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7" r:id="rId2"/>
    <p:sldId id="284" r:id="rId3"/>
    <p:sldId id="269" r:id="rId4"/>
    <p:sldId id="285" r:id="rId5"/>
    <p:sldId id="286" r:id="rId6"/>
    <p:sldId id="671" r:id="rId7"/>
    <p:sldId id="663" r:id="rId8"/>
    <p:sldId id="664" r:id="rId9"/>
    <p:sldId id="667" r:id="rId10"/>
    <p:sldId id="668" r:id="rId11"/>
    <p:sldId id="669" r:id="rId12"/>
    <p:sldId id="660" r:id="rId13"/>
    <p:sldId id="656" r:id="rId14"/>
    <p:sldId id="665" r:id="rId15"/>
    <p:sldId id="674" r:id="rId16"/>
    <p:sldId id="288" r:id="rId17"/>
    <p:sldId id="675" r:id="rId18"/>
    <p:sldId id="676" r:id="rId19"/>
    <p:sldId id="677" r:id="rId20"/>
    <p:sldId id="679" r:id="rId21"/>
    <p:sldId id="678" r:id="rId22"/>
    <p:sldId id="290" r:id="rId23"/>
    <p:sldId id="652" r:id="rId24"/>
    <p:sldId id="653" r:id="rId25"/>
    <p:sldId id="670" r:id="rId26"/>
    <p:sldId id="666" r:id="rId27"/>
    <p:sldId id="258" r:id="rId28"/>
    <p:sldId id="272" r:id="rId29"/>
    <p:sldId id="260" r:id="rId30"/>
    <p:sldId id="261" r:id="rId31"/>
    <p:sldId id="273" r:id="rId32"/>
    <p:sldId id="274" r:id="rId33"/>
    <p:sldId id="275" r:id="rId34"/>
    <p:sldId id="276" r:id="rId35"/>
    <p:sldId id="277" r:id="rId36"/>
    <p:sldId id="278" r:id="rId37"/>
    <p:sldId id="279" r:id="rId38"/>
    <p:sldId id="281" r:id="rId39"/>
    <p:sldId id="282" r:id="rId40"/>
    <p:sldId id="673" r:id="rId41"/>
    <p:sldId id="283" r:id="rId42"/>
    <p:sldId id="672" r:id="rId43"/>
    <p:sldId id="271" r:id="rId44"/>
    <p:sldId id="262" r:id="rId45"/>
    <p:sldId id="266" r:id="rId46"/>
    <p:sldId id="259" r:id="rId47"/>
    <p:sldId id="264" r:id="rId48"/>
    <p:sldId id="265" r:id="rId49"/>
    <p:sldId id="263" r:id="rId50"/>
    <p:sldId id="268" r:id="rId51"/>
    <p:sldId id="270" r:id="rId52"/>
    <p:sldId id="280" r:id="rId53"/>
  </p:sldIdLst>
  <p:sldSz cx="12192000" cy="6858000"/>
  <p:notesSz cx="9926638" cy="679767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3791"/>
    <a:srgbClr val="C89B91"/>
    <a:srgbClr val="7B6C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>
      <p:cViewPr varScale="1">
        <p:scale>
          <a:sx n="86" d="100"/>
          <a:sy n="86" d="100"/>
        </p:scale>
        <p:origin x="47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rgbClr val="233791"/>
                </a:solidFill>
                <a:latin typeface="+mn-lt"/>
                <a:ea typeface="+mn-ea"/>
                <a:cs typeface="+mn-cs"/>
              </a:defRPr>
            </a:pPr>
            <a:r>
              <a:rPr lang="cs-CZ" dirty="0">
                <a:solidFill>
                  <a:srgbClr val="233791"/>
                </a:solidFill>
              </a:rPr>
              <a:t>muži</a:t>
            </a:r>
          </a:p>
        </c:rich>
      </c:tx>
      <c:layout>
        <c:manualLayout>
          <c:xMode val="edge"/>
          <c:yMode val="edge"/>
          <c:x val="0.42603452254773899"/>
          <c:y val="3.763253429866213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rgbClr val="233791"/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0.13985659964504382"/>
          <c:y val="0.11207263536514765"/>
          <c:w val="0.6585481095537985"/>
          <c:h val="0.77668399682435274"/>
        </c:manualLayout>
      </c:layout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Sloupec1</c:v>
                </c:pt>
              </c:strCache>
            </c:strRef>
          </c:tx>
          <c:dPt>
            <c:idx val="0"/>
            <c:bubble3D val="0"/>
            <c:spPr>
              <a:solidFill>
                <a:srgbClr val="23379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46ED-4260-9997-EFF6A5A3CBAD}"/>
              </c:ext>
            </c:extLst>
          </c:dPt>
          <c:dPt>
            <c:idx val="1"/>
            <c:bubble3D val="0"/>
            <c:spPr>
              <a:solidFill>
                <a:srgbClr val="7D6A9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6ED-4260-9997-EFF6A5A3CBAD}"/>
              </c:ext>
            </c:extLst>
          </c:dPt>
          <c:dPt>
            <c:idx val="2"/>
            <c:bubble3D val="0"/>
            <c:spPr>
              <a:solidFill>
                <a:srgbClr val="C89B9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6ED-4260-9997-EFF6A5A3CBAD}"/>
              </c:ext>
            </c:extLst>
          </c:dPt>
          <c:dPt>
            <c:idx val="3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46ED-4260-9997-EFF6A5A3CBA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List1!$A$2:$A$5</c:f>
              <c:strCache>
                <c:ptCount val="4"/>
                <c:pt idx="0">
                  <c:v>positive</c:v>
                </c:pt>
                <c:pt idx="1">
                  <c:v>both</c:v>
                </c:pt>
                <c:pt idx="2">
                  <c:v>negative</c:v>
                </c:pt>
                <c:pt idx="3">
                  <c:v>NA</c:v>
                </c:pt>
              </c:strCache>
            </c:strRef>
          </c:cat>
          <c:val>
            <c:numRef>
              <c:f>List1!$B$2:$B$5</c:f>
              <c:numCache>
                <c:formatCode>General</c:formatCode>
                <c:ptCount val="4"/>
                <c:pt idx="0">
                  <c:v>67</c:v>
                </c:pt>
                <c:pt idx="1">
                  <c:v>18</c:v>
                </c:pt>
                <c:pt idx="2">
                  <c:v>5</c:v>
                </c:pt>
                <c:pt idx="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6ED-4260-9997-EFF6A5A3CB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46415287487937462"/>
          <c:y val="4.570372727930965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rgbClr val="C89B91"/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ženy</c:v>
                </c:pt>
              </c:strCache>
            </c:strRef>
          </c:tx>
          <c:spPr>
            <a:solidFill>
              <a:srgbClr val="233791"/>
            </a:solidFill>
          </c:spPr>
          <c:dPt>
            <c:idx val="0"/>
            <c:bubble3D val="0"/>
            <c:spPr>
              <a:solidFill>
                <a:srgbClr val="23379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786-4964-9E73-F754F2344A61}"/>
              </c:ext>
            </c:extLst>
          </c:dPt>
          <c:dPt>
            <c:idx val="1"/>
            <c:bubble3D val="0"/>
            <c:spPr>
              <a:solidFill>
                <a:srgbClr val="7D6A9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F95-4F4B-AB31-1AD62B709DEE}"/>
              </c:ext>
            </c:extLst>
          </c:dPt>
          <c:dPt>
            <c:idx val="2"/>
            <c:bubble3D val="0"/>
            <c:spPr>
              <a:solidFill>
                <a:srgbClr val="C89B9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7F95-4F4B-AB31-1AD62B709DEE}"/>
              </c:ext>
            </c:extLst>
          </c:dPt>
          <c:dPt>
            <c:idx val="3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7F95-4F4B-AB31-1AD62B709DE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List1!$A$2:$A$5</c:f>
              <c:strCache>
                <c:ptCount val="4"/>
                <c:pt idx="0">
                  <c:v>pozitivní</c:v>
                </c:pt>
                <c:pt idx="1">
                  <c:v>pozitivní i negativní</c:v>
                </c:pt>
                <c:pt idx="2">
                  <c:v>negativní</c:v>
                </c:pt>
                <c:pt idx="3">
                  <c:v>bez odpovědi</c:v>
                </c:pt>
              </c:strCache>
            </c:strRef>
          </c:cat>
          <c:val>
            <c:numRef>
              <c:f>List1!$B$2:$B$5</c:f>
              <c:numCache>
                <c:formatCode>General</c:formatCode>
                <c:ptCount val="4"/>
                <c:pt idx="0">
                  <c:v>73</c:v>
                </c:pt>
                <c:pt idx="1">
                  <c:v>12</c:v>
                </c:pt>
                <c:pt idx="2">
                  <c:v>8</c:v>
                </c:pt>
                <c:pt idx="3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95-4F4B-AB31-1AD62B709DEE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4" Type="http://schemas.openxmlformats.org/officeDocument/2006/relationships/image" Target="../media/image25.svg"/></Relationships>
</file>

<file path=ppt/drawing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4" Type="http://schemas.openxmlformats.org/officeDocument/2006/relationships/image" Target="../media/image25.sv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0.25121</cdr:x>
      <cdr:y>0.23944</cdr:y>
    </cdr:from>
    <cdr:to>
      <cdr:x>0.33657</cdr:x>
      <cdr:y>0.34012</cdr:y>
    </cdr:to>
    <cdr:pic>
      <cdr:nvPicPr>
        <cdr:cNvPr id="2" name="Grafický objekt 1" descr="Obrys smutného obličeje se souvislou výplní">
          <a:extLst xmlns:a="http://schemas.openxmlformats.org/drawingml/2006/main">
            <a:ext uri="{FF2B5EF4-FFF2-40B4-BE49-F238E27FC236}">
              <a16:creationId xmlns:a16="http://schemas.microsoft.com/office/drawing/2014/main" id="{F4A9826C-8320-4B0B-AAB6-555B1DF58684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96DAC541-7B7A-43D3-8B79-37D633B846F1}">
              <asvg:svgBlip xmlns:asvg="http://schemas.microsoft.com/office/drawing/2016/SVG/main" r:embed="rId2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1860289" y="1503448"/>
          <a:ext cx="632154" cy="632154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0.58192</cdr:x>
      <cdr:y>0.65532</cdr:y>
    </cdr:from>
    <cdr:to>
      <cdr:x>0.7054</cdr:x>
      <cdr:y>0.80095</cdr:y>
    </cdr:to>
    <cdr:pic>
      <cdr:nvPicPr>
        <cdr:cNvPr id="4" name="Grafický objekt 3" descr="Obrys doširoka rozesmátého obličeje se souvislou výplní">
          <a:extLst xmlns:a="http://schemas.openxmlformats.org/drawingml/2006/main">
            <a:ext uri="{FF2B5EF4-FFF2-40B4-BE49-F238E27FC236}">
              <a16:creationId xmlns:a16="http://schemas.microsoft.com/office/drawing/2014/main" id="{8D2394E7-4738-49E5-A651-B405BA5FADA7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3">
          <a:extLst>
            <a:ext uri="{96DAC541-7B7A-43D3-8B79-37D633B846F1}">
              <asvg:svgBlip xmlns:asvg="http://schemas.microsoft.com/office/drawing/2016/SVG/main" r:embed="rId4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4309353" y="4114799"/>
          <a:ext cx="914400" cy="914400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0.34289</cdr:x>
      <cdr:y>0.22715</cdr:y>
    </cdr:from>
    <cdr:to>
      <cdr:x>0.43217</cdr:x>
      <cdr:y>0.35877</cdr:y>
    </cdr:to>
    <cdr:pic>
      <cdr:nvPicPr>
        <cdr:cNvPr id="5" name="Grafický objekt 4" descr="Obrys smutného obličeje se souvislou výplní">
          <a:extLst xmlns:a="http://schemas.openxmlformats.org/drawingml/2006/main">
            <a:ext uri="{FF2B5EF4-FFF2-40B4-BE49-F238E27FC236}">
              <a16:creationId xmlns:a16="http://schemas.microsoft.com/office/drawing/2014/main" id="{F42D3BA2-5692-42DF-9522-87ABF07F45DE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96DAC541-7B7A-43D3-8B79-37D633B846F1}">
              <asvg:svgBlip xmlns:asvg="http://schemas.microsoft.com/office/drawing/2016/SVG/main" r:embed="rId2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3511685" y="1577969"/>
          <a:ext cx="914400" cy="914400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0.56651</cdr:x>
      <cdr:y>0.66965</cdr:y>
    </cdr:from>
    <cdr:to>
      <cdr:x>0.65579</cdr:x>
      <cdr:y>0.80127</cdr:y>
    </cdr:to>
    <cdr:pic>
      <cdr:nvPicPr>
        <cdr:cNvPr id="7" name="Grafický objekt 1" descr="Obrys doširoka rozesmátého obličeje se souvislou výplní">
          <a:extLst xmlns:a="http://schemas.openxmlformats.org/drawingml/2006/main">
            <a:ext uri="{FF2B5EF4-FFF2-40B4-BE49-F238E27FC236}">
              <a16:creationId xmlns:a16="http://schemas.microsoft.com/office/drawing/2014/main" id="{EBDD1E70-981D-49A1-BA5A-A1F3D23D2625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3">
          <a:extLst>
            <a:ext uri="{96DAC541-7B7A-43D3-8B79-37D633B846F1}">
              <asvg:svgBlip xmlns:asvg="http://schemas.microsoft.com/office/drawing/2016/SVG/main" r:embed="rId4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5801845" y="4651982"/>
          <a:ext cx="914400" cy="914400"/>
        </a:xfrm>
        <a:prstGeom xmlns:a="http://schemas.openxmlformats.org/drawingml/2006/main" prst="rect">
          <a:avLst/>
        </a:prstGeom>
      </cdr:spPr>
    </cdr:pic>
  </cdr:relSizeAnchor>
</c:userShape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26T18:58:42.823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26T18:59:13.4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24575,'0'-1'-8191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26T18:59:16.6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26T19:01:25.461"/>
    </inkml:context>
    <inkml:brush xml:id="br0">
      <inkml:brushProperty name="width" value="0.35" units="cm"/>
      <inkml:brushProperty name="height" value="2.1" units="cm"/>
      <inkml:brushProperty name="color" value="#FF0066"/>
      <inkml:brushProperty name="ignorePressure" value="1"/>
      <inkml:brushProperty name="inkEffects" value="pencil"/>
    </inkml:brush>
  </inkml:definitions>
  <inkml:trace contextRef="#ctx0" brushRef="#br0">1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1A165A-15DF-4F0A-A2F8-94B10709BCAA}" type="datetimeFigureOut">
              <a:rPr lang="cs-CZ" smtClean="0"/>
              <a:t>24.04.2023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992664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349232-7271-48DF-9889-9C64A4BB62B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2523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665788" y="630238"/>
            <a:ext cx="3035300" cy="1706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1436836" y="2431954"/>
            <a:ext cx="11494679" cy="198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cs-CZ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jde o samostatný či opakovaný akt nebo nedostatek přiměřené aktivity vyskytující se v každém vztahu, ve kterém je očekávána důvěra, a způsobující bezpráví, poškození, zranění, bolest či strach starších lidí.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 txBox="1">
            <a:spLocks noGrp="1"/>
          </p:cNvSpPr>
          <p:nvPr>
            <p:ph type="sldNum" idx="12"/>
          </p:nvPr>
        </p:nvSpPr>
        <p:spPr>
          <a:xfrm>
            <a:off x="8138742" y="4799865"/>
            <a:ext cx="6226285" cy="253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cs-CZ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7165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cs-CZ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22</a:t>
            </a:fld>
            <a:endParaRPr kumimoji="0" lang="cs-CZ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84906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4:notes"/>
          <p:cNvSpPr txBox="1">
            <a:spLocks noGrp="1"/>
          </p:cNvSpPr>
          <p:nvPr>
            <p:ph type="body" idx="1"/>
          </p:nvPr>
        </p:nvSpPr>
        <p:spPr>
          <a:xfrm>
            <a:off x="1436836" y="2431954"/>
            <a:ext cx="11494679" cy="198978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665788" y="630238"/>
            <a:ext cx="3035300" cy="1706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72424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7:notes"/>
          <p:cNvSpPr txBox="1">
            <a:spLocks noGrp="1"/>
          </p:cNvSpPr>
          <p:nvPr>
            <p:ph type="body" idx="1"/>
          </p:nvPr>
        </p:nvSpPr>
        <p:spPr>
          <a:xfrm>
            <a:off x="1436836" y="2431954"/>
            <a:ext cx="11494679" cy="198978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665788" y="630238"/>
            <a:ext cx="3035300" cy="1706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601765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665788" y="630238"/>
            <a:ext cx="3035300" cy="1706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p8:notes"/>
          <p:cNvSpPr txBox="1">
            <a:spLocks noGrp="1"/>
          </p:cNvSpPr>
          <p:nvPr>
            <p:ph type="body" idx="1"/>
          </p:nvPr>
        </p:nvSpPr>
        <p:spPr>
          <a:xfrm>
            <a:off x="1436836" y="2431954"/>
            <a:ext cx="11494679" cy="198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rozbíjí tanu o senirech jako chudých, technologicky negramotných a asexuálních; potvrzuje ale , že ageismus je nejsilnější zdroj (zneužívání kvůli křehkosti, ingnorace) </a:t>
            </a:r>
            <a:endParaRPr/>
          </a:p>
        </p:txBody>
      </p:sp>
      <p:sp>
        <p:nvSpPr>
          <p:cNvPr id="163" name="Google Shape;163;p8:notes"/>
          <p:cNvSpPr txBox="1">
            <a:spLocks noGrp="1"/>
          </p:cNvSpPr>
          <p:nvPr>
            <p:ph type="sldNum" idx="12"/>
          </p:nvPr>
        </p:nvSpPr>
        <p:spPr>
          <a:xfrm>
            <a:off x="8138742" y="4799865"/>
            <a:ext cx="6226285" cy="253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cs-CZ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9298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cs-CZ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lang="cs-CZ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8775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cs-CZ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lang="cs-CZ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15020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cs-CZ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19</a:t>
            </a:fld>
            <a:endParaRPr kumimoji="0" lang="cs-CZ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155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cs-CZ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</a:t>
            </a:fld>
            <a:endParaRPr kumimoji="0" lang="cs-CZ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88965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cs-CZ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21</a:t>
            </a:fld>
            <a:endParaRPr kumimoji="0" lang="cs-CZ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9274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454FE7-F18D-9574-7D0C-58A0C90ADE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190E043-22E8-103D-6B8E-60BBB0ECE8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676A841-92CE-CBF5-D4FB-AAB8AC667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42E38-8E97-4506-B187-5379206FC95A}" type="datetimeFigureOut">
              <a:rPr lang="cs-CZ" smtClean="0"/>
              <a:t>24.04.2023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4BED0D0-7184-702E-21E8-FA3C3D14D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D341D48-E5B7-FE33-12D9-826DEFC9D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12E6C-E738-45C3-B4AC-8A397F019B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6071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E829E8-48DA-9EE7-8F91-2E5739DCA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EBDA77D-D1F8-1A76-9596-13EF55B243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5F430C8-8743-D1F7-B782-FE9668FFB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42E38-8E97-4506-B187-5379206FC95A}" type="datetimeFigureOut">
              <a:rPr lang="cs-CZ" smtClean="0"/>
              <a:t>24.04.2023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3233C8B-F146-F119-522C-4B1012954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E76C4D4-3B27-2C23-C150-FC32FA8DD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12E6C-E738-45C3-B4AC-8A397F019B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8125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97128CF2-22F3-9EF6-BF56-CC667F7091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B097235-5DB6-875C-1F3A-B138A9FAD8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2ACDC0B-651A-478B-1625-36AED29DE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42E38-8E97-4506-B187-5379206FC95A}" type="datetimeFigureOut">
              <a:rPr lang="cs-CZ" smtClean="0"/>
              <a:t>24.04.2023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C2D1DA1-66D0-3400-8DA4-CC5D6B2F1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59B8FB6-35ED-B952-8BD9-68D826AAB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12E6C-E738-45C3-B4AC-8A397F019B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1057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81AC8F-63DF-508C-3256-01AF322A3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CB51EB2-9733-2BFF-3639-64AD49BD1D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56EF6E2-F17F-3CAA-476E-25A7C40FB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42E38-8E97-4506-B187-5379206FC95A}" type="datetimeFigureOut">
              <a:rPr lang="cs-CZ" smtClean="0"/>
              <a:t>24.04.2023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F502F23-79C7-95DB-81DE-221E8697D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68B4C42-5B28-12AD-3690-52930F099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12E6C-E738-45C3-B4AC-8A397F019B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5638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E06260-CFDA-25CE-2842-36556E024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C24EA56-2C14-E8E4-02D5-696310BE94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495FE06-9157-A8C9-E84A-0AFF1F26C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42E38-8E97-4506-B187-5379206FC95A}" type="datetimeFigureOut">
              <a:rPr lang="cs-CZ" smtClean="0"/>
              <a:t>24.04.2023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CCB4BA2-E622-1B5C-3223-EBA159556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4082B90-3CCB-C14D-005B-380A65B18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12E6C-E738-45C3-B4AC-8A397F019B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8430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401D56-8EC1-D7AA-91FF-98C8632AA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5B84D6-DD64-A6B9-B822-F5721ED8B2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F4AB476-EE6D-D040-5593-63464AAA1C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907FC48-7C3C-CEB3-1F02-9510683A3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42E38-8E97-4506-B187-5379206FC95A}" type="datetimeFigureOut">
              <a:rPr lang="cs-CZ" smtClean="0"/>
              <a:t>24.04.2023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7AD657D-E48D-74AF-6A91-15A11DB57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786C056-BF1F-2B1B-CBA9-9D1DA447A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12E6C-E738-45C3-B4AC-8A397F019B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2314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231037-03DC-5251-BAC3-8707A03C7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173D283-CA5A-19E0-3E1C-3D4DAC925D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2DB31BE-D889-1F4D-8CBC-001B5E8703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5BCA99D-B7E9-AE22-1B21-68405B28A3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FB3BE48-E393-FE73-6D66-68EF84B63D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DF43FE7B-47E0-A84A-1B1A-9AEDF5FA1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42E38-8E97-4506-B187-5379206FC95A}" type="datetimeFigureOut">
              <a:rPr lang="cs-CZ" smtClean="0"/>
              <a:t>24.04.2023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70701DA-DEFE-111A-B035-53710233F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ADD68749-DD13-3F1A-7071-8CB9E3097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12E6C-E738-45C3-B4AC-8A397F019B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8007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5F95B1-9A0C-0E44-F094-F1D235F16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1B6F59A-30B6-A12E-7049-22601173B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42E38-8E97-4506-B187-5379206FC95A}" type="datetimeFigureOut">
              <a:rPr lang="cs-CZ" smtClean="0"/>
              <a:t>24.04.2023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0F57237-D770-5E72-9278-9F0B24269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DD1C8C4-4831-F93F-C669-4CBE0EE17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12E6C-E738-45C3-B4AC-8A397F019B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0233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BCE4A59C-9098-D96C-1AB4-31BD4DA4C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42E38-8E97-4506-B187-5379206FC95A}" type="datetimeFigureOut">
              <a:rPr lang="cs-CZ" smtClean="0"/>
              <a:t>24.04.2023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7BAE29A6-533A-73D7-3316-7A0D9CE03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21D96F5-C9BD-B3AF-48C4-A1F268ADB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12E6C-E738-45C3-B4AC-8A397F019B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1154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0C57E1-FC20-0247-7A23-B2CCF5EDA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E0BCC86-73E1-3CEC-B2B4-01940AAF4B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5CC6FF9-2653-B90A-752C-73D84B4EEF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B2124BA-1A99-3885-BDD9-8CE81726F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42E38-8E97-4506-B187-5379206FC95A}" type="datetimeFigureOut">
              <a:rPr lang="cs-CZ" smtClean="0"/>
              <a:t>24.04.2023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93983DE-D94F-A19C-C8BE-6D81CB1DA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AEF4CC2-A24E-9AD1-D948-CC50AD8A1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12E6C-E738-45C3-B4AC-8A397F019B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3496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07A355-12E2-8E61-098A-207D9D45D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923D22CF-AC31-B84A-0588-A46FB1E924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88CA17E-3440-55FE-92D0-02CDC1586E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3F58F3E-6201-ADE1-1027-4F6245471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42E38-8E97-4506-B187-5379206FC95A}" type="datetimeFigureOut">
              <a:rPr lang="cs-CZ" smtClean="0"/>
              <a:t>24.04.2023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0783145-AFDB-02BC-FD2E-CEF1F850B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876DA7E-3E63-4635-A6FF-A0575BCD7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12E6C-E738-45C3-B4AC-8A397F019B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7420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D126A6DD-1E8E-3E8A-8E05-5FD54015B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6B4CE46-9968-DA6C-49CE-47EDC9153C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2D77959-36A8-981B-F5BD-D2BD448646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442E38-8E97-4506-B187-5379206FC95A}" type="datetimeFigureOut">
              <a:rPr lang="cs-CZ" smtClean="0"/>
              <a:t>24.04.2023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1512295-41AE-F8B4-6129-2F54BE171E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2C0DAE8-9FA1-F550-1757-B6F331D7C2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12E6C-E738-45C3-B4AC-8A397F019B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6553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ss.muni.cz/vyzkum/resene-projekty/61207" TargetMode="External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hyperlink" Target="https://www.tacr.cz/program/program-eta/" TargetMode="External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32.png"/><Relationship Id="rId4" Type="http://schemas.openxmlformats.org/officeDocument/2006/relationships/image" Target="../media/image30.png"/><Relationship Id="rId9" Type="http://schemas.openxmlformats.org/officeDocument/2006/relationships/image" Target="../media/image8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32.png"/><Relationship Id="rId4" Type="http://schemas.openxmlformats.org/officeDocument/2006/relationships/image" Target="../media/image30.png"/><Relationship Id="rId9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32.png"/><Relationship Id="rId4" Type="http://schemas.openxmlformats.org/officeDocument/2006/relationships/image" Target="../media/image30.png"/><Relationship Id="rId9" Type="http://schemas.openxmlformats.org/officeDocument/2006/relationships/image" Target="../media/image8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32.png"/><Relationship Id="rId4" Type="http://schemas.openxmlformats.org/officeDocument/2006/relationships/image" Target="../media/image30.png"/><Relationship Id="rId9" Type="http://schemas.openxmlformats.org/officeDocument/2006/relationships/image" Target="../media/image8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32.png"/><Relationship Id="rId4" Type="http://schemas.openxmlformats.org/officeDocument/2006/relationships/image" Target="../media/image30.png"/><Relationship Id="rId9" Type="http://schemas.openxmlformats.org/officeDocument/2006/relationships/image" Target="../media/image8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32.png"/><Relationship Id="rId4" Type="http://schemas.openxmlformats.org/officeDocument/2006/relationships/image" Target="../media/image30.png"/><Relationship Id="rId9" Type="http://schemas.openxmlformats.org/officeDocument/2006/relationships/image" Target="../media/image8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32.png"/><Relationship Id="rId4" Type="http://schemas.openxmlformats.org/officeDocument/2006/relationships/image" Target="../media/image30.png"/><Relationship Id="rId9" Type="http://schemas.openxmlformats.org/officeDocument/2006/relationships/image" Target="../media/image8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32.png"/><Relationship Id="rId4" Type="http://schemas.openxmlformats.org/officeDocument/2006/relationships/image" Target="../media/image30.png"/><Relationship Id="rId9" Type="http://schemas.openxmlformats.org/officeDocument/2006/relationships/image" Target="../media/image8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32.png"/><Relationship Id="rId4" Type="http://schemas.openxmlformats.org/officeDocument/2006/relationships/image" Target="../media/image30.png"/><Relationship Id="rId9" Type="http://schemas.openxmlformats.org/officeDocument/2006/relationships/image" Target="../media/image8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32.png"/><Relationship Id="rId4" Type="http://schemas.openxmlformats.org/officeDocument/2006/relationships/image" Target="../media/image30.png"/><Relationship Id="rId9" Type="http://schemas.openxmlformats.org/officeDocument/2006/relationships/image" Target="../media/image8.svg"/><Relationship Id="rId14" Type="http://schemas.openxmlformats.org/officeDocument/2006/relationships/image" Target="../media/image27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32.png"/><Relationship Id="rId4" Type="http://schemas.openxmlformats.org/officeDocument/2006/relationships/image" Target="../media/image30.png"/><Relationship Id="rId9" Type="http://schemas.openxmlformats.org/officeDocument/2006/relationships/image" Target="../media/image8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0.png"/><Relationship Id="rId3" Type="http://schemas.openxmlformats.org/officeDocument/2006/relationships/image" Target="../media/image10.png"/><Relationship Id="rId7" Type="http://schemas.openxmlformats.org/officeDocument/2006/relationships/customXml" Target="../ink/ink4.xml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5" Type="http://schemas.openxmlformats.org/officeDocument/2006/relationships/image" Target="../media/image2.png"/><Relationship Id="rId4" Type="http://schemas.openxmlformats.org/officeDocument/2006/relationships/customXml" Target="../ink/ink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32.png"/><Relationship Id="rId4" Type="http://schemas.openxmlformats.org/officeDocument/2006/relationships/image" Target="../media/image30.png"/><Relationship Id="rId9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cký objekt 10">
            <a:extLst>
              <a:ext uri="{FF2B5EF4-FFF2-40B4-BE49-F238E27FC236}">
                <a16:creationId xmlns:a16="http://schemas.microsoft.com/office/drawing/2014/main" id="{A2A55964-26A3-5683-51EC-4DD9E6881F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50800"/>
            <a:ext cx="12188171" cy="577734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F88A951-1FB5-D1EB-F51E-C594D8CDC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135" y="2888671"/>
            <a:ext cx="6168241" cy="1325563"/>
          </a:xfrm>
        </p:spPr>
        <p:txBody>
          <a:bodyPr>
            <a:normAutofit fontScale="90000"/>
          </a:bodyPr>
          <a:lstStyle/>
          <a:p>
            <a:pPr marR="0" rtl="0"/>
            <a:r>
              <a:rPr lang="en-GB" sz="3200" b="1" i="0" u="none" strike="noStrike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Týrání</a:t>
            </a:r>
            <a:r>
              <a:rPr lang="en-GB" sz="3200" b="1" i="0" u="none" strike="noStrik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sz="3200" b="1" i="0" u="none" strike="noStrike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zneužívání</a:t>
            </a:r>
            <a:r>
              <a:rPr lang="en-GB" sz="3200" b="1" i="0" u="none" strike="noStrik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b="1" i="0" u="none" strike="noStrike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seniorů</a:t>
            </a:r>
            <a:r>
              <a:rPr lang="en-GB" sz="3200" b="1" i="0" u="none" strike="noStrik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  <a:r>
              <a:rPr lang="cs-CZ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GB" sz="3200" b="1" i="0" u="none" strike="noStrike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možnosti</a:t>
            </a:r>
            <a:r>
              <a:rPr lang="en-GB" sz="3200" b="1" i="0" u="none" strike="noStrik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b="1" i="0" u="none" strike="noStrike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využití</a:t>
            </a:r>
            <a:r>
              <a:rPr lang="en-GB" sz="3200" b="1" i="0" u="none" strike="noStrik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b="1" i="0" u="none" strike="noStrike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restorativních</a:t>
            </a:r>
            <a:r>
              <a:rPr lang="en-GB" sz="3200" b="1" i="0" u="none" strike="noStrik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b="1" i="0" u="none" strike="noStrike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přístupů</a:t>
            </a:r>
            <a:r>
              <a:rPr lang="en-GB" sz="3200" b="1" i="0" u="none" strike="noStrik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cs-CZ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GB" sz="3200" b="1" i="0" u="none" strike="noStrike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jejich</a:t>
            </a:r>
            <a:r>
              <a:rPr lang="en-GB" sz="3200" b="1" i="0" u="none" strike="noStrik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b="1" i="0" u="none" strike="noStrike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řešení</a:t>
            </a:r>
            <a:endParaRPr lang="en-GB" sz="3200" b="1" i="0" u="none" strike="noStrike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Grafický objekt 12">
            <a:extLst>
              <a:ext uri="{FF2B5EF4-FFF2-40B4-BE49-F238E27FC236}">
                <a16:creationId xmlns:a16="http://schemas.microsoft.com/office/drawing/2014/main" id="{FB5FDA2C-67B4-C68D-694A-8F41EED233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39902" y="6092544"/>
            <a:ext cx="1133475" cy="323850"/>
          </a:xfrm>
          <a:prstGeom prst="rect">
            <a:avLst/>
          </a:prstGeom>
        </p:spPr>
      </p:pic>
      <p:pic>
        <p:nvPicPr>
          <p:cNvPr id="15" name="Grafický objekt 14">
            <a:extLst>
              <a:ext uri="{FF2B5EF4-FFF2-40B4-BE49-F238E27FC236}">
                <a16:creationId xmlns:a16="http://schemas.microsoft.com/office/drawing/2014/main" id="{70EDCAB2-40C5-E1F9-FE9B-575B197202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19913" y="6092544"/>
            <a:ext cx="1057275" cy="323850"/>
          </a:xfrm>
          <a:prstGeom prst="rect">
            <a:avLst/>
          </a:prstGeom>
        </p:spPr>
      </p:pic>
      <p:pic>
        <p:nvPicPr>
          <p:cNvPr id="17" name="Grafický objekt 16">
            <a:extLst>
              <a:ext uri="{FF2B5EF4-FFF2-40B4-BE49-F238E27FC236}">
                <a16:creationId xmlns:a16="http://schemas.microsoft.com/office/drawing/2014/main" id="{9D61637C-166D-8FCB-8ADD-D76D265AFB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23724" y="6092544"/>
            <a:ext cx="352425" cy="323850"/>
          </a:xfrm>
          <a:prstGeom prst="rect">
            <a:avLst/>
          </a:prstGeom>
        </p:spPr>
      </p:pic>
      <p:pic>
        <p:nvPicPr>
          <p:cNvPr id="19" name="Grafický objekt 18">
            <a:extLst>
              <a:ext uri="{FF2B5EF4-FFF2-40B4-BE49-F238E27FC236}">
                <a16:creationId xmlns:a16="http://schemas.microsoft.com/office/drawing/2014/main" id="{BF611A59-015E-21D2-E3AD-0297E995B5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449172" y="6092544"/>
            <a:ext cx="323850" cy="323850"/>
          </a:xfrm>
          <a:prstGeom prst="rect">
            <a:avLst/>
          </a:prstGeom>
        </p:spPr>
      </p:pic>
      <p:pic>
        <p:nvPicPr>
          <p:cNvPr id="21" name="Grafický objekt 20">
            <a:extLst>
              <a:ext uri="{FF2B5EF4-FFF2-40B4-BE49-F238E27FC236}">
                <a16:creationId xmlns:a16="http://schemas.microsoft.com/office/drawing/2014/main" id="{8AC3CDCB-1967-613A-9FFA-DFD82F9B6F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198615" y="6092544"/>
            <a:ext cx="1152525" cy="32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687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E7BEE1-EFCD-4BA3-B74C-752B6600D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506" y="557024"/>
            <a:ext cx="10900719" cy="1325563"/>
          </a:xfrm>
        </p:spPr>
        <p:txBody>
          <a:bodyPr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</a:pPr>
            <a:r>
              <a:rPr kumimoji="0" lang="cs-CZ" altLang="cs-CZ" sz="3600" b="0" i="0" u="none" strike="noStrike" cap="none" normalizeH="0" baseline="0" dirty="0">
                <a:ln>
                  <a:noFill/>
                </a:ln>
                <a:solidFill>
                  <a:srgbClr val="23379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Oběť = </a:t>
            </a:r>
            <a:br>
              <a:rPr kumimoji="0" lang="cs-CZ" altLang="cs-CZ" sz="3600" b="0" i="0" u="none" strike="noStrike" cap="none" normalizeH="0" baseline="0" dirty="0">
                <a:ln>
                  <a:noFill/>
                </a:ln>
                <a:solidFill>
                  <a:srgbClr val="23379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cs-CZ" altLang="cs-CZ" sz="3600" b="0" i="0" u="none" strike="noStrike" cap="none" normalizeH="0" baseline="0" dirty="0">
                <a:ln>
                  <a:noFill/>
                </a:ln>
                <a:solidFill>
                  <a:srgbClr val="23379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respondent má jednu a více zkušeností</a:t>
            </a:r>
            <a:br>
              <a:rPr kumimoji="0" lang="cs-CZ" altLang="cs-CZ" sz="3600" b="0" i="0" u="none" strike="noStrike" cap="none" normalizeH="0" baseline="0" dirty="0">
                <a:ln>
                  <a:noFill/>
                </a:ln>
                <a:solidFill>
                  <a:srgbClr val="23379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cs-CZ" altLang="cs-CZ" sz="3600" b="0" i="0" u="none" strike="noStrike" cap="none" normalizeH="0" baseline="0" dirty="0">
                <a:ln>
                  <a:noFill/>
                </a:ln>
                <a:solidFill>
                  <a:srgbClr val="23379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 jakýmkoli typem zanedbávání a zneužívání </a:t>
            </a:r>
            <a:br>
              <a:rPr kumimoji="0" lang="cs-CZ" altLang="cs-CZ" sz="3600" b="0" i="0" u="none" strike="noStrike" cap="none" normalizeH="0" baseline="0" dirty="0">
                <a:ln>
                  <a:noFill/>
                </a:ln>
                <a:solidFill>
                  <a:srgbClr val="23379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altLang="cs-CZ" sz="2400" dirty="0">
                <a:solidFill>
                  <a:srgbClr val="23379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(1) blízké vztahy (2) + veřejné prostory + „šmejdi“ (3) + svědectví (sekundární trauma)</a:t>
            </a:r>
            <a:endParaRPr lang="cs-CZ" sz="2400" dirty="0">
              <a:solidFill>
                <a:srgbClr val="233791"/>
              </a:solidFill>
            </a:endParaRP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BF6C4F2F-1614-4385-94EB-68014982E3B1}"/>
              </a:ext>
            </a:extLst>
          </p:cNvPr>
          <p:cNvGraphicFramePr>
            <a:graphicFrameLocks noGrp="1"/>
          </p:cNvGraphicFramePr>
          <p:nvPr/>
        </p:nvGraphicFramePr>
        <p:xfrm>
          <a:off x="399495" y="2638709"/>
          <a:ext cx="10378311" cy="3951446"/>
        </p:xfrm>
        <a:graphic>
          <a:graphicData uri="http://schemas.openxmlformats.org/drawingml/2006/table">
            <a:tbl>
              <a:tblPr firstRow="1" firstCol="1" bandRow="1"/>
              <a:tblGrid>
                <a:gridCol w="1995432">
                  <a:extLst>
                    <a:ext uri="{9D8B030D-6E8A-4147-A177-3AD203B41FA5}">
                      <a16:colId xmlns:a16="http://schemas.microsoft.com/office/drawing/2014/main" val="1308543281"/>
                    </a:ext>
                  </a:extLst>
                </a:gridCol>
                <a:gridCol w="1761226">
                  <a:extLst>
                    <a:ext uri="{9D8B030D-6E8A-4147-A177-3AD203B41FA5}">
                      <a16:colId xmlns:a16="http://schemas.microsoft.com/office/drawing/2014/main" val="2485066725"/>
                    </a:ext>
                  </a:extLst>
                </a:gridCol>
                <a:gridCol w="1713389">
                  <a:extLst>
                    <a:ext uri="{9D8B030D-6E8A-4147-A177-3AD203B41FA5}">
                      <a16:colId xmlns:a16="http://schemas.microsoft.com/office/drawing/2014/main" val="86134068"/>
                    </a:ext>
                  </a:extLst>
                </a:gridCol>
                <a:gridCol w="1555112">
                  <a:extLst>
                    <a:ext uri="{9D8B030D-6E8A-4147-A177-3AD203B41FA5}">
                      <a16:colId xmlns:a16="http://schemas.microsoft.com/office/drawing/2014/main" val="3948227722"/>
                    </a:ext>
                  </a:extLst>
                </a:gridCol>
                <a:gridCol w="1676576">
                  <a:extLst>
                    <a:ext uri="{9D8B030D-6E8A-4147-A177-3AD203B41FA5}">
                      <a16:colId xmlns:a16="http://schemas.microsoft.com/office/drawing/2014/main" val="2503743715"/>
                    </a:ext>
                  </a:extLst>
                </a:gridCol>
                <a:gridCol w="1676576">
                  <a:extLst>
                    <a:ext uri="{9D8B030D-6E8A-4147-A177-3AD203B41FA5}">
                      <a16:colId xmlns:a16="http://schemas.microsoft.com/office/drawing/2014/main" val="1775094962"/>
                    </a:ext>
                  </a:extLst>
                </a:gridCol>
              </a:tblGrid>
              <a:tr h="14355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cs-CZ" sz="2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solidFill>
                            <a:srgbClr val="233791"/>
                          </a:solidFill>
                          <a:effectLst/>
                        </a:rPr>
                        <a:t>Prevalence</a:t>
                      </a:r>
                      <a:r>
                        <a:rPr lang="cs-CZ" sz="1600" dirty="0">
                          <a:solidFill>
                            <a:srgbClr val="233791"/>
                          </a:solidFill>
                          <a:effectLst/>
                        </a:rPr>
                        <a:t> </a:t>
                      </a:r>
                      <a:endParaRPr lang="cs-CZ" sz="2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solidFill>
                            <a:srgbClr val="233791"/>
                          </a:solidFill>
                          <a:effectLst/>
                        </a:rPr>
                        <a:t>Ženy  </a:t>
                      </a:r>
                      <a:endParaRPr lang="cs-CZ" sz="2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solidFill>
                            <a:srgbClr val="23379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Muži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solidFill>
                            <a:srgbClr val="233791"/>
                          </a:solidFill>
                          <a:effectLst/>
                        </a:rPr>
                        <a:t>věk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solidFill>
                            <a:srgbClr val="233791"/>
                          </a:solidFill>
                          <a:effectLst/>
                        </a:rPr>
                        <a:t>65-84</a:t>
                      </a:r>
                      <a:endParaRPr lang="cs-CZ" sz="2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solidFill>
                            <a:srgbClr val="233791"/>
                          </a:solidFill>
                          <a:effectLst/>
                        </a:rPr>
                        <a:t>věk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solidFill>
                            <a:srgbClr val="233791"/>
                          </a:solidFill>
                          <a:effectLst/>
                        </a:rPr>
                        <a:t>85+</a:t>
                      </a:r>
                      <a:endParaRPr lang="cs-CZ" sz="2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98318276"/>
                  </a:ext>
                </a:extLst>
              </a:tr>
              <a:tr h="7061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solidFill>
                            <a:srgbClr val="233791"/>
                          </a:solidFill>
                          <a:effectLst/>
                        </a:rPr>
                        <a:t>Prevalence 1</a:t>
                      </a:r>
                      <a:endParaRPr lang="cs-CZ" sz="2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b="1" dirty="0">
                          <a:solidFill>
                            <a:srgbClr val="233791"/>
                          </a:solidFill>
                          <a:effectLst/>
                        </a:rPr>
                        <a:t>29 %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b="0" dirty="0">
                          <a:solidFill>
                            <a:srgbClr val="23379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(N = 769)</a:t>
                      </a:r>
                      <a:endParaRPr lang="cs-CZ" sz="2800" b="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>
                          <a:solidFill>
                            <a:srgbClr val="233791"/>
                          </a:solidFill>
                          <a:effectLst/>
                        </a:rPr>
                        <a:t>28 %</a:t>
                      </a:r>
                      <a:endParaRPr lang="cs-CZ" sz="2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>
                          <a:solidFill>
                            <a:srgbClr val="233791"/>
                          </a:solidFill>
                          <a:effectLst/>
                        </a:rPr>
                        <a:t>29 %</a:t>
                      </a:r>
                      <a:endParaRPr lang="cs-CZ" sz="2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>
                          <a:solidFill>
                            <a:srgbClr val="233791"/>
                          </a:solidFill>
                          <a:effectLst/>
                        </a:rPr>
                        <a:t>28 %</a:t>
                      </a:r>
                      <a:endParaRPr lang="cs-CZ" sz="2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b="1" dirty="0">
                          <a:solidFill>
                            <a:srgbClr val="233791"/>
                          </a:solidFill>
                          <a:effectLst/>
                        </a:rPr>
                        <a:t>38 %</a:t>
                      </a:r>
                      <a:endParaRPr lang="cs-CZ" sz="2800" b="1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25951163"/>
                  </a:ext>
                </a:extLst>
              </a:tr>
              <a:tr h="7061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solidFill>
                            <a:srgbClr val="233791"/>
                          </a:solidFill>
                          <a:effectLst/>
                        </a:rPr>
                        <a:t>Prevalence 2</a:t>
                      </a:r>
                      <a:endParaRPr lang="cs-CZ" sz="2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solidFill>
                            <a:srgbClr val="233791"/>
                          </a:solidFill>
                          <a:effectLst/>
                        </a:rPr>
                        <a:t>39 %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(N = 1041)</a:t>
                      </a:r>
                      <a:endParaRPr lang="cs-CZ" sz="2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solidFill>
                            <a:srgbClr val="233791"/>
                          </a:solidFill>
                          <a:effectLst/>
                        </a:rPr>
                        <a:t>38 %</a:t>
                      </a:r>
                      <a:endParaRPr lang="cs-CZ" sz="2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solidFill>
                            <a:srgbClr val="233791"/>
                          </a:solidFill>
                          <a:effectLst/>
                        </a:rPr>
                        <a:t>40 %</a:t>
                      </a:r>
                      <a:endParaRPr lang="cs-CZ" sz="2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solidFill>
                            <a:srgbClr val="233791"/>
                          </a:solidFill>
                          <a:effectLst/>
                        </a:rPr>
                        <a:t>38 %</a:t>
                      </a:r>
                      <a:endParaRPr lang="cs-CZ" sz="2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b="1" dirty="0">
                          <a:solidFill>
                            <a:srgbClr val="233791"/>
                          </a:solidFill>
                          <a:effectLst/>
                        </a:rPr>
                        <a:t>48 %</a:t>
                      </a:r>
                      <a:endParaRPr lang="cs-CZ" sz="2800" b="1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9312271"/>
                  </a:ext>
                </a:extLst>
              </a:tr>
              <a:tr h="7061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solidFill>
                            <a:srgbClr val="233791"/>
                          </a:solidFill>
                          <a:effectLst/>
                        </a:rPr>
                        <a:t>Prevalence 3</a:t>
                      </a:r>
                      <a:endParaRPr lang="cs-CZ" sz="2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solidFill>
                            <a:srgbClr val="233791"/>
                          </a:solidFill>
                          <a:effectLst/>
                        </a:rPr>
                        <a:t>41 %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b="0" dirty="0">
                          <a:solidFill>
                            <a:srgbClr val="23379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(N = 1095)</a:t>
                      </a:r>
                      <a:endParaRPr lang="cs-CZ" sz="2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solidFill>
                            <a:srgbClr val="233791"/>
                          </a:solidFill>
                          <a:effectLst/>
                        </a:rPr>
                        <a:t>40 %</a:t>
                      </a:r>
                      <a:endParaRPr lang="cs-CZ" sz="2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solidFill>
                            <a:srgbClr val="233791"/>
                          </a:solidFill>
                          <a:effectLst/>
                        </a:rPr>
                        <a:t>42 %</a:t>
                      </a:r>
                      <a:endParaRPr lang="cs-CZ" sz="2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solidFill>
                            <a:srgbClr val="233791"/>
                          </a:solidFill>
                          <a:effectLst/>
                        </a:rPr>
                        <a:t>40 %</a:t>
                      </a:r>
                      <a:endParaRPr lang="cs-CZ" sz="2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b="1" dirty="0">
                          <a:solidFill>
                            <a:srgbClr val="233791"/>
                          </a:solidFill>
                          <a:effectLst/>
                        </a:rPr>
                        <a:t>50 %</a:t>
                      </a:r>
                      <a:endParaRPr lang="cs-CZ" sz="2800" b="1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39258847"/>
                  </a:ext>
                </a:extLst>
              </a:tr>
            </a:tbl>
          </a:graphicData>
        </a:graphic>
      </p:graphicFrame>
      <p:pic>
        <p:nvPicPr>
          <p:cNvPr id="5" name="Google Shape;168;p8">
            <a:extLst>
              <a:ext uri="{FF2B5EF4-FFF2-40B4-BE49-F238E27FC236}">
                <a16:creationId xmlns:a16="http://schemas.microsoft.com/office/drawing/2014/main" id="{25736BB7-1708-4151-AF5A-9DAF7F17C9C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006804" y="5755184"/>
            <a:ext cx="1185196" cy="109158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Obdélník: se zakulacenými rohy 6">
            <a:extLst>
              <a:ext uri="{FF2B5EF4-FFF2-40B4-BE49-F238E27FC236}">
                <a16:creationId xmlns:a16="http://schemas.microsoft.com/office/drawing/2014/main" id="{9EBBF4DA-40A0-4144-AC0B-D756812D82D6}"/>
              </a:ext>
            </a:extLst>
          </p:cNvPr>
          <p:cNvSpPr/>
          <p:nvPr/>
        </p:nvSpPr>
        <p:spPr>
          <a:xfrm>
            <a:off x="4055175" y="2381570"/>
            <a:ext cx="3402068" cy="4400970"/>
          </a:xfrm>
          <a:prstGeom prst="roundRect">
            <a:avLst>
              <a:gd name="adj" fmla="val 34604"/>
            </a:avLst>
          </a:prstGeom>
          <a:noFill/>
          <a:ln>
            <a:solidFill>
              <a:srgbClr val="C89B9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cs-CZ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07673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E7BEE1-EFCD-4BA3-B74C-752B6600D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506" y="557024"/>
            <a:ext cx="10900719" cy="1325563"/>
          </a:xfrm>
        </p:spPr>
        <p:txBody>
          <a:bodyPr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</a:pPr>
            <a:r>
              <a:rPr kumimoji="0" lang="cs-CZ" altLang="cs-CZ" sz="3600" b="0" i="0" u="none" strike="noStrike" cap="none" normalizeH="0" baseline="0" dirty="0">
                <a:ln>
                  <a:noFill/>
                </a:ln>
                <a:solidFill>
                  <a:srgbClr val="23379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Oběť = </a:t>
            </a:r>
            <a:br>
              <a:rPr kumimoji="0" lang="cs-CZ" altLang="cs-CZ" sz="3600" b="0" i="0" u="none" strike="noStrike" cap="none" normalizeH="0" baseline="0" dirty="0">
                <a:ln>
                  <a:noFill/>
                </a:ln>
                <a:solidFill>
                  <a:srgbClr val="23379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cs-CZ" altLang="cs-CZ" sz="3600" b="0" i="0" u="none" strike="noStrike" cap="none" normalizeH="0" baseline="0" dirty="0">
                <a:ln>
                  <a:noFill/>
                </a:ln>
                <a:solidFill>
                  <a:srgbClr val="23379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respondent má jednu a více zkušeností</a:t>
            </a:r>
            <a:br>
              <a:rPr kumimoji="0" lang="cs-CZ" altLang="cs-CZ" sz="3600" b="0" i="0" u="none" strike="noStrike" cap="none" normalizeH="0" baseline="0" dirty="0">
                <a:ln>
                  <a:noFill/>
                </a:ln>
                <a:solidFill>
                  <a:srgbClr val="23379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cs-CZ" altLang="cs-CZ" sz="3600" b="0" i="0" u="none" strike="noStrike" cap="none" normalizeH="0" baseline="0" dirty="0">
                <a:ln>
                  <a:noFill/>
                </a:ln>
                <a:solidFill>
                  <a:srgbClr val="23379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 jakýmkoli typem zanedbávání a zneužívání </a:t>
            </a:r>
            <a:br>
              <a:rPr kumimoji="0" lang="cs-CZ" altLang="cs-CZ" sz="3600" b="0" i="0" u="none" strike="noStrike" cap="none" normalizeH="0" baseline="0" dirty="0">
                <a:ln>
                  <a:noFill/>
                </a:ln>
                <a:solidFill>
                  <a:srgbClr val="23379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altLang="cs-CZ" sz="2400" dirty="0">
                <a:solidFill>
                  <a:srgbClr val="23379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(1) blízké vztahy (2) + veřejné prostory + „šmejdi“ (3) + svědectví (sekundární trauma)</a:t>
            </a:r>
            <a:endParaRPr lang="cs-CZ" sz="2400" dirty="0">
              <a:solidFill>
                <a:srgbClr val="233791"/>
              </a:solidFill>
            </a:endParaRP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BF6C4F2F-1614-4385-94EB-68014982E3B1}"/>
              </a:ext>
            </a:extLst>
          </p:cNvPr>
          <p:cNvGraphicFramePr>
            <a:graphicFrameLocks noGrp="1"/>
          </p:cNvGraphicFramePr>
          <p:nvPr/>
        </p:nvGraphicFramePr>
        <p:xfrm>
          <a:off x="399495" y="2638709"/>
          <a:ext cx="10378311" cy="3951446"/>
        </p:xfrm>
        <a:graphic>
          <a:graphicData uri="http://schemas.openxmlformats.org/drawingml/2006/table">
            <a:tbl>
              <a:tblPr firstRow="1" firstCol="1" bandRow="1"/>
              <a:tblGrid>
                <a:gridCol w="1995432">
                  <a:extLst>
                    <a:ext uri="{9D8B030D-6E8A-4147-A177-3AD203B41FA5}">
                      <a16:colId xmlns:a16="http://schemas.microsoft.com/office/drawing/2014/main" val="1308543281"/>
                    </a:ext>
                  </a:extLst>
                </a:gridCol>
                <a:gridCol w="1761226">
                  <a:extLst>
                    <a:ext uri="{9D8B030D-6E8A-4147-A177-3AD203B41FA5}">
                      <a16:colId xmlns:a16="http://schemas.microsoft.com/office/drawing/2014/main" val="2485066725"/>
                    </a:ext>
                  </a:extLst>
                </a:gridCol>
                <a:gridCol w="1713389">
                  <a:extLst>
                    <a:ext uri="{9D8B030D-6E8A-4147-A177-3AD203B41FA5}">
                      <a16:colId xmlns:a16="http://schemas.microsoft.com/office/drawing/2014/main" val="86134068"/>
                    </a:ext>
                  </a:extLst>
                </a:gridCol>
                <a:gridCol w="1555112">
                  <a:extLst>
                    <a:ext uri="{9D8B030D-6E8A-4147-A177-3AD203B41FA5}">
                      <a16:colId xmlns:a16="http://schemas.microsoft.com/office/drawing/2014/main" val="3948227722"/>
                    </a:ext>
                  </a:extLst>
                </a:gridCol>
                <a:gridCol w="1676576">
                  <a:extLst>
                    <a:ext uri="{9D8B030D-6E8A-4147-A177-3AD203B41FA5}">
                      <a16:colId xmlns:a16="http://schemas.microsoft.com/office/drawing/2014/main" val="2503743715"/>
                    </a:ext>
                  </a:extLst>
                </a:gridCol>
                <a:gridCol w="1676576">
                  <a:extLst>
                    <a:ext uri="{9D8B030D-6E8A-4147-A177-3AD203B41FA5}">
                      <a16:colId xmlns:a16="http://schemas.microsoft.com/office/drawing/2014/main" val="1775094962"/>
                    </a:ext>
                  </a:extLst>
                </a:gridCol>
              </a:tblGrid>
              <a:tr h="14355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cs-CZ" sz="2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solidFill>
                            <a:srgbClr val="233791"/>
                          </a:solidFill>
                          <a:effectLst/>
                        </a:rPr>
                        <a:t>Prevalence</a:t>
                      </a:r>
                      <a:r>
                        <a:rPr lang="cs-CZ" sz="1600" dirty="0">
                          <a:solidFill>
                            <a:srgbClr val="233791"/>
                          </a:solidFill>
                          <a:effectLst/>
                        </a:rPr>
                        <a:t> </a:t>
                      </a:r>
                      <a:endParaRPr lang="cs-CZ" sz="2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solidFill>
                            <a:srgbClr val="233791"/>
                          </a:solidFill>
                          <a:effectLst/>
                        </a:rPr>
                        <a:t>Ženy  </a:t>
                      </a:r>
                      <a:endParaRPr lang="cs-CZ" sz="2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solidFill>
                            <a:srgbClr val="23379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Muži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solidFill>
                            <a:srgbClr val="233791"/>
                          </a:solidFill>
                          <a:effectLst/>
                        </a:rPr>
                        <a:t>věk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solidFill>
                            <a:srgbClr val="233791"/>
                          </a:solidFill>
                          <a:effectLst/>
                        </a:rPr>
                        <a:t>65-84</a:t>
                      </a:r>
                      <a:endParaRPr lang="cs-CZ" sz="2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solidFill>
                            <a:srgbClr val="233791"/>
                          </a:solidFill>
                          <a:effectLst/>
                        </a:rPr>
                        <a:t>věk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solidFill>
                            <a:srgbClr val="233791"/>
                          </a:solidFill>
                          <a:effectLst/>
                        </a:rPr>
                        <a:t>85+</a:t>
                      </a:r>
                      <a:endParaRPr lang="cs-CZ" sz="2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98318276"/>
                  </a:ext>
                </a:extLst>
              </a:tr>
              <a:tr h="7061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solidFill>
                            <a:srgbClr val="233791"/>
                          </a:solidFill>
                          <a:effectLst/>
                        </a:rPr>
                        <a:t>Prevalence 1</a:t>
                      </a:r>
                      <a:endParaRPr lang="cs-CZ" sz="2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b="1" dirty="0">
                          <a:solidFill>
                            <a:srgbClr val="233791"/>
                          </a:solidFill>
                          <a:effectLst/>
                        </a:rPr>
                        <a:t>29 %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b="0" dirty="0">
                          <a:solidFill>
                            <a:srgbClr val="23379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(N = 769)</a:t>
                      </a:r>
                      <a:endParaRPr lang="cs-CZ" sz="2800" b="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>
                          <a:solidFill>
                            <a:srgbClr val="233791"/>
                          </a:solidFill>
                          <a:effectLst/>
                        </a:rPr>
                        <a:t>28 %</a:t>
                      </a:r>
                      <a:endParaRPr lang="cs-CZ" sz="2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>
                          <a:solidFill>
                            <a:srgbClr val="233791"/>
                          </a:solidFill>
                          <a:effectLst/>
                        </a:rPr>
                        <a:t>29 %</a:t>
                      </a:r>
                      <a:endParaRPr lang="cs-CZ" sz="2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>
                          <a:solidFill>
                            <a:srgbClr val="233791"/>
                          </a:solidFill>
                          <a:effectLst/>
                        </a:rPr>
                        <a:t>28 %</a:t>
                      </a:r>
                      <a:endParaRPr lang="cs-CZ" sz="2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b="1" dirty="0">
                          <a:solidFill>
                            <a:srgbClr val="233791"/>
                          </a:solidFill>
                          <a:effectLst/>
                        </a:rPr>
                        <a:t>38 %</a:t>
                      </a:r>
                      <a:endParaRPr lang="cs-CZ" sz="2800" b="1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25951163"/>
                  </a:ext>
                </a:extLst>
              </a:tr>
              <a:tr h="7061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solidFill>
                            <a:srgbClr val="233791"/>
                          </a:solidFill>
                          <a:effectLst/>
                        </a:rPr>
                        <a:t>Prevalence 2</a:t>
                      </a:r>
                      <a:endParaRPr lang="cs-CZ" sz="2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solidFill>
                            <a:srgbClr val="233791"/>
                          </a:solidFill>
                          <a:effectLst/>
                        </a:rPr>
                        <a:t>39 %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(N = 1041)</a:t>
                      </a:r>
                      <a:endParaRPr lang="cs-CZ" sz="2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solidFill>
                            <a:srgbClr val="233791"/>
                          </a:solidFill>
                          <a:effectLst/>
                        </a:rPr>
                        <a:t>38 %</a:t>
                      </a:r>
                      <a:endParaRPr lang="cs-CZ" sz="2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solidFill>
                            <a:srgbClr val="233791"/>
                          </a:solidFill>
                          <a:effectLst/>
                        </a:rPr>
                        <a:t>40 %</a:t>
                      </a:r>
                      <a:endParaRPr lang="cs-CZ" sz="2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solidFill>
                            <a:srgbClr val="233791"/>
                          </a:solidFill>
                          <a:effectLst/>
                        </a:rPr>
                        <a:t>38 %</a:t>
                      </a:r>
                      <a:endParaRPr lang="cs-CZ" sz="2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b="1" dirty="0">
                          <a:solidFill>
                            <a:srgbClr val="233791"/>
                          </a:solidFill>
                          <a:effectLst/>
                        </a:rPr>
                        <a:t>48 %</a:t>
                      </a:r>
                      <a:endParaRPr lang="cs-CZ" sz="2800" b="1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9312271"/>
                  </a:ext>
                </a:extLst>
              </a:tr>
              <a:tr h="7061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solidFill>
                            <a:srgbClr val="233791"/>
                          </a:solidFill>
                          <a:effectLst/>
                        </a:rPr>
                        <a:t>Prevalence 3</a:t>
                      </a:r>
                      <a:endParaRPr lang="cs-CZ" sz="2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solidFill>
                            <a:srgbClr val="233791"/>
                          </a:solidFill>
                          <a:effectLst/>
                        </a:rPr>
                        <a:t>41 %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b="0" dirty="0">
                          <a:solidFill>
                            <a:srgbClr val="23379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(N = 1095)</a:t>
                      </a:r>
                      <a:endParaRPr lang="cs-CZ" sz="2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solidFill>
                            <a:srgbClr val="233791"/>
                          </a:solidFill>
                          <a:effectLst/>
                        </a:rPr>
                        <a:t>40 %</a:t>
                      </a:r>
                      <a:endParaRPr lang="cs-CZ" sz="2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solidFill>
                            <a:srgbClr val="233791"/>
                          </a:solidFill>
                          <a:effectLst/>
                        </a:rPr>
                        <a:t>42 %</a:t>
                      </a:r>
                      <a:endParaRPr lang="cs-CZ" sz="2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solidFill>
                            <a:srgbClr val="233791"/>
                          </a:solidFill>
                          <a:effectLst/>
                        </a:rPr>
                        <a:t>40 %</a:t>
                      </a:r>
                      <a:endParaRPr lang="cs-CZ" sz="2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b="1" dirty="0">
                          <a:solidFill>
                            <a:srgbClr val="233791"/>
                          </a:solidFill>
                          <a:effectLst/>
                        </a:rPr>
                        <a:t>50 %</a:t>
                      </a:r>
                      <a:endParaRPr lang="cs-CZ" sz="2800" b="1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39258847"/>
                  </a:ext>
                </a:extLst>
              </a:tr>
            </a:tbl>
          </a:graphicData>
        </a:graphic>
      </p:graphicFrame>
      <p:pic>
        <p:nvPicPr>
          <p:cNvPr id="5" name="Google Shape;168;p8">
            <a:extLst>
              <a:ext uri="{FF2B5EF4-FFF2-40B4-BE49-F238E27FC236}">
                <a16:creationId xmlns:a16="http://schemas.microsoft.com/office/drawing/2014/main" id="{25736BB7-1708-4151-AF5A-9DAF7F17C9C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006804" y="5755184"/>
            <a:ext cx="1185196" cy="109158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3AF47DB6-8C0F-413B-8308-B8726335D804}"/>
              </a:ext>
            </a:extLst>
          </p:cNvPr>
          <p:cNvSpPr/>
          <p:nvPr/>
        </p:nvSpPr>
        <p:spPr>
          <a:xfrm>
            <a:off x="9265146" y="2411572"/>
            <a:ext cx="1400431" cy="4157352"/>
          </a:xfrm>
          <a:prstGeom prst="roundRect">
            <a:avLst>
              <a:gd name="adj" fmla="val 50000"/>
            </a:avLst>
          </a:prstGeom>
          <a:noFill/>
          <a:ln w="98425">
            <a:solidFill>
              <a:srgbClr val="C89B9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cs-CZ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83724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E7BEE1-EFCD-4BA3-B74C-752B6600D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506" y="557024"/>
            <a:ext cx="10900719" cy="1325563"/>
          </a:xfrm>
        </p:spPr>
        <p:txBody>
          <a:bodyPr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</a:pPr>
            <a:r>
              <a:rPr kumimoji="0" lang="cs-CZ" altLang="cs-CZ" sz="3600" b="0" i="0" u="none" strike="noStrike" cap="none" normalizeH="0" baseline="0" dirty="0">
                <a:ln>
                  <a:noFill/>
                </a:ln>
                <a:solidFill>
                  <a:srgbClr val="23379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Oběť = </a:t>
            </a:r>
            <a:br>
              <a:rPr kumimoji="0" lang="cs-CZ" altLang="cs-CZ" sz="3600" b="0" i="0" u="none" strike="noStrike" cap="none" normalizeH="0" baseline="0" dirty="0">
                <a:ln>
                  <a:noFill/>
                </a:ln>
                <a:solidFill>
                  <a:srgbClr val="23379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cs-CZ" altLang="cs-CZ" sz="3600" b="0" i="0" u="none" strike="noStrike" cap="none" normalizeH="0" baseline="0" dirty="0">
                <a:ln>
                  <a:noFill/>
                </a:ln>
                <a:solidFill>
                  <a:srgbClr val="23379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respondent má jednu a více zkušeností</a:t>
            </a:r>
            <a:br>
              <a:rPr kumimoji="0" lang="cs-CZ" altLang="cs-CZ" sz="3600" b="0" i="0" u="none" strike="noStrike" cap="none" normalizeH="0" baseline="0" dirty="0">
                <a:ln>
                  <a:noFill/>
                </a:ln>
                <a:solidFill>
                  <a:srgbClr val="23379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cs-CZ" altLang="cs-CZ" sz="3600" b="0" i="0" u="none" strike="noStrike" cap="none" normalizeH="0" baseline="0" dirty="0">
                <a:ln>
                  <a:noFill/>
                </a:ln>
                <a:solidFill>
                  <a:srgbClr val="23379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 jakýmkoli typem zanedbávání a zneužívání </a:t>
            </a:r>
            <a:br>
              <a:rPr kumimoji="0" lang="cs-CZ" altLang="cs-CZ" sz="3600" b="0" i="0" u="none" strike="noStrike" cap="none" normalizeH="0" baseline="0" dirty="0">
                <a:ln>
                  <a:noFill/>
                </a:ln>
                <a:solidFill>
                  <a:srgbClr val="23379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altLang="cs-CZ" sz="2400" dirty="0">
                <a:solidFill>
                  <a:srgbClr val="23379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(1) blízké vztahy (2) + veřejné prostory + „šmejdi“ (3) + svědectví (sekundární trauma)</a:t>
            </a:r>
            <a:endParaRPr lang="cs-CZ" sz="2400" dirty="0">
              <a:solidFill>
                <a:srgbClr val="233791"/>
              </a:solidFill>
            </a:endParaRP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BF6C4F2F-1614-4385-94EB-68014982E3B1}"/>
              </a:ext>
            </a:extLst>
          </p:cNvPr>
          <p:cNvGraphicFramePr>
            <a:graphicFrameLocks noGrp="1"/>
          </p:cNvGraphicFramePr>
          <p:nvPr/>
        </p:nvGraphicFramePr>
        <p:xfrm>
          <a:off x="1125740" y="2638709"/>
          <a:ext cx="9649877" cy="3662267"/>
        </p:xfrm>
        <a:graphic>
          <a:graphicData uri="http://schemas.openxmlformats.org/drawingml/2006/table">
            <a:tbl>
              <a:tblPr firstRow="1" firstCol="1" bandRow="1"/>
              <a:tblGrid>
                <a:gridCol w="1855377">
                  <a:extLst>
                    <a:ext uri="{9D8B030D-6E8A-4147-A177-3AD203B41FA5}">
                      <a16:colId xmlns:a16="http://schemas.microsoft.com/office/drawing/2014/main" val="1308543281"/>
                    </a:ext>
                  </a:extLst>
                </a:gridCol>
                <a:gridCol w="1637609">
                  <a:extLst>
                    <a:ext uri="{9D8B030D-6E8A-4147-A177-3AD203B41FA5}">
                      <a16:colId xmlns:a16="http://schemas.microsoft.com/office/drawing/2014/main" val="2485066725"/>
                    </a:ext>
                  </a:extLst>
                </a:gridCol>
                <a:gridCol w="1593130">
                  <a:extLst>
                    <a:ext uri="{9D8B030D-6E8A-4147-A177-3AD203B41FA5}">
                      <a16:colId xmlns:a16="http://schemas.microsoft.com/office/drawing/2014/main" val="86134068"/>
                    </a:ext>
                  </a:extLst>
                </a:gridCol>
                <a:gridCol w="1445961">
                  <a:extLst>
                    <a:ext uri="{9D8B030D-6E8A-4147-A177-3AD203B41FA5}">
                      <a16:colId xmlns:a16="http://schemas.microsoft.com/office/drawing/2014/main" val="3948227722"/>
                    </a:ext>
                  </a:extLst>
                </a:gridCol>
                <a:gridCol w="1558900">
                  <a:extLst>
                    <a:ext uri="{9D8B030D-6E8A-4147-A177-3AD203B41FA5}">
                      <a16:colId xmlns:a16="http://schemas.microsoft.com/office/drawing/2014/main" val="2503743715"/>
                    </a:ext>
                  </a:extLst>
                </a:gridCol>
                <a:gridCol w="1558900">
                  <a:extLst>
                    <a:ext uri="{9D8B030D-6E8A-4147-A177-3AD203B41FA5}">
                      <a16:colId xmlns:a16="http://schemas.microsoft.com/office/drawing/2014/main" val="1775094962"/>
                    </a:ext>
                  </a:extLst>
                </a:gridCol>
              </a:tblGrid>
              <a:tr h="14355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dirty="0">
                          <a:effectLst/>
                        </a:rPr>
                        <a:t>Prevalence</a:t>
                      </a:r>
                      <a:r>
                        <a:rPr lang="cs-CZ" sz="1400" dirty="0">
                          <a:effectLst/>
                        </a:rPr>
                        <a:t> 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dirty="0">
                          <a:effectLst/>
                        </a:rPr>
                        <a:t>Ženy  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Muži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dirty="0">
                          <a:effectLst/>
                        </a:rPr>
                        <a:t>věk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dirty="0">
                          <a:effectLst/>
                        </a:rPr>
                        <a:t>65-84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dirty="0">
                          <a:effectLst/>
                        </a:rPr>
                        <a:t>věk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dirty="0">
                          <a:effectLst/>
                        </a:rPr>
                        <a:t>85+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98318276"/>
                  </a:ext>
                </a:extLst>
              </a:tr>
              <a:tr h="7061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dirty="0">
                          <a:effectLst/>
                        </a:rPr>
                        <a:t>Prevalence 1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b="1" dirty="0">
                          <a:solidFill>
                            <a:srgbClr val="233791"/>
                          </a:solidFill>
                          <a:effectLst/>
                        </a:rPr>
                        <a:t>29 %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 b="0" dirty="0">
                          <a:solidFill>
                            <a:srgbClr val="23379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(N = 769)</a:t>
                      </a:r>
                      <a:endParaRPr lang="cs-CZ" sz="2400" b="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>
                          <a:solidFill>
                            <a:srgbClr val="233791"/>
                          </a:solidFill>
                          <a:effectLst/>
                        </a:rPr>
                        <a:t>28 %</a:t>
                      </a:r>
                      <a:endParaRPr lang="cs-CZ" sz="24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>
                          <a:solidFill>
                            <a:srgbClr val="233791"/>
                          </a:solidFill>
                          <a:effectLst/>
                        </a:rPr>
                        <a:t>29 %</a:t>
                      </a:r>
                      <a:endParaRPr lang="cs-CZ" sz="24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>
                          <a:solidFill>
                            <a:srgbClr val="233791"/>
                          </a:solidFill>
                          <a:effectLst/>
                        </a:rPr>
                        <a:t>28 %</a:t>
                      </a:r>
                      <a:endParaRPr lang="cs-CZ" sz="24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b="1" dirty="0">
                          <a:solidFill>
                            <a:srgbClr val="233791"/>
                          </a:solidFill>
                          <a:effectLst/>
                        </a:rPr>
                        <a:t>38 %</a:t>
                      </a:r>
                      <a:endParaRPr lang="cs-CZ" sz="2400" b="1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25951163"/>
                  </a:ext>
                </a:extLst>
              </a:tr>
              <a:tr h="7061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dirty="0">
                          <a:effectLst/>
                        </a:rPr>
                        <a:t>Prevalence 2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dirty="0">
                          <a:solidFill>
                            <a:srgbClr val="233791"/>
                          </a:solidFill>
                          <a:effectLst/>
                        </a:rPr>
                        <a:t>39 %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 dirty="0">
                          <a:solidFill>
                            <a:srgbClr val="23379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(N = 1041)</a:t>
                      </a:r>
                      <a:endParaRPr lang="cs-CZ" sz="24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dirty="0">
                          <a:solidFill>
                            <a:srgbClr val="233791"/>
                          </a:solidFill>
                          <a:effectLst/>
                        </a:rPr>
                        <a:t>38 %</a:t>
                      </a:r>
                      <a:endParaRPr lang="cs-CZ" sz="24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dirty="0">
                          <a:solidFill>
                            <a:srgbClr val="233791"/>
                          </a:solidFill>
                          <a:effectLst/>
                        </a:rPr>
                        <a:t>40 %</a:t>
                      </a:r>
                      <a:endParaRPr lang="cs-CZ" sz="24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dirty="0">
                          <a:solidFill>
                            <a:srgbClr val="233791"/>
                          </a:solidFill>
                          <a:effectLst/>
                        </a:rPr>
                        <a:t>38 %</a:t>
                      </a:r>
                      <a:endParaRPr lang="cs-CZ" sz="24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b="1" dirty="0">
                          <a:solidFill>
                            <a:srgbClr val="233791"/>
                          </a:solidFill>
                          <a:effectLst/>
                        </a:rPr>
                        <a:t>48 %</a:t>
                      </a:r>
                      <a:endParaRPr lang="cs-CZ" sz="2400" b="1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9312271"/>
                  </a:ext>
                </a:extLst>
              </a:tr>
              <a:tr h="7061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dirty="0">
                          <a:effectLst/>
                        </a:rPr>
                        <a:t>Prevalence 3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dirty="0">
                          <a:solidFill>
                            <a:srgbClr val="233791"/>
                          </a:solidFill>
                          <a:effectLst/>
                        </a:rPr>
                        <a:t>41 %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 b="0" dirty="0">
                          <a:solidFill>
                            <a:srgbClr val="23379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(N = 1095)</a:t>
                      </a:r>
                      <a:endParaRPr lang="cs-CZ" sz="24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dirty="0">
                          <a:solidFill>
                            <a:srgbClr val="233791"/>
                          </a:solidFill>
                          <a:effectLst/>
                        </a:rPr>
                        <a:t>40 %</a:t>
                      </a:r>
                      <a:endParaRPr lang="cs-CZ" sz="24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dirty="0">
                          <a:solidFill>
                            <a:srgbClr val="233791"/>
                          </a:solidFill>
                          <a:effectLst/>
                        </a:rPr>
                        <a:t>42 %</a:t>
                      </a:r>
                      <a:endParaRPr lang="cs-CZ" sz="24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dirty="0">
                          <a:solidFill>
                            <a:srgbClr val="233791"/>
                          </a:solidFill>
                          <a:effectLst/>
                        </a:rPr>
                        <a:t>40 %</a:t>
                      </a:r>
                      <a:endParaRPr lang="cs-CZ" sz="24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b="1" dirty="0">
                          <a:solidFill>
                            <a:srgbClr val="233791"/>
                          </a:solidFill>
                          <a:effectLst/>
                        </a:rPr>
                        <a:t>50 %</a:t>
                      </a:r>
                      <a:endParaRPr lang="cs-CZ" sz="2400" b="1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39258847"/>
                  </a:ext>
                </a:extLst>
              </a:tr>
            </a:tbl>
          </a:graphicData>
        </a:graphic>
      </p:graphicFrame>
      <p:pic>
        <p:nvPicPr>
          <p:cNvPr id="5" name="Google Shape;168;p8">
            <a:extLst>
              <a:ext uri="{FF2B5EF4-FFF2-40B4-BE49-F238E27FC236}">
                <a16:creationId xmlns:a16="http://schemas.microsoft.com/office/drawing/2014/main" id="{25736BB7-1708-4151-AF5A-9DAF7F17C9C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006804" y="5755184"/>
            <a:ext cx="1185196" cy="109158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200ADA76-D5C3-467A-A03B-80CE644E11FA}"/>
              </a:ext>
            </a:extLst>
          </p:cNvPr>
          <p:cNvSpPr/>
          <p:nvPr/>
        </p:nvSpPr>
        <p:spPr>
          <a:xfrm>
            <a:off x="9291780" y="2364260"/>
            <a:ext cx="1400431" cy="4157352"/>
          </a:xfrm>
          <a:prstGeom prst="roundRect">
            <a:avLst>
              <a:gd name="adj" fmla="val 50000"/>
            </a:avLst>
          </a:prstGeom>
          <a:noFill/>
          <a:ln w="98425">
            <a:solidFill>
              <a:srgbClr val="C89B9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cs-CZ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21528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raf 6">
            <a:extLst>
              <a:ext uri="{FF2B5EF4-FFF2-40B4-BE49-F238E27FC236}">
                <a16:creationId xmlns:a16="http://schemas.microsoft.com/office/drawing/2014/main" id="{662D28D2-4FAD-430B-9E0C-1F0D31A5E8C8}"/>
              </a:ext>
            </a:extLst>
          </p:cNvPr>
          <p:cNvGraphicFramePr/>
          <p:nvPr/>
        </p:nvGraphicFramePr>
        <p:xfrm>
          <a:off x="-615515" y="112338"/>
          <a:ext cx="7405421" cy="62790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Graf 9">
            <a:extLst>
              <a:ext uri="{FF2B5EF4-FFF2-40B4-BE49-F238E27FC236}">
                <a16:creationId xmlns:a16="http://schemas.microsoft.com/office/drawing/2014/main" id="{363988CD-EC3C-4996-BAE2-9C43670EDC5D}"/>
              </a:ext>
            </a:extLst>
          </p:cNvPr>
          <p:cNvGraphicFramePr/>
          <p:nvPr/>
        </p:nvGraphicFramePr>
        <p:xfrm>
          <a:off x="3087195" y="-130922"/>
          <a:ext cx="10241421" cy="69469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ovéPole 10">
            <a:extLst>
              <a:ext uri="{FF2B5EF4-FFF2-40B4-BE49-F238E27FC236}">
                <a16:creationId xmlns:a16="http://schemas.microsoft.com/office/drawing/2014/main" id="{524078EB-4E3B-450C-8AC7-E5F42C3B4962}"/>
              </a:ext>
            </a:extLst>
          </p:cNvPr>
          <p:cNvSpPr txBox="1"/>
          <p:nvPr/>
        </p:nvSpPr>
        <p:spPr>
          <a:xfrm>
            <a:off x="254904" y="6142019"/>
            <a:ext cx="4600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s-CZ" sz="2400" b="0" i="0" u="none" strike="noStrike" kern="0" cap="none" spc="0" normalizeH="0" baseline="0" noProof="0" dirty="0">
                <a:ln>
                  <a:noFill/>
                </a:ln>
                <a:solidFill>
                  <a:srgbClr val="23379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Jaký efekt sdílení? </a:t>
            </a:r>
          </a:p>
        </p:txBody>
      </p:sp>
      <p:pic>
        <p:nvPicPr>
          <p:cNvPr id="12" name="Google Shape;168;p8">
            <a:extLst>
              <a:ext uri="{FF2B5EF4-FFF2-40B4-BE49-F238E27FC236}">
                <a16:creationId xmlns:a16="http://schemas.microsoft.com/office/drawing/2014/main" id="{3E310042-FFFF-46E7-B1D9-963AA371F6C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09088" y="260459"/>
            <a:ext cx="1185196" cy="109158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51B8D263-88ED-4119-BEE0-9B90DF28A13C}"/>
              </a:ext>
            </a:extLst>
          </p:cNvPr>
          <p:cNvSpPr txBox="1"/>
          <p:nvPr/>
        </p:nvSpPr>
        <p:spPr>
          <a:xfrm>
            <a:off x="10492617" y="1408643"/>
            <a:ext cx="16993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s-CZ" sz="1400" b="0" i="0" u="none" strike="noStrike" kern="0" cap="none" spc="0" normalizeH="0" baseline="0" noProof="0" dirty="0">
                <a:ln>
                  <a:noFill/>
                </a:ln>
                <a:solidFill>
                  <a:srgbClr val="23379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24 % s někým hovořilo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s-CZ" sz="1400" b="0" i="0" u="none" strike="noStrike" kern="0" cap="none" spc="0" normalizeH="0" baseline="0" noProof="0" dirty="0">
                <a:ln>
                  <a:noFill/>
                </a:ln>
                <a:solidFill>
                  <a:srgbClr val="C89B9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66 % nesdílelo se </a:t>
            </a:r>
          </a:p>
        </p:txBody>
      </p:sp>
    </p:spTree>
    <p:extLst>
      <p:ext uri="{BB962C8B-B14F-4D97-AF65-F5344CB8AC3E}">
        <p14:creationId xmlns:p14="http://schemas.microsoft.com/office/powerpoint/2010/main" val="38826161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A5B90C59-7F74-4773-8DCA-799EAE4B09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5551308"/>
              </p:ext>
            </p:extLst>
          </p:nvPr>
        </p:nvGraphicFramePr>
        <p:xfrm>
          <a:off x="216310" y="324465"/>
          <a:ext cx="11572565" cy="5341682"/>
        </p:xfrm>
        <a:graphic>
          <a:graphicData uri="http://schemas.openxmlformats.org/drawingml/2006/table">
            <a:tbl>
              <a:tblPr firstRow="1" firstCol="1" bandRow="1"/>
              <a:tblGrid>
                <a:gridCol w="2978217">
                  <a:extLst>
                    <a:ext uri="{9D8B030D-6E8A-4147-A177-3AD203B41FA5}">
                      <a16:colId xmlns:a16="http://schemas.microsoft.com/office/drawing/2014/main" val="2905925650"/>
                    </a:ext>
                  </a:extLst>
                </a:gridCol>
                <a:gridCol w="1449140">
                  <a:extLst>
                    <a:ext uri="{9D8B030D-6E8A-4147-A177-3AD203B41FA5}">
                      <a16:colId xmlns:a16="http://schemas.microsoft.com/office/drawing/2014/main" val="2955550122"/>
                    </a:ext>
                  </a:extLst>
                </a:gridCol>
                <a:gridCol w="1449140">
                  <a:extLst>
                    <a:ext uri="{9D8B030D-6E8A-4147-A177-3AD203B41FA5}">
                      <a16:colId xmlns:a16="http://schemas.microsoft.com/office/drawing/2014/main" val="3159299561"/>
                    </a:ext>
                  </a:extLst>
                </a:gridCol>
                <a:gridCol w="1424017">
                  <a:extLst>
                    <a:ext uri="{9D8B030D-6E8A-4147-A177-3AD203B41FA5}">
                      <a16:colId xmlns:a16="http://schemas.microsoft.com/office/drawing/2014/main" val="1745749018"/>
                    </a:ext>
                  </a:extLst>
                </a:gridCol>
                <a:gridCol w="1424017">
                  <a:extLst>
                    <a:ext uri="{9D8B030D-6E8A-4147-A177-3AD203B41FA5}">
                      <a16:colId xmlns:a16="http://schemas.microsoft.com/office/drawing/2014/main" val="3849771640"/>
                    </a:ext>
                  </a:extLst>
                </a:gridCol>
                <a:gridCol w="1424017">
                  <a:extLst>
                    <a:ext uri="{9D8B030D-6E8A-4147-A177-3AD203B41FA5}">
                      <a16:colId xmlns:a16="http://schemas.microsoft.com/office/drawing/2014/main" val="3735665704"/>
                    </a:ext>
                  </a:extLst>
                </a:gridCol>
                <a:gridCol w="1424017">
                  <a:extLst>
                    <a:ext uri="{9D8B030D-6E8A-4147-A177-3AD203B41FA5}">
                      <a16:colId xmlns:a16="http://schemas.microsoft.com/office/drawing/2014/main" val="2630552145"/>
                    </a:ext>
                  </a:extLst>
                </a:gridCol>
              </a:tblGrid>
              <a:tr h="11489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b="1" dirty="0">
                          <a:solidFill>
                            <a:srgbClr val="233791"/>
                          </a:solidFill>
                          <a:effectLst/>
                        </a:rPr>
                        <a:t>Skupina EAN</a:t>
                      </a:r>
                      <a:endParaRPr lang="cs-CZ" sz="2000" b="1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b="1" dirty="0">
                          <a:solidFill>
                            <a:srgbClr val="233791"/>
                          </a:solidFill>
                          <a:effectLst/>
                        </a:rPr>
                        <a:t>Podíl obětí</a:t>
                      </a:r>
                      <a:endParaRPr lang="cs-CZ" sz="2000" b="1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b="1" dirty="0">
                          <a:solidFill>
                            <a:srgbClr val="233791"/>
                          </a:solidFill>
                          <a:effectLst/>
                        </a:rPr>
                        <a:t>Počet obětí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b="1" dirty="0">
                          <a:solidFill>
                            <a:srgbClr val="233791"/>
                          </a:solidFill>
                          <a:effectLst/>
                        </a:rPr>
                        <a:t>(z 2687)</a:t>
                      </a:r>
                      <a:endParaRPr lang="cs-CZ" sz="2000" b="1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b="1" dirty="0">
                          <a:solidFill>
                            <a:srgbClr val="233791"/>
                          </a:solidFill>
                          <a:effectLst/>
                        </a:rPr>
                        <a:t>prevalence ženy </a:t>
                      </a:r>
                      <a:endParaRPr lang="cs-CZ" sz="2000" b="1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b="1" dirty="0">
                          <a:solidFill>
                            <a:srgbClr val="233791"/>
                          </a:solidFill>
                          <a:effectLst/>
                        </a:rPr>
                        <a:t>prevalence muži</a:t>
                      </a:r>
                      <a:endParaRPr lang="cs-CZ" sz="2000" b="1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b="1" dirty="0">
                          <a:solidFill>
                            <a:srgbClr val="233791"/>
                          </a:solidFill>
                          <a:effectLst/>
                        </a:rPr>
                        <a:t>prevalence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b="1" dirty="0">
                          <a:solidFill>
                            <a:srgbClr val="233791"/>
                          </a:solidFill>
                          <a:effectLst/>
                        </a:rPr>
                        <a:t>65-84</a:t>
                      </a:r>
                      <a:endParaRPr lang="cs-CZ" sz="2000" b="1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b="1" dirty="0">
                          <a:solidFill>
                            <a:srgbClr val="233791"/>
                          </a:solidFill>
                          <a:effectLst/>
                        </a:rPr>
                        <a:t>prevalence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b="1" dirty="0">
                          <a:solidFill>
                            <a:srgbClr val="233791"/>
                          </a:solidFill>
                          <a:effectLst/>
                        </a:rPr>
                        <a:t>85+</a:t>
                      </a:r>
                      <a:endParaRPr lang="cs-CZ" sz="2000" b="1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21350619"/>
                  </a:ext>
                </a:extLst>
              </a:tr>
              <a:tr h="4353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solidFill>
                            <a:srgbClr val="233791"/>
                          </a:solidFill>
                          <a:effectLst/>
                        </a:rPr>
                        <a:t>Zanedbávání</a:t>
                      </a:r>
                      <a:endParaRPr lang="cs-CZ" sz="20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solidFill>
                            <a:srgbClr val="233791"/>
                          </a:solidFill>
                          <a:effectLst/>
                        </a:rPr>
                        <a:t>4 %</a:t>
                      </a:r>
                      <a:endParaRPr lang="cs-CZ" sz="20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solidFill>
                            <a:srgbClr val="233791"/>
                          </a:solidFill>
                          <a:effectLst/>
                        </a:rPr>
                        <a:t>N=117</a:t>
                      </a:r>
                      <a:endParaRPr lang="cs-CZ" sz="20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solidFill>
                            <a:srgbClr val="233791"/>
                          </a:solidFill>
                          <a:effectLst/>
                        </a:rPr>
                        <a:t>5 %</a:t>
                      </a:r>
                      <a:endParaRPr lang="cs-CZ" sz="20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solidFill>
                            <a:srgbClr val="233791"/>
                          </a:solidFill>
                          <a:effectLst/>
                        </a:rPr>
                        <a:t>4 %</a:t>
                      </a:r>
                      <a:endParaRPr lang="cs-CZ" sz="20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solidFill>
                            <a:srgbClr val="233791"/>
                          </a:solidFill>
                          <a:effectLst/>
                        </a:rPr>
                        <a:t>4 %</a:t>
                      </a:r>
                      <a:endParaRPr lang="cs-CZ" sz="20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b="1" dirty="0">
                          <a:solidFill>
                            <a:srgbClr val="C89B91"/>
                          </a:solidFill>
                          <a:effectLst/>
                        </a:rPr>
                        <a:t>12 %</a:t>
                      </a:r>
                      <a:endParaRPr lang="cs-CZ" sz="2000" b="1" dirty="0">
                        <a:solidFill>
                          <a:srgbClr val="C89B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30770650"/>
                  </a:ext>
                </a:extLst>
              </a:tr>
              <a:tr h="4353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b="1" dirty="0">
                          <a:solidFill>
                            <a:srgbClr val="233791"/>
                          </a:solidFill>
                          <a:effectLst/>
                        </a:rPr>
                        <a:t>Finanční</a:t>
                      </a:r>
                      <a:endParaRPr lang="cs-CZ" sz="2000" b="1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b="1" dirty="0">
                          <a:solidFill>
                            <a:srgbClr val="C89B91"/>
                          </a:solidFill>
                          <a:effectLst/>
                        </a:rPr>
                        <a:t>13 %</a:t>
                      </a:r>
                      <a:endParaRPr lang="cs-CZ" sz="2000" b="1" dirty="0">
                        <a:solidFill>
                          <a:srgbClr val="C89B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solidFill>
                            <a:srgbClr val="233791"/>
                          </a:solidFill>
                          <a:effectLst/>
                        </a:rPr>
                        <a:t>N=338</a:t>
                      </a:r>
                      <a:endParaRPr lang="cs-CZ" sz="20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solidFill>
                            <a:srgbClr val="233791"/>
                          </a:solidFill>
                          <a:effectLst/>
                        </a:rPr>
                        <a:t>12 %</a:t>
                      </a:r>
                      <a:endParaRPr lang="cs-CZ" sz="20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solidFill>
                            <a:srgbClr val="233791"/>
                          </a:solidFill>
                          <a:effectLst/>
                        </a:rPr>
                        <a:t>13 %</a:t>
                      </a:r>
                      <a:endParaRPr lang="cs-CZ" sz="20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solidFill>
                            <a:srgbClr val="233791"/>
                          </a:solidFill>
                          <a:effectLst/>
                        </a:rPr>
                        <a:t>12 %</a:t>
                      </a:r>
                      <a:endParaRPr lang="cs-CZ" sz="20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b="1" dirty="0">
                          <a:solidFill>
                            <a:srgbClr val="C89B91"/>
                          </a:solidFill>
                          <a:effectLst/>
                        </a:rPr>
                        <a:t>22 %</a:t>
                      </a:r>
                      <a:endParaRPr lang="cs-CZ" sz="2000" b="1" dirty="0">
                        <a:solidFill>
                          <a:srgbClr val="C89B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78694337"/>
                  </a:ext>
                </a:extLst>
              </a:tr>
              <a:tr h="4353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b="1" dirty="0">
                          <a:solidFill>
                            <a:srgbClr val="233791"/>
                          </a:solidFill>
                          <a:effectLst/>
                        </a:rPr>
                        <a:t>Emoční</a:t>
                      </a:r>
                      <a:endParaRPr lang="cs-CZ" sz="2000" b="1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b="1" dirty="0">
                          <a:solidFill>
                            <a:srgbClr val="C89B91"/>
                          </a:solidFill>
                          <a:effectLst/>
                        </a:rPr>
                        <a:t>21 %</a:t>
                      </a:r>
                      <a:endParaRPr lang="cs-CZ" sz="2000" b="1" dirty="0">
                        <a:solidFill>
                          <a:srgbClr val="C89B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solidFill>
                            <a:srgbClr val="233791"/>
                          </a:solidFill>
                          <a:effectLst/>
                        </a:rPr>
                        <a:t>N=562</a:t>
                      </a:r>
                      <a:endParaRPr lang="cs-CZ" sz="20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solidFill>
                            <a:srgbClr val="233791"/>
                          </a:solidFill>
                          <a:effectLst/>
                        </a:rPr>
                        <a:t>21 %</a:t>
                      </a:r>
                      <a:endParaRPr lang="cs-CZ" sz="20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solidFill>
                            <a:srgbClr val="233791"/>
                          </a:solidFill>
                          <a:effectLst/>
                        </a:rPr>
                        <a:t>21 %</a:t>
                      </a:r>
                      <a:endParaRPr lang="cs-CZ" sz="20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solidFill>
                            <a:srgbClr val="233791"/>
                          </a:solidFill>
                          <a:effectLst/>
                        </a:rPr>
                        <a:t>20 %</a:t>
                      </a:r>
                      <a:endParaRPr lang="cs-CZ" sz="20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b="1" dirty="0">
                          <a:solidFill>
                            <a:srgbClr val="C89B91"/>
                          </a:solidFill>
                          <a:effectLst/>
                        </a:rPr>
                        <a:t>26 %</a:t>
                      </a:r>
                      <a:endParaRPr lang="cs-CZ" sz="2000" b="1" dirty="0">
                        <a:solidFill>
                          <a:srgbClr val="C89B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41538445"/>
                  </a:ext>
                </a:extLst>
              </a:tr>
              <a:tr h="4353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solidFill>
                            <a:srgbClr val="233791"/>
                          </a:solidFill>
                          <a:effectLst/>
                        </a:rPr>
                        <a:t>Fyzické</a:t>
                      </a:r>
                      <a:endParaRPr lang="cs-CZ" sz="20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solidFill>
                            <a:srgbClr val="233791"/>
                          </a:solidFill>
                          <a:effectLst/>
                        </a:rPr>
                        <a:t>2 %</a:t>
                      </a:r>
                      <a:endParaRPr lang="cs-CZ" sz="20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solidFill>
                            <a:srgbClr val="233791"/>
                          </a:solidFill>
                          <a:effectLst/>
                        </a:rPr>
                        <a:t>N=52</a:t>
                      </a:r>
                      <a:endParaRPr lang="cs-CZ" sz="20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solidFill>
                            <a:srgbClr val="233791"/>
                          </a:solidFill>
                          <a:effectLst/>
                        </a:rPr>
                        <a:t>2 %</a:t>
                      </a:r>
                      <a:endParaRPr lang="cs-CZ" sz="20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solidFill>
                            <a:srgbClr val="233791"/>
                          </a:solidFill>
                          <a:effectLst/>
                        </a:rPr>
                        <a:t>2 %</a:t>
                      </a:r>
                      <a:endParaRPr lang="cs-CZ" sz="20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solidFill>
                            <a:srgbClr val="233791"/>
                          </a:solidFill>
                          <a:effectLst/>
                        </a:rPr>
                        <a:t>2 %</a:t>
                      </a:r>
                      <a:endParaRPr lang="cs-CZ" sz="20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b="1" dirty="0">
                          <a:solidFill>
                            <a:srgbClr val="C89B91"/>
                          </a:solidFill>
                          <a:effectLst/>
                        </a:rPr>
                        <a:t>4 %</a:t>
                      </a:r>
                      <a:endParaRPr lang="cs-CZ" sz="2000" b="1" dirty="0">
                        <a:solidFill>
                          <a:srgbClr val="C89B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93027015"/>
                  </a:ext>
                </a:extLst>
              </a:tr>
              <a:tr h="4353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solidFill>
                            <a:srgbClr val="233791"/>
                          </a:solidFill>
                          <a:effectLst/>
                        </a:rPr>
                        <a:t>Sexuální</a:t>
                      </a:r>
                      <a:endParaRPr lang="cs-CZ" sz="20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solidFill>
                            <a:srgbClr val="233791"/>
                          </a:solidFill>
                          <a:effectLst/>
                        </a:rPr>
                        <a:t>3 %</a:t>
                      </a:r>
                      <a:endParaRPr lang="cs-CZ" sz="20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solidFill>
                            <a:srgbClr val="233791"/>
                          </a:solidFill>
                          <a:effectLst/>
                        </a:rPr>
                        <a:t>N=84</a:t>
                      </a:r>
                      <a:endParaRPr lang="cs-CZ" sz="20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solidFill>
                            <a:srgbClr val="233791"/>
                          </a:solidFill>
                          <a:effectLst/>
                        </a:rPr>
                        <a:t>4 %</a:t>
                      </a:r>
                      <a:endParaRPr lang="cs-CZ" sz="20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solidFill>
                            <a:srgbClr val="233791"/>
                          </a:solidFill>
                          <a:effectLst/>
                        </a:rPr>
                        <a:t>3 %</a:t>
                      </a:r>
                      <a:endParaRPr lang="cs-CZ" sz="20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solidFill>
                            <a:srgbClr val="233791"/>
                          </a:solidFill>
                          <a:effectLst/>
                        </a:rPr>
                        <a:t>3 %</a:t>
                      </a:r>
                      <a:endParaRPr lang="cs-CZ" sz="20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solidFill>
                            <a:srgbClr val="233791"/>
                          </a:solidFill>
                          <a:effectLst/>
                        </a:rPr>
                        <a:t>5 %</a:t>
                      </a:r>
                      <a:endParaRPr lang="cs-CZ" sz="20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31161897"/>
                  </a:ext>
                </a:extLst>
              </a:tr>
              <a:tr h="4353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solidFill>
                            <a:srgbClr val="233791"/>
                          </a:solidFill>
                          <a:effectLst/>
                        </a:rPr>
                        <a:t>Porušování osobních práv</a:t>
                      </a:r>
                      <a:endParaRPr lang="cs-CZ" sz="20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solidFill>
                            <a:srgbClr val="233791"/>
                          </a:solidFill>
                          <a:effectLst/>
                        </a:rPr>
                        <a:t>8 %</a:t>
                      </a:r>
                      <a:endParaRPr lang="cs-CZ" sz="20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solidFill>
                            <a:srgbClr val="233791"/>
                          </a:solidFill>
                          <a:effectLst/>
                        </a:rPr>
                        <a:t>N=212</a:t>
                      </a:r>
                      <a:endParaRPr lang="cs-CZ" sz="20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solidFill>
                            <a:srgbClr val="233791"/>
                          </a:solidFill>
                          <a:effectLst/>
                        </a:rPr>
                        <a:t>8 %</a:t>
                      </a:r>
                      <a:endParaRPr lang="cs-CZ" sz="20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solidFill>
                            <a:srgbClr val="233791"/>
                          </a:solidFill>
                          <a:effectLst/>
                        </a:rPr>
                        <a:t>8 %</a:t>
                      </a:r>
                      <a:endParaRPr lang="cs-CZ" sz="20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solidFill>
                            <a:srgbClr val="233791"/>
                          </a:solidFill>
                          <a:effectLst/>
                        </a:rPr>
                        <a:t>7 %</a:t>
                      </a:r>
                      <a:endParaRPr lang="cs-CZ" sz="20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b="1" dirty="0">
                          <a:solidFill>
                            <a:srgbClr val="C89B91"/>
                          </a:solidFill>
                          <a:effectLst/>
                        </a:rPr>
                        <a:t>18 %</a:t>
                      </a:r>
                      <a:endParaRPr lang="cs-CZ" sz="2000" b="1" dirty="0">
                        <a:solidFill>
                          <a:srgbClr val="C89B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39732863"/>
                  </a:ext>
                </a:extLst>
              </a:tr>
              <a:tr h="4353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b="1" dirty="0">
                          <a:solidFill>
                            <a:srgbClr val="233791"/>
                          </a:solidFill>
                          <a:effectLst/>
                        </a:rPr>
                        <a:t>Šmejdi</a:t>
                      </a:r>
                      <a:endParaRPr lang="cs-CZ" sz="2000" b="1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b="1" dirty="0">
                          <a:solidFill>
                            <a:srgbClr val="C89B91"/>
                          </a:solidFill>
                          <a:effectLst/>
                        </a:rPr>
                        <a:t>19 %</a:t>
                      </a:r>
                      <a:endParaRPr lang="cs-CZ" sz="2000" b="1" dirty="0">
                        <a:solidFill>
                          <a:srgbClr val="C89B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solidFill>
                            <a:srgbClr val="233791"/>
                          </a:solidFill>
                          <a:effectLst/>
                        </a:rPr>
                        <a:t>N=496</a:t>
                      </a:r>
                      <a:endParaRPr lang="cs-CZ" sz="20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b="0" dirty="0">
                          <a:solidFill>
                            <a:srgbClr val="233791"/>
                          </a:solidFill>
                          <a:effectLst/>
                        </a:rPr>
                        <a:t>16 %</a:t>
                      </a:r>
                      <a:endParaRPr lang="cs-CZ" sz="2000" b="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b="1" dirty="0">
                          <a:solidFill>
                            <a:srgbClr val="C89B91"/>
                          </a:solidFill>
                          <a:effectLst/>
                        </a:rPr>
                        <a:t>22 %</a:t>
                      </a:r>
                      <a:endParaRPr lang="cs-CZ" sz="2000" b="1" dirty="0">
                        <a:solidFill>
                          <a:srgbClr val="C89B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solidFill>
                            <a:srgbClr val="233791"/>
                          </a:solidFill>
                          <a:effectLst/>
                        </a:rPr>
                        <a:t>18 %</a:t>
                      </a:r>
                      <a:endParaRPr lang="cs-CZ" sz="20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solidFill>
                            <a:srgbClr val="233791"/>
                          </a:solidFill>
                          <a:effectLst/>
                        </a:rPr>
                        <a:t>21 %</a:t>
                      </a:r>
                      <a:endParaRPr lang="cs-CZ" sz="20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64464143"/>
                  </a:ext>
                </a:extLst>
              </a:tr>
              <a:tr h="7096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solidFill>
                            <a:srgbClr val="233791"/>
                          </a:solidFill>
                          <a:effectLst/>
                        </a:rPr>
                        <a:t>Zanedbávání a zneužívání mimo domov</a:t>
                      </a:r>
                      <a:endParaRPr lang="cs-CZ" sz="20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solidFill>
                            <a:srgbClr val="233791"/>
                          </a:solidFill>
                          <a:effectLst/>
                        </a:rPr>
                        <a:t>8 %</a:t>
                      </a:r>
                      <a:endParaRPr lang="cs-CZ" sz="20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solidFill>
                            <a:srgbClr val="233791"/>
                          </a:solidFill>
                          <a:effectLst/>
                        </a:rPr>
                        <a:t>N=227</a:t>
                      </a:r>
                      <a:endParaRPr lang="cs-CZ" sz="20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solidFill>
                            <a:srgbClr val="233791"/>
                          </a:solidFill>
                          <a:effectLst/>
                        </a:rPr>
                        <a:t>9 %</a:t>
                      </a:r>
                      <a:endParaRPr lang="cs-CZ" sz="20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solidFill>
                            <a:srgbClr val="233791"/>
                          </a:solidFill>
                          <a:effectLst/>
                        </a:rPr>
                        <a:t>8 %</a:t>
                      </a:r>
                      <a:endParaRPr lang="cs-CZ" sz="20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solidFill>
                            <a:srgbClr val="233791"/>
                          </a:solidFill>
                          <a:effectLst/>
                        </a:rPr>
                        <a:t>8 %</a:t>
                      </a:r>
                      <a:endParaRPr lang="cs-CZ" sz="20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b="1" dirty="0">
                          <a:solidFill>
                            <a:srgbClr val="C89B91"/>
                          </a:solidFill>
                          <a:effectLst/>
                        </a:rPr>
                        <a:t>14 %</a:t>
                      </a:r>
                      <a:endParaRPr lang="cs-CZ" sz="2000" b="1" dirty="0">
                        <a:solidFill>
                          <a:srgbClr val="C89B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39062210"/>
                  </a:ext>
                </a:extLst>
              </a:tr>
              <a:tr h="4353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solidFill>
                            <a:srgbClr val="233791"/>
                          </a:solidFill>
                          <a:effectLst/>
                        </a:rPr>
                        <a:t>Svědectví</a:t>
                      </a:r>
                      <a:endParaRPr lang="cs-CZ" sz="20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solidFill>
                            <a:srgbClr val="233791"/>
                          </a:solidFill>
                          <a:effectLst/>
                        </a:rPr>
                        <a:t>9 %</a:t>
                      </a:r>
                      <a:endParaRPr lang="cs-CZ" sz="20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solidFill>
                            <a:srgbClr val="233791"/>
                          </a:solidFill>
                          <a:effectLst/>
                        </a:rPr>
                        <a:t>N=240</a:t>
                      </a:r>
                      <a:endParaRPr lang="cs-CZ" sz="20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solidFill>
                            <a:srgbClr val="233791"/>
                          </a:solidFill>
                          <a:effectLst/>
                        </a:rPr>
                        <a:t>8 %</a:t>
                      </a:r>
                      <a:endParaRPr lang="cs-CZ" sz="20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solidFill>
                            <a:srgbClr val="233791"/>
                          </a:solidFill>
                          <a:effectLst/>
                        </a:rPr>
                        <a:t>10 %</a:t>
                      </a:r>
                      <a:endParaRPr lang="cs-CZ" sz="20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solidFill>
                            <a:srgbClr val="233791"/>
                          </a:solidFill>
                          <a:effectLst/>
                        </a:rPr>
                        <a:t>8 %</a:t>
                      </a:r>
                      <a:endParaRPr lang="cs-CZ" sz="20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b="1" dirty="0">
                          <a:solidFill>
                            <a:srgbClr val="C89B91"/>
                          </a:solidFill>
                          <a:effectLst/>
                        </a:rPr>
                        <a:t>16 %</a:t>
                      </a:r>
                      <a:endParaRPr lang="cs-CZ" sz="2000" b="1" dirty="0">
                        <a:solidFill>
                          <a:srgbClr val="C89B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94116167"/>
                  </a:ext>
                </a:extLst>
              </a:tr>
            </a:tbl>
          </a:graphicData>
        </a:graphic>
      </p:graphicFrame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8C84F926-EB93-4BF8-BA72-83FC3F86126D}"/>
              </a:ext>
            </a:extLst>
          </p:cNvPr>
          <p:cNvSpPr/>
          <p:nvPr/>
        </p:nvSpPr>
        <p:spPr>
          <a:xfrm>
            <a:off x="109776" y="1846556"/>
            <a:ext cx="4426711" cy="967666"/>
          </a:xfrm>
          <a:prstGeom prst="roundRect">
            <a:avLst>
              <a:gd name="adj" fmla="val 50000"/>
            </a:avLst>
          </a:prstGeom>
          <a:noFill/>
          <a:ln w="98425">
            <a:solidFill>
              <a:srgbClr val="C89B9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cs-CZ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14772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A5B90C59-7F74-4773-8DCA-799EAE4B0975}"/>
              </a:ext>
            </a:extLst>
          </p:cNvPr>
          <p:cNvGraphicFramePr>
            <a:graphicFrameLocks noGrp="1"/>
          </p:cNvGraphicFramePr>
          <p:nvPr/>
        </p:nvGraphicFramePr>
        <p:xfrm>
          <a:off x="216310" y="324465"/>
          <a:ext cx="11572565" cy="5341682"/>
        </p:xfrm>
        <a:graphic>
          <a:graphicData uri="http://schemas.openxmlformats.org/drawingml/2006/table">
            <a:tbl>
              <a:tblPr firstRow="1" firstCol="1" bandRow="1"/>
              <a:tblGrid>
                <a:gridCol w="2978217">
                  <a:extLst>
                    <a:ext uri="{9D8B030D-6E8A-4147-A177-3AD203B41FA5}">
                      <a16:colId xmlns:a16="http://schemas.microsoft.com/office/drawing/2014/main" val="2905925650"/>
                    </a:ext>
                  </a:extLst>
                </a:gridCol>
                <a:gridCol w="1449140">
                  <a:extLst>
                    <a:ext uri="{9D8B030D-6E8A-4147-A177-3AD203B41FA5}">
                      <a16:colId xmlns:a16="http://schemas.microsoft.com/office/drawing/2014/main" val="2955550122"/>
                    </a:ext>
                  </a:extLst>
                </a:gridCol>
                <a:gridCol w="1449140">
                  <a:extLst>
                    <a:ext uri="{9D8B030D-6E8A-4147-A177-3AD203B41FA5}">
                      <a16:colId xmlns:a16="http://schemas.microsoft.com/office/drawing/2014/main" val="3159299561"/>
                    </a:ext>
                  </a:extLst>
                </a:gridCol>
                <a:gridCol w="1424017">
                  <a:extLst>
                    <a:ext uri="{9D8B030D-6E8A-4147-A177-3AD203B41FA5}">
                      <a16:colId xmlns:a16="http://schemas.microsoft.com/office/drawing/2014/main" val="1745749018"/>
                    </a:ext>
                  </a:extLst>
                </a:gridCol>
                <a:gridCol w="1424017">
                  <a:extLst>
                    <a:ext uri="{9D8B030D-6E8A-4147-A177-3AD203B41FA5}">
                      <a16:colId xmlns:a16="http://schemas.microsoft.com/office/drawing/2014/main" val="3849771640"/>
                    </a:ext>
                  </a:extLst>
                </a:gridCol>
                <a:gridCol w="1424017">
                  <a:extLst>
                    <a:ext uri="{9D8B030D-6E8A-4147-A177-3AD203B41FA5}">
                      <a16:colId xmlns:a16="http://schemas.microsoft.com/office/drawing/2014/main" val="3735665704"/>
                    </a:ext>
                  </a:extLst>
                </a:gridCol>
                <a:gridCol w="1424017">
                  <a:extLst>
                    <a:ext uri="{9D8B030D-6E8A-4147-A177-3AD203B41FA5}">
                      <a16:colId xmlns:a16="http://schemas.microsoft.com/office/drawing/2014/main" val="2630552145"/>
                    </a:ext>
                  </a:extLst>
                </a:gridCol>
              </a:tblGrid>
              <a:tr h="11489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b="1" dirty="0">
                          <a:solidFill>
                            <a:srgbClr val="233791"/>
                          </a:solidFill>
                          <a:effectLst/>
                        </a:rPr>
                        <a:t>Skupina EAN</a:t>
                      </a:r>
                      <a:endParaRPr lang="cs-CZ" sz="2000" b="1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b="1" dirty="0">
                          <a:solidFill>
                            <a:srgbClr val="233791"/>
                          </a:solidFill>
                          <a:effectLst/>
                        </a:rPr>
                        <a:t>Podíl obětí</a:t>
                      </a:r>
                      <a:endParaRPr lang="cs-CZ" sz="2000" b="1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b="1" dirty="0">
                          <a:solidFill>
                            <a:srgbClr val="233791"/>
                          </a:solidFill>
                          <a:effectLst/>
                        </a:rPr>
                        <a:t>Počet obětí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b="1" dirty="0">
                          <a:solidFill>
                            <a:srgbClr val="233791"/>
                          </a:solidFill>
                          <a:effectLst/>
                        </a:rPr>
                        <a:t>(z 2687)</a:t>
                      </a:r>
                      <a:endParaRPr lang="cs-CZ" sz="2000" b="1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b="1" dirty="0">
                          <a:solidFill>
                            <a:srgbClr val="233791"/>
                          </a:solidFill>
                          <a:effectLst/>
                        </a:rPr>
                        <a:t>prevalence ženy </a:t>
                      </a:r>
                      <a:endParaRPr lang="cs-CZ" sz="2000" b="1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b="1" dirty="0">
                          <a:solidFill>
                            <a:srgbClr val="233791"/>
                          </a:solidFill>
                          <a:effectLst/>
                        </a:rPr>
                        <a:t>prevalence muži</a:t>
                      </a:r>
                      <a:endParaRPr lang="cs-CZ" sz="2000" b="1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b="1" dirty="0">
                          <a:solidFill>
                            <a:srgbClr val="233791"/>
                          </a:solidFill>
                          <a:effectLst/>
                        </a:rPr>
                        <a:t>prevalence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b="1" dirty="0">
                          <a:solidFill>
                            <a:srgbClr val="233791"/>
                          </a:solidFill>
                          <a:effectLst/>
                        </a:rPr>
                        <a:t>65-84</a:t>
                      </a:r>
                      <a:endParaRPr lang="cs-CZ" sz="2000" b="1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b="1" dirty="0">
                          <a:solidFill>
                            <a:srgbClr val="233791"/>
                          </a:solidFill>
                          <a:effectLst/>
                        </a:rPr>
                        <a:t>prevalence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b="1" dirty="0">
                          <a:solidFill>
                            <a:srgbClr val="233791"/>
                          </a:solidFill>
                          <a:effectLst/>
                        </a:rPr>
                        <a:t>85+</a:t>
                      </a:r>
                      <a:endParaRPr lang="cs-CZ" sz="2000" b="1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21350619"/>
                  </a:ext>
                </a:extLst>
              </a:tr>
              <a:tr h="4353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solidFill>
                            <a:srgbClr val="233791"/>
                          </a:solidFill>
                          <a:effectLst/>
                        </a:rPr>
                        <a:t>Zanedbávání</a:t>
                      </a:r>
                      <a:endParaRPr lang="cs-CZ" sz="20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solidFill>
                            <a:srgbClr val="233791"/>
                          </a:solidFill>
                          <a:effectLst/>
                        </a:rPr>
                        <a:t>4 %</a:t>
                      </a:r>
                      <a:endParaRPr lang="cs-CZ" sz="20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solidFill>
                            <a:srgbClr val="233791"/>
                          </a:solidFill>
                          <a:effectLst/>
                        </a:rPr>
                        <a:t>N=117</a:t>
                      </a:r>
                      <a:endParaRPr lang="cs-CZ" sz="20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solidFill>
                            <a:srgbClr val="233791"/>
                          </a:solidFill>
                          <a:effectLst/>
                        </a:rPr>
                        <a:t>5 %</a:t>
                      </a:r>
                      <a:endParaRPr lang="cs-CZ" sz="20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solidFill>
                            <a:srgbClr val="233791"/>
                          </a:solidFill>
                          <a:effectLst/>
                        </a:rPr>
                        <a:t>4 %</a:t>
                      </a:r>
                      <a:endParaRPr lang="cs-CZ" sz="20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solidFill>
                            <a:srgbClr val="233791"/>
                          </a:solidFill>
                          <a:effectLst/>
                        </a:rPr>
                        <a:t>4 %</a:t>
                      </a:r>
                      <a:endParaRPr lang="cs-CZ" sz="20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b="1" dirty="0">
                          <a:solidFill>
                            <a:srgbClr val="C89B91"/>
                          </a:solidFill>
                          <a:effectLst/>
                        </a:rPr>
                        <a:t>12 %</a:t>
                      </a:r>
                      <a:endParaRPr lang="cs-CZ" sz="2000" b="1" dirty="0">
                        <a:solidFill>
                          <a:srgbClr val="C89B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30770650"/>
                  </a:ext>
                </a:extLst>
              </a:tr>
              <a:tr h="4353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b="1" dirty="0">
                          <a:solidFill>
                            <a:srgbClr val="233791"/>
                          </a:solidFill>
                          <a:effectLst/>
                        </a:rPr>
                        <a:t>Finanční</a:t>
                      </a:r>
                      <a:endParaRPr lang="cs-CZ" sz="2000" b="1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b="1" dirty="0">
                          <a:solidFill>
                            <a:srgbClr val="C89B91"/>
                          </a:solidFill>
                          <a:effectLst/>
                        </a:rPr>
                        <a:t>13 %</a:t>
                      </a:r>
                      <a:endParaRPr lang="cs-CZ" sz="2000" b="1" dirty="0">
                        <a:solidFill>
                          <a:srgbClr val="C89B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solidFill>
                            <a:srgbClr val="233791"/>
                          </a:solidFill>
                          <a:effectLst/>
                        </a:rPr>
                        <a:t>N=338</a:t>
                      </a:r>
                      <a:endParaRPr lang="cs-CZ" sz="20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solidFill>
                            <a:srgbClr val="233791"/>
                          </a:solidFill>
                          <a:effectLst/>
                        </a:rPr>
                        <a:t>12 %</a:t>
                      </a:r>
                      <a:endParaRPr lang="cs-CZ" sz="20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solidFill>
                            <a:srgbClr val="233791"/>
                          </a:solidFill>
                          <a:effectLst/>
                        </a:rPr>
                        <a:t>13 %</a:t>
                      </a:r>
                      <a:endParaRPr lang="cs-CZ" sz="20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solidFill>
                            <a:srgbClr val="233791"/>
                          </a:solidFill>
                          <a:effectLst/>
                        </a:rPr>
                        <a:t>12 %</a:t>
                      </a:r>
                      <a:endParaRPr lang="cs-CZ" sz="20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b="1" dirty="0">
                          <a:solidFill>
                            <a:srgbClr val="C89B91"/>
                          </a:solidFill>
                          <a:effectLst/>
                        </a:rPr>
                        <a:t>22 %</a:t>
                      </a:r>
                      <a:endParaRPr lang="cs-CZ" sz="2000" b="1" dirty="0">
                        <a:solidFill>
                          <a:srgbClr val="C89B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78694337"/>
                  </a:ext>
                </a:extLst>
              </a:tr>
              <a:tr h="4353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b="1" dirty="0">
                          <a:solidFill>
                            <a:srgbClr val="233791"/>
                          </a:solidFill>
                          <a:effectLst/>
                        </a:rPr>
                        <a:t>Emoční</a:t>
                      </a:r>
                      <a:endParaRPr lang="cs-CZ" sz="2000" b="1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b="1" dirty="0">
                          <a:solidFill>
                            <a:srgbClr val="C89B91"/>
                          </a:solidFill>
                          <a:effectLst/>
                        </a:rPr>
                        <a:t>21 %</a:t>
                      </a:r>
                      <a:endParaRPr lang="cs-CZ" sz="2000" b="1" dirty="0">
                        <a:solidFill>
                          <a:srgbClr val="C89B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solidFill>
                            <a:srgbClr val="233791"/>
                          </a:solidFill>
                          <a:effectLst/>
                        </a:rPr>
                        <a:t>N=562</a:t>
                      </a:r>
                      <a:endParaRPr lang="cs-CZ" sz="20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solidFill>
                            <a:srgbClr val="233791"/>
                          </a:solidFill>
                          <a:effectLst/>
                        </a:rPr>
                        <a:t>21 %</a:t>
                      </a:r>
                      <a:endParaRPr lang="cs-CZ" sz="20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solidFill>
                            <a:srgbClr val="233791"/>
                          </a:solidFill>
                          <a:effectLst/>
                        </a:rPr>
                        <a:t>21 %</a:t>
                      </a:r>
                      <a:endParaRPr lang="cs-CZ" sz="20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solidFill>
                            <a:srgbClr val="233791"/>
                          </a:solidFill>
                          <a:effectLst/>
                        </a:rPr>
                        <a:t>20 %</a:t>
                      </a:r>
                      <a:endParaRPr lang="cs-CZ" sz="20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b="1" dirty="0">
                          <a:solidFill>
                            <a:srgbClr val="C89B91"/>
                          </a:solidFill>
                          <a:effectLst/>
                        </a:rPr>
                        <a:t>26 %</a:t>
                      </a:r>
                      <a:endParaRPr lang="cs-CZ" sz="2000" b="1" dirty="0">
                        <a:solidFill>
                          <a:srgbClr val="C89B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41538445"/>
                  </a:ext>
                </a:extLst>
              </a:tr>
              <a:tr h="4353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solidFill>
                            <a:srgbClr val="233791"/>
                          </a:solidFill>
                          <a:effectLst/>
                        </a:rPr>
                        <a:t>Fyzické</a:t>
                      </a:r>
                      <a:endParaRPr lang="cs-CZ" sz="20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solidFill>
                            <a:srgbClr val="233791"/>
                          </a:solidFill>
                          <a:effectLst/>
                        </a:rPr>
                        <a:t>2 %</a:t>
                      </a:r>
                      <a:endParaRPr lang="cs-CZ" sz="20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solidFill>
                            <a:srgbClr val="233791"/>
                          </a:solidFill>
                          <a:effectLst/>
                        </a:rPr>
                        <a:t>N=52</a:t>
                      </a:r>
                      <a:endParaRPr lang="cs-CZ" sz="20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solidFill>
                            <a:srgbClr val="233791"/>
                          </a:solidFill>
                          <a:effectLst/>
                        </a:rPr>
                        <a:t>2 %</a:t>
                      </a:r>
                      <a:endParaRPr lang="cs-CZ" sz="20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solidFill>
                            <a:srgbClr val="233791"/>
                          </a:solidFill>
                          <a:effectLst/>
                        </a:rPr>
                        <a:t>2 %</a:t>
                      </a:r>
                      <a:endParaRPr lang="cs-CZ" sz="20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solidFill>
                            <a:srgbClr val="233791"/>
                          </a:solidFill>
                          <a:effectLst/>
                        </a:rPr>
                        <a:t>2 %</a:t>
                      </a:r>
                      <a:endParaRPr lang="cs-CZ" sz="20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b="1" dirty="0">
                          <a:solidFill>
                            <a:srgbClr val="C89B91"/>
                          </a:solidFill>
                          <a:effectLst/>
                        </a:rPr>
                        <a:t>4 %</a:t>
                      </a:r>
                      <a:endParaRPr lang="cs-CZ" sz="2000" b="1" dirty="0">
                        <a:solidFill>
                          <a:srgbClr val="C89B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93027015"/>
                  </a:ext>
                </a:extLst>
              </a:tr>
              <a:tr h="4353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solidFill>
                            <a:srgbClr val="233791"/>
                          </a:solidFill>
                          <a:effectLst/>
                        </a:rPr>
                        <a:t>Sexuální</a:t>
                      </a:r>
                      <a:endParaRPr lang="cs-CZ" sz="20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solidFill>
                            <a:srgbClr val="233791"/>
                          </a:solidFill>
                          <a:effectLst/>
                        </a:rPr>
                        <a:t>3 %</a:t>
                      </a:r>
                      <a:endParaRPr lang="cs-CZ" sz="20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solidFill>
                            <a:srgbClr val="233791"/>
                          </a:solidFill>
                          <a:effectLst/>
                        </a:rPr>
                        <a:t>N=84</a:t>
                      </a:r>
                      <a:endParaRPr lang="cs-CZ" sz="20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solidFill>
                            <a:srgbClr val="233791"/>
                          </a:solidFill>
                          <a:effectLst/>
                        </a:rPr>
                        <a:t>4 %</a:t>
                      </a:r>
                      <a:endParaRPr lang="cs-CZ" sz="20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solidFill>
                            <a:srgbClr val="233791"/>
                          </a:solidFill>
                          <a:effectLst/>
                        </a:rPr>
                        <a:t>3 %</a:t>
                      </a:r>
                      <a:endParaRPr lang="cs-CZ" sz="20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solidFill>
                            <a:srgbClr val="233791"/>
                          </a:solidFill>
                          <a:effectLst/>
                        </a:rPr>
                        <a:t>3 %</a:t>
                      </a:r>
                      <a:endParaRPr lang="cs-CZ" sz="20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solidFill>
                            <a:srgbClr val="233791"/>
                          </a:solidFill>
                          <a:effectLst/>
                        </a:rPr>
                        <a:t>5 %</a:t>
                      </a:r>
                      <a:endParaRPr lang="cs-CZ" sz="20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31161897"/>
                  </a:ext>
                </a:extLst>
              </a:tr>
              <a:tr h="4353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solidFill>
                            <a:srgbClr val="233791"/>
                          </a:solidFill>
                          <a:effectLst/>
                        </a:rPr>
                        <a:t>Porušování osobních práv</a:t>
                      </a:r>
                      <a:endParaRPr lang="cs-CZ" sz="20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solidFill>
                            <a:srgbClr val="233791"/>
                          </a:solidFill>
                          <a:effectLst/>
                        </a:rPr>
                        <a:t>8 %</a:t>
                      </a:r>
                      <a:endParaRPr lang="cs-CZ" sz="20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solidFill>
                            <a:srgbClr val="233791"/>
                          </a:solidFill>
                          <a:effectLst/>
                        </a:rPr>
                        <a:t>N=212</a:t>
                      </a:r>
                      <a:endParaRPr lang="cs-CZ" sz="20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solidFill>
                            <a:srgbClr val="233791"/>
                          </a:solidFill>
                          <a:effectLst/>
                        </a:rPr>
                        <a:t>8 %</a:t>
                      </a:r>
                      <a:endParaRPr lang="cs-CZ" sz="20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solidFill>
                            <a:srgbClr val="233791"/>
                          </a:solidFill>
                          <a:effectLst/>
                        </a:rPr>
                        <a:t>8 %</a:t>
                      </a:r>
                      <a:endParaRPr lang="cs-CZ" sz="20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solidFill>
                            <a:srgbClr val="233791"/>
                          </a:solidFill>
                          <a:effectLst/>
                        </a:rPr>
                        <a:t>7 %</a:t>
                      </a:r>
                      <a:endParaRPr lang="cs-CZ" sz="20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b="1" dirty="0">
                          <a:solidFill>
                            <a:srgbClr val="C89B91"/>
                          </a:solidFill>
                          <a:effectLst/>
                        </a:rPr>
                        <a:t>18 %</a:t>
                      </a:r>
                      <a:endParaRPr lang="cs-CZ" sz="2000" b="1" dirty="0">
                        <a:solidFill>
                          <a:srgbClr val="C89B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39732863"/>
                  </a:ext>
                </a:extLst>
              </a:tr>
              <a:tr h="4353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b="1" dirty="0">
                          <a:solidFill>
                            <a:srgbClr val="233791"/>
                          </a:solidFill>
                          <a:effectLst/>
                        </a:rPr>
                        <a:t>Šmejdi</a:t>
                      </a:r>
                      <a:endParaRPr lang="cs-CZ" sz="2000" b="1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b="1" dirty="0">
                          <a:solidFill>
                            <a:srgbClr val="C89B91"/>
                          </a:solidFill>
                          <a:effectLst/>
                        </a:rPr>
                        <a:t>19 %</a:t>
                      </a:r>
                      <a:endParaRPr lang="cs-CZ" sz="2000" b="1" dirty="0">
                        <a:solidFill>
                          <a:srgbClr val="C89B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solidFill>
                            <a:srgbClr val="233791"/>
                          </a:solidFill>
                          <a:effectLst/>
                        </a:rPr>
                        <a:t>N=496</a:t>
                      </a:r>
                      <a:endParaRPr lang="cs-CZ" sz="20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b="0" dirty="0">
                          <a:solidFill>
                            <a:srgbClr val="233791"/>
                          </a:solidFill>
                          <a:effectLst/>
                        </a:rPr>
                        <a:t>16 %</a:t>
                      </a:r>
                      <a:endParaRPr lang="cs-CZ" sz="2000" b="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b="1" dirty="0">
                          <a:solidFill>
                            <a:srgbClr val="C89B91"/>
                          </a:solidFill>
                          <a:effectLst/>
                        </a:rPr>
                        <a:t>22 %</a:t>
                      </a:r>
                      <a:endParaRPr lang="cs-CZ" sz="2000" b="1" dirty="0">
                        <a:solidFill>
                          <a:srgbClr val="C89B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solidFill>
                            <a:srgbClr val="233791"/>
                          </a:solidFill>
                          <a:effectLst/>
                        </a:rPr>
                        <a:t>18 %</a:t>
                      </a:r>
                      <a:endParaRPr lang="cs-CZ" sz="20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solidFill>
                            <a:srgbClr val="233791"/>
                          </a:solidFill>
                          <a:effectLst/>
                        </a:rPr>
                        <a:t>21 %</a:t>
                      </a:r>
                      <a:endParaRPr lang="cs-CZ" sz="20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64464143"/>
                  </a:ext>
                </a:extLst>
              </a:tr>
              <a:tr h="7096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solidFill>
                            <a:srgbClr val="233791"/>
                          </a:solidFill>
                          <a:effectLst/>
                        </a:rPr>
                        <a:t>Zanedbávání a zneužívání mimo domov</a:t>
                      </a:r>
                      <a:endParaRPr lang="cs-CZ" sz="20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solidFill>
                            <a:srgbClr val="233791"/>
                          </a:solidFill>
                          <a:effectLst/>
                        </a:rPr>
                        <a:t>8 %</a:t>
                      </a:r>
                      <a:endParaRPr lang="cs-CZ" sz="20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solidFill>
                            <a:srgbClr val="233791"/>
                          </a:solidFill>
                          <a:effectLst/>
                        </a:rPr>
                        <a:t>N=227</a:t>
                      </a:r>
                      <a:endParaRPr lang="cs-CZ" sz="20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solidFill>
                            <a:srgbClr val="233791"/>
                          </a:solidFill>
                          <a:effectLst/>
                        </a:rPr>
                        <a:t>9 %</a:t>
                      </a:r>
                      <a:endParaRPr lang="cs-CZ" sz="20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solidFill>
                            <a:srgbClr val="233791"/>
                          </a:solidFill>
                          <a:effectLst/>
                        </a:rPr>
                        <a:t>8 %</a:t>
                      </a:r>
                      <a:endParaRPr lang="cs-CZ" sz="20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solidFill>
                            <a:srgbClr val="233791"/>
                          </a:solidFill>
                          <a:effectLst/>
                        </a:rPr>
                        <a:t>8 %</a:t>
                      </a:r>
                      <a:endParaRPr lang="cs-CZ" sz="20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b="1" dirty="0">
                          <a:solidFill>
                            <a:srgbClr val="C89B91"/>
                          </a:solidFill>
                          <a:effectLst/>
                        </a:rPr>
                        <a:t>14 %</a:t>
                      </a:r>
                      <a:endParaRPr lang="cs-CZ" sz="2000" b="1" dirty="0">
                        <a:solidFill>
                          <a:srgbClr val="C89B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39062210"/>
                  </a:ext>
                </a:extLst>
              </a:tr>
              <a:tr h="4353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solidFill>
                            <a:srgbClr val="233791"/>
                          </a:solidFill>
                          <a:effectLst/>
                        </a:rPr>
                        <a:t>Svědectví</a:t>
                      </a:r>
                      <a:endParaRPr lang="cs-CZ" sz="20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solidFill>
                            <a:srgbClr val="233791"/>
                          </a:solidFill>
                          <a:effectLst/>
                        </a:rPr>
                        <a:t>9 %</a:t>
                      </a:r>
                      <a:endParaRPr lang="cs-CZ" sz="20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solidFill>
                            <a:srgbClr val="233791"/>
                          </a:solidFill>
                          <a:effectLst/>
                        </a:rPr>
                        <a:t>N=240</a:t>
                      </a:r>
                      <a:endParaRPr lang="cs-CZ" sz="20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solidFill>
                            <a:srgbClr val="233791"/>
                          </a:solidFill>
                          <a:effectLst/>
                        </a:rPr>
                        <a:t>8 %</a:t>
                      </a:r>
                      <a:endParaRPr lang="cs-CZ" sz="20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solidFill>
                            <a:srgbClr val="233791"/>
                          </a:solidFill>
                          <a:effectLst/>
                        </a:rPr>
                        <a:t>10 %</a:t>
                      </a:r>
                      <a:endParaRPr lang="cs-CZ" sz="20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solidFill>
                            <a:srgbClr val="233791"/>
                          </a:solidFill>
                          <a:effectLst/>
                        </a:rPr>
                        <a:t>8 %</a:t>
                      </a:r>
                      <a:endParaRPr lang="cs-CZ" sz="20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b="1" dirty="0">
                          <a:solidFill>
                            <a:srgbClr val="C89B91"/>
                          </a:solidFill>
                          <a:effectLst/>
                        </a:rPr>
                        <a:t>16 %</a:t>
                      </a:r>
                      <a:endParaRPr lang="cs-CZ" sz="2000" b="1" dirty="0">
                        <a:solidFill>
                          <a:srgbClr val="C89B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94116167"/>
                  </a:ext>
                </a:extLst>
              </a:tr>
            </a:tbl>
          </a:graphicData>
        </a:graphic>
      </p:graphicFrame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8C84F926-EB93-4BF8-BA72-83FC3F86126D}"/>
              </a:ext>
            </a:extLst>
          </p:cNvPr>
          <p:cNvSpPr/>
          <p:nvPr/>
        </p:nvSpPr>
        <p:spPr>
          <a:xfrm>
            <a:off x="136409" y="2725444"/>
            <a:ext cx="4426711" cy="1464815"/>
          </a:xfrm>
          <a:prstGeom prst="roundRect">
            <a:avLst>
              <a:gd name="adj" fmla="val 28182"/>
            </a:avLst>
          </a:prstGeom>
          <a:noFill/>
          <a:ln w="98425">
            <a:solidFill>
              <a:srgbClr val="C89B9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cs-CZ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58632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1E782831-4E70-4EFA-A382-BF86678AFC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3400365"/>
              </p:ext>
            </p:extLst>
          </p:nvPr>
        </p:nvGraphicFramePr>
        <p:xfrm>
          <a:off x="388374" y="223682"/>
          <a:ext cx="11415251" cy="6410635"/>
        </p:xfrm>
        <a:graphic>
          <a:graphicData uri="http://schemas.openxmlformats.org/drawingml/2006/table">
            <a:tbl>
              <a:tblPr firstRow="1" firstCol="1" bandRow="1"/>
              <a:tblGrid>
                <a:gridCol w="9114770">
                  <a:extLst>
                    <a:ext uri="{9D8B030D-6E8A-4147-A177-3AD203B41FA5}">
                      <a16:colId xmlns:a16="http://schemas.microsoft.com/office/drawing/2014/main" val="2347862689"/>
                    </a:ext>
                  </a:extLst>
                </a:gridCol>
                <a:gridCol w="2300481">
                  <a:extLst>
                    <a:ext uri="{9D8B030D-6E8A-4147-A177-3AD203B41FA5}">
                      <a16:colId xmlns:a16="http://schemas.microsoft.com/office/drawing/2014/main" val="2696648527"/>
                    </a:ext>
                  </a:extLst>
                </a:gridCol>
              </a:tblGrid>
              <a:tr h="58278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2400" dirty="0">
                          <a:solidFill>
                            <a:srgbClr val="233791"/>
                          </a:solidFill>
                          <a:effectLst/>
                        </a:rPr>
                        <a:t>Pachatelé všech forem EAN (N = 1435</a:t>
                      </a:r>
                      <a:r>
                        <a:rPr lang="cs-CZ" sz="2400" dirty="0">
                          <a:solidFill>
                            <a:srgbClr val="23379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15530329"/>
                  </a:ext>
                </a:extLst>
              </a:tr>
              <a:tr h="5827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500" b="1" i="0" u="none" strike="noStrike" cap="none" dirty="0">
                          <a:solidFill>
                            <a:srgbClr val="23379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Počet pachatelů (N) nemusí odpovídat počtu případů EAN, lze označit více pachatelů u každé formy EAN.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dirty="0">
                          <a:solidFill>
                            <a:srgbClr val="233791"/>
                          </a:solidFill>
                          <a:effectLst/>
                        </a:rPr>
                        <a:t>Podíl</a:t>
                      </a:r>
                      <a:endParaRPr lang="cs-CZ" sz="24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46888110"/>
                  </a:ext>
                </a:extLst>
              </a:tr>
              <a:tr h="5827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>
                          <a:solidFill>
                            <a:srgbClr val="233791"/>
                          </a:solidFill>
                          <a:effectLst/>
                        </a:rPr>
                        <a:t>Partner/ka nebo manžel/manželka</a:t>
                      </a:r>
                      <a:endParaRPr lang="cs-CZ" sz="24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dirty="0">
                          <a:solidFill>
                            <a:srgbClr val="233791"/>
                          </a:solidFill>
                          <a:effectLst/>
                        </a:rPr>
                        <a:t>17 %</a:t>
                      </a:r>
                      <a:endParaRPr lang="cs-CZ" sz="24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4660225"/>
                  </a:ext>
                </a:extLst>
              </a:tr>
              <a:tr h="5827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>
                          <a:solidFill>
                            <a:srgbClr val="233791"/>
                          </a:solidFill>
                          <a:effectLst/>
                        </a:rPr>
                        <a:t>Děti (včetně snach a zeťů)</a:t>
                      </a:r>
                      <a:endParaRPr lang="cs-CZ" sz="24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3200" b="1" dirty="0">
                          <a:solidFill>
                            <a:srgbClr val="233791"/>
                          </a:solidFill>
                          <a:effectLst/>
                        </a:rPr>
                        <a:t>30 %</a:t>
                      </a:r>
                      <a:endParaRPr lang="cs-CZ" sz="3200" b="1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67434376"/>
                  </a:ext>
                </a:extLst>
              </a:tr>
              <a:tr h="5827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>
                          <a:solidFill>
                            <a:srgbClr val="233791"/>
                          </a:solidFill>
                          <a:effectLst/>
                        </a:rPr>
                        <a:t>Jiný příbuzný/á (včetně rodičů, vnoučat a dalších příbuzných)</a:t>
                      </a:r>
                      <a:endParaRPr lang="cs-CZ" sz="24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dirty="0">
                          <a:solidFill>
                            <a:srgbClr val="233791"/>
                          </a:solidFill>
                          <a:effectLst/>
                        </a:rPr>
                        <a:t>13 %</a:t>
                      </a:r>
                      <a:endParaRPr lang="cs-CZ" sz="24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89715225"/>
                  </a:ext>
                </a:extLst>
              </a:tr>
              <a:tr h="5827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>
                          <a:solidFill>
                            <a:srgbClr val="233791"/>
                          </a:solidFill>
                          <a:effectLst/>
                        </a:rPr>
                        <a:t>Někdo jiný, koho blíže znám</a:t>
                      </a:r>
                      <a:endParaRPr lang="cs-CZ" sz="24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dirty="0">
                          <a:solidFill>
                            <a:srgbClr val="233791"/>
                          </a:solidFill>
                          <a:effectLst/>
                        </a:rPr>
                        <a:t>8 %</a:t>
                      </a:r>
                      <a:endParaRPr lang="cs-CZ" sz="24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13662373"/>
                  </a:ext>
                </a:extLst>
              </a:tr>
              <a:tr h="5827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>
                          <a:solidFill>
                            <a:srgbClr val="233791"/>
                          </a:solidFill>
                          <a:effectLst/>
                        </a:rPr>
                        <a:t>Soused/ka</a:t>
                      </a:r>
                      <a:endParaRPr lang="cs-CZ" sz="24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dirty="0">
                          <a:solidFill>
                            <a:srgbClr val="233791"/>
                          </a:solidFill>
                          <a:effectLst/>
                        </a:rPr>
                        <a:t>4 %</a:t>
                      </a:r>
                      <a:endParaRPr lang="cs-CZ" sz="24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86153577"/>
                  </a:ext>
                </a:extLst>
              </a:tr>
              <a:tr h="5827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>
                          <a:solidFill>
                            <a:srgbClr val="233791"/>
                          </a:solidFill>
                          <a:effectLst/>
                        </a:rPr>
                        <a:t>Pečovatel/ka, ošetřovatel/ka, zdravotní sestra domácí péče</a:t>
                      </a:r>
                      <a:endParaRPr lang="cs-CZ" sz="24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dirty="0">
                          <a:solidFill>
                            <a:srgbClr val="233791"/>
                          </a:solidFill>
                          <a:effectLst/>
                        </a:rPr>
                        <a:t>1 %</a:t>
                      </a:r>
                      <a:endParaRPr lang="cs-CZ" sz="24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95467509"/>
                  </a:ext>
                </a:extLst>
              </a:tr>
              <a:tr h="5827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>
                          <a:solidFill>
                            <a:srgbClr val="233791"/>
                          </a:solidFill>
                          <a:effectLst/>
                        </a:rPr>
                        <a:t>Jiná osoba</a:t>
                      </a:r>
                      <a:endParaRPr lang="cs-CZ" sz="24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dirty="0">
                          <a:solidFill>
                            <a:srgbClr val="233791"/>
                          </a:solidFill>
                          <a:effectLst/>
                        </a:rPr>
                        <a:t>11 %</a:t>
                      </a:r>
                      <a:endParaRPr lang="cs-CZ" sz="24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32062114"/>
                  </a:ext>
                </a:extLst>
              </a:tr>
              <a:tr h="5827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>
                          <a:solidFill>
                            <a:srgbClr val="233791"/>
                          </a:solidFill>
                          <a:effectLst/>
                        </a:rPr>
                        <a:t>Nechci odpovědět, nevím</a:t>
                      </a:r>
                      <a:endParaRPr lang="cs-CZ" sz="24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dirty="0">
                          <a:solidFill>
                            <a:srgbClr val="233791"/>
                          </a:solidFill>
                          <a:effectLst/>
                        </a:rPr>
                        <a:t>16 %</a:t>
                      </a:r>
                      <a:endParaRPr lang="cs-CZ" sz="24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51963566"/>
                  </a:ext>
                </a:extLst>
              </a:tr>
              <a:tr h="5827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2400" dirty="0">
                          <a:solidFill>
                            <a:srgbClr val="233791"/>
                          </a:solidFill>
                          <a:effectLst/>
                        </a:rPr>
                        <a:t>Celkem</a:t>
                      </a:r>
                      <a:endParaRPr lang="cs-CZ" sz="1400" b="1" i="0" u="none" strike="noStrike" cap="none" dirty="0">
                        <a:solidFill>
                          <a:srgbClr val="233791"/>
                        </a:solidFill>
                        <a:effectLst/>
                        <a:latin typeface="Calibri"/>
                        <a:ea typeface="Calibri"/>
                        <a:cs typeface="Calibri"/>
                        <a:sym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dirty="0">
                          <a:solidFill>
                            <a:srgbClr val="233791"/>
                          </a:solidFill>
                          <a:effectLst/>
                        </a:rPr>
                        <a:t>100 %</a:t>
                      </a:r>
                      <a:endParaRPr lang="cs-CZ" sz="24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1142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86887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C37E704D-355E-415C-B89B-00F3FA3007AF}"/>
              </a:ext>
            </a:extLst>
          </p:cNvPr>
          <p:cNvGraphicFramePr>
            <a:graphicFrameLocks noGrp="1"/>
          </p:cNvGraphicFramePr>
          <p:nvPr/>
        </p:nvGraphicFramePr>
        <p:xfrm>
          <a:off x="363794" y="294968"/>
          <a:ext cx="11523407" cy="6459792"/>
        </p:xfrm>
        <a:graphic>
          <a:graphicData uri="http://schemas.openxmlformats.org/drawingml/2006/table">
            <a:tbl>
              <a:tblPr firstRow="1" firstCol="1" bandRow="1"/>
              <a:tblGrid>
                <a:gridCol w="4906296">
                  <a:extLst>
                    <a:ext uri="{9D8B030D-6E8A-4147-A177-3AD203B41FA5}">
                      <a16:colId xmlns:a16="http://schemas.microsoft.com/office/drawing/2014/main" val="2770579405"/>
                    </a:ext>
                  </a:extLst>
                </a:gridCol>
                <a:gridCol w="1661652">
                  <a:extLst>
                    <a:ext uri="{9D8B030D-6E8A-4147-A177-3AD203B41FA5}">
                      <a16:colId xmlns:a16="http://schemas.microsoft.com/office/drawing/2014/main" val="2569594831"/>
                    </a:ext>
                  </a:extLst>
                </a:gridCol>
                <a:gridCol w="1396181">
                  <a:extLst>
                    <a:ext uri="{9D8B030D-6E8A-4147-A177-3AD203B41FA5}">
                      <a16:colId xmlns:a16="http://schemas.microsoft.com/office/drawing/2014/main" val="3813893637"/>
                    </a:ext>
                  </a:extLst>
                </a:gridCol>
                <a:gridCol w="1818967">
                  <a:extLst>
                    <a:ext uri="{9D8B030D-6E8A-4147-A177-3AD203B41FA5}">
                      <a16:colId xmlns:a16="http://schemas.microsoft.com/office/drawing/2014/main" val="781716016"/>
                    </a:ext>
                  </a:extLst>
                </a:gridCol>
                <a:gridCol w="1740311">
                  <a:extLst>
                    <a:ext uri="{9D8B030D-6E8A-4147-A177-3AD203B41FA5}">
                      <a16:colId xmlns:a16="http://schemas.microsoft.com/office/drawing/2014/main" val="2511303580"/>
                    </a:ext>
                  </a:extLst>
                </a:gridCol>
              </a:tblGrid>
              <a:tr h="11070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Čeho se pachatelé*</a:t>
                      </a:r>
                      <a:r>
                        <a:rPr lang="cs-CZ" sz="1800" dirty="0" err="1">
                          <a:solidFill>
                            <a:srgbClr val="23379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ky</a:t>
                      </a: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dopouštějí: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Zanedbávání</a:t>
                      </a:r>
                      <a:endParaRPr lang="cs-CZ" sz="1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Finanční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Emoční, fyzické, sexuální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Porušování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osobních práv</a:t>
                      </a:r>
                      <a:endParaRPr lang="cs-CZ" sz="1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96823457"/>
                  </a:ext>
                </a:extLst>
              </a:tr>
              <a:tr h="4507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N = 176</a:t>
                      </a:r>
                      <a:endParaRPr lang="cs-CZ" sz="1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N = 403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N = 609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N = 247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23723462"/>
                  </a:ext>
                </a:extLst>
              </a:tr>
              <a:tr h="7324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Partner/ka nebo manžel/manželka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10 %</a:t>
                      </a:r>
                      <a:endParaRPr lang="cs-CZ" sz="1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12 %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17 %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b="1" dirty="0">
                          <a:solidFill>
                            <a:srgbClr val="233791"/>
                          </a:solidFill>
                          <a:effectLst/>
                        </a:rPr>
                        <a:t>31 %</a:t>
                      </a:r>
                      <a:endParaRPr lang="cs-CZ" sz="2400" b="1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58312254"/>
                  </a:ext>
                </a:extLst>
              </a:tr>
              <a:tr h="4507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Děti (včetně snach a zeťů)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b="1" dirty="0">
                          <a:solidFill>
                            <a:srgbClr val="233791"/>
                          </a:solidFill>
                          <a:effectLst/>
                        </a:rPr>
                        <a:t>42 %</a:t>
                      </a:r>
                      <a:endParaRPr lang="cs-CZ" sz="2400" b="1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35 %</a:t>
                      </a:r>
                      <a:endParaRPr lang="cs-CZ" sz="1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b="0" kern="1200" dirty="0">
                          <a:solidFill>
                            <a:srgbClr val="23379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21 %</a:t>
                      </a:r>
                      <a:endParaRPr lang="cs-CZ" sz="2400" b="0" kern="1200" dirty="0">
                        <a:solidFill>
                          <a:srgbClr val="23379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b="0" i="0" u="none" strike="noStrike" cap="none" dirty="0">
                          <a:solidFill>
                            <a:srgbClr val="233791"/>
                          </a:solidFill>
                          <a:effectLst/>
                          <a:latin typeface="Calibri"/>
                          <a:cs typeface="Calibri"/>
                          <a:sym typeface="Arial"/>
                        </a:rPr>
                        <a:t>37 %</a:t>
                      </a:r>
                      <a:endParaRPr lang="cs-CZ" sz="1800" b="0" i="0" u="none" strike="noStrike" cap="none" dirty="0">
                        <a:solidFill>
                          <a:srgbClr val="233791"/>
                        </a:solidFill>
                        <a:effectLst/>
                        <a:latin typeface="Calibri"/>
                        <a:ea typeface="Calibri" panose="020F0502020204030204" pitchFamily="34" charset="0"/>
                        <a:cs typeface="Calibri"/>
                        <a:sym typeface="Arial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16459564"/>
                  </a:ext>
                </a:extLst>
              </a:tr>
              <a:tr h="7324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Jiný příbuzný/á (včetně rodičů, vnoučat a dalších příbuzných)</a:t>
                      </a:r>
                      <a:endParaRPr lang="cs-CZ" sz="1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b="1" dirty="0">
                          <a:solidFill>
                            <a:srgbClr val="233791"/>
                          </a:solidFill>
                          <a:effectLst/>
                        </a:rPr>
                        <a:t>17 %</a:t>
                      </a:r>
                      <a:endParaRPr lang="cs-CZ" sz="2400" b="1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b="1" dirty="0">
                          <a:solidFill>
                            <a:srgbClr val="233791"/>
                          </a:solidFill>
                          <a:effectLst/>
                        </a:rPr>
                        <a:t>19 %</a:t>
                      </a:r>
                      <a:endParaRPr lang="cs-CZ" sz="2400" b="1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9 %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10 %</a:t>
                      </a:r>
                      <a:endParaRPr lang="cs-CZ" sz="1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3531199"/>
                  </a:ext>
                </a:extLst>
              </a:tr>
              <a:tr h="4507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Někdo jiný, koho blíže znám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5 %</a:t>
                      </a:r>
                      <a:endParaRPr lang="cs-CZ" sz="1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8 %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9 %</a:t>
                      </a:r>
                      <a:endParaRPr lang="cs-CZ" sz="1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6 %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78108030"/>
                  </a:ext>
                </a:extLst>
              </a:tr>
              <a:tr h="4507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Soused/ka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b="1" dirty="0">
                          <a:solidFill>
                            <a:srgbClr val="233791"/>
                          </a:solidFill>
                          <a:effectLst/>
                        </a:rPr>
                        <a:t>7 %</a:t>
                      </a:r>
                      <a:endParaRPr lang="cs-CZ" sz="2800" b="1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1 %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5 %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4 %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98679767"/>
                  </a:ext>
                </a:extLst>
              </a:tr>
              <a:tr h="7324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Pečovatel/</a:t>
                      </a:r>
                      <a:r>
                        <a:rPr lang="cs-CZ" sz="1800" dirty="0" err="1">
                          <a:solidFill>
                            <a:srgbClr val="233791"/>
                          </a:solidFill>
                          <a:effectLst/>
                        </a:rPr>
                        <a:t>ka</a:t>
                      </a: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, ošetřovatel/</a:t>
                      </a:r>
                      <a:r>
                        <a:rPr lang="cs-CZ" sz="1800" dirty="0" err="1">
                          <a:solidFill>
                            <a:srgbClr val="233791"/>
                          </a:solidFill>
                          <a:effectLst/>
                        </a:rPr>
                        <a:t>ka</a:t>
                      </a: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, zdravotní sestra domácí péče</a:t>
                      </a:r>
                      <a:endParaRPr lang="cs-CZ" sz="1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b="1" dirty="0">
                          <a:solidFill>
                            <a:srgbClr val="233791"/>
                          </a:solidFill>
                          <a:effectLst/>
                        </a:rPr>
                        <a:t>3 %</a:t>
                      </a:r>
                      <a:endParaRPr lang="cs-CZ" sz="2800" b="1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1 %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0 %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1 %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44127574"/>
                  </a:ext>
                </a:extLst>
              </a:tr>
              <a:tr h="4507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Jiná osoba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9 %</a:t>
                      </a:r>
                      <a:endParaRPr lang="cs-CZ" sz="1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b="1" dirty="0">
                          <a:solidFill>
                            <a:srgbClr val="233791"/>
                          </a:solidFill>
                          <a:effectLst/>
                        </a:rPr>
                        <a:t>18 %</a:t>
                      </a:r>
                      <a:endParaRPr lang="cs-CZ" sz="2800" b="1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10 %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4 %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55252255"/>
                  </a:ext>
                </a:extLst>
              </a:tr>
              <a:tr h="4507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Nechci odpovědět, nevím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7 %</a:t>
                      </a:r>
                      <a:endParaRPr lang="cs-CZ" sz="1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5 %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b="1" dirty="0">
                          <a:solidFill>
                            <a:srgbClr val="233791"/>
                          </a:solidFill>
                          <a:effectLst/>
                        </a:rPr>
                        <a:t>30 %</a:t>
                      </a:r>
                      <a:endParaRPr lang="cs-CZ" sz="2800" b="1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8 %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68058060"/>
                  </a:ext>
                </a:extLst>
              </a:tr>
              <a:tr h="4507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Celkem</a:t>
                      </a:r>
                      <a:endParaRPr lang="cs-CZ" sz="1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100 %</a:t>
                      </a:r>
                      <a:endParaRPr lang="cs-CZ" sz="1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100 %</a:t>
                      </a:r>
                      <a:endParaRPr lang="cs-CZ" sz="1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100 %</a:t>
                      </a:r>
                      <a:endParaRPr lang="cs-CZ" sz="1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100 %</a:t>
                      </a:r>
                      <a:endParaRPr lang="cs-CZ" sz="1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50903048"/>
                  </a:ext>
                </a:extLst>
              </a:tr>
            </a:tbl>
          </a:graphicData>
        </a:graphic>
      </p:graphicFrame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7A008075-9910-44D4-A715-FDB7F8BB2843}"/>
              </a:ext>
            </a:extLst>
          </p:cNvPr>
          <p:cNvSpPr/>
          <p:nvPr/>
        </p:nvSpPr>
        <p:spPr>
          <a:xfrm>
            <a:off x="163042" y="2592280"/>
            <a:ext cx="6983482" cy="506028"/>
          </a:xfrm>
          <a:prstGeom prst="roundRect">
            <a:avLst>
              <a:gd name="adj" fmla="val 28182"/>
            </a:avLst>
          </a:prstGeom>
          <a:noFill/>
          <a:ln w="98425">
            <a:solidFill>
              <a:srgbClr val="C89B9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cs-CZ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02615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C37E704D-355E-415C-B89B-00F3FA3007AF}"/>
              </a:ext>
            </a:extLst>
          </p:cNvPr>
          <p:cNvGraphicFramePr>
            <a:graphicFrameLocks noGrp="1"/>
          </p:cNvGraphicFramePr>
          <p:nvPr/>
        </p:nvGraphicFramePr>
        <p:xfrm>
          <a:off x="363794" y="294968"/>
          <a:ext cx="11523407" cy="6459792"/>
        </p:xfrm>
        <a:graphic>
          <a:graphicData uri="http://schemas.openxmlformats.org/drawingml/2006/table">
            <a:tbl>
              <a:tblPr firstRow="1" firstCol="1" bandRow="1"/>
              <a:tblGrid>
                <a:gridCol w="4906296">
                  <a:extLst>
                    <a:ext uri="{9D8B030D-6E8A-4147-A177-3AD203B41FA5}">
                      <a16:colId xmlns:a16="http://schemas.microsoft.com/office/drawing/2014/main" val="2770579405"/>
                    </a:ext>
                  </a:extLst>
                </a:gridCol>
                <a:gridCol w="1661652">
                  <a:extLst>
                    <a:ext uri="{9D8B030D-6E8A-4147-A177-3AD203B41FA5}">
                      <a16:colId xmlns:a16="http://schemas.microsoft.com/office/drawing/2014/main" val="2569594831"/>
                    </a:ext>
                  </a:extLst>
                </a:gridCol>
                <a:gridCol w="1396181">
                  <a:extLst>
                    <a:ext uri="{9D8B030D-6E8A-4147-A177-3AD203B41FA5}">
                      <a16:colId xmlns:a16="http://schemas.microsoft.com/office/drawing/2014/main" val="3813893637"/>
                    </a:ext>
                  </a:extLst>
                </a:gridCol>
                <a:gridCol w="1818967">
                  <a:extLst>
                    <a:ext uri="{9D8B030D-6E8A-4147-A177-3AD203B41FA5}">
                      <a16:colId xmlns:a16="http://schemas.microsoft.com/office/drawing/2014/main" val="781716016"/>
                    </a:ext>
                  </a:extLst>
                </a:gridCol>
                <a:gridCol w="1740311">
                  <a:extLst>
                    <a:ext uri="{9D8B030D-6E8A-4147-A177-3AD203B41FA5}">
                      <a16:colId xmlns:a16="http://schemas.microsoft.com/office/drawing/2014/main" val="2511303580"/>
                    </a:ext>
                  </a:extLst>
                </a:gridCol>
              </a:tblGrid>
              <a:tr h="11070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Čeho se pachatelé*</a:t>
                      </a:r>
                      <a:r>
                        <a:rPr lang="cs-CZ" sz="1800" dirty="0" err="1">
                          <a:solidFill>
                            <a:srgbClr val="23379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ky</a:t>
                      </a: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dopouštějí: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Zanedbávání</a:t>
                      </a:r>
                      <a:endParaRPr lang="cs-CZ" sz="1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Finanční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Emoční, fyzické, sexuální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Porušování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osobních práv</a:t>
                      </a:r>
                      <a:endParaRPr lang="cs-CZ" sz="1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96823457"/>
                  </a:ext>
                </a:extLst>
              </a:tr>
              <a:tr h="4507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N = 176</a:t>
                      </a:r>
                      <a:endParaRPr lang="cs-CZ" sz="1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N = 403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N = 609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N = 247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23723462"/>
                  </a:ext>
                </a:extLst>
              </a:tr>
              <a:tr h="7324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Partner/ka nebo manžel/manželka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10 %</a:t>
                      </a:r>
                      <a:endParaRPr lang="cs-CZ" sz="1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12 %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17 %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b="1" dirty="0">
                          <a:solidFill>
                            <a:srgbClr val="233791"/>
                          </a:solidFill>
                          <a:effectLst/>
                        </a:rPr>
                        <a:t>31 %</a:t>
                      </a:r>
                      <a:endParaRPr lang="cs-CZ" sz="2400" b="1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58312254"/>
                  </a:ext>
                </a:extLst>
              </a:tr>
              <a:tr h="4507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Děti (včetně snach a zeťů)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b="1" dirty="0">
                          <a:solidFill>
                            <a:srgbClr val="233791"/>
                          </a:solidFill>
                          <a:effectLst/>
                        </a:rPr>
                        <a:t>42 %</a:t>
                      </a:r>
                      <a:endParaRPr lang="cs-CZ" sz="2400" b="1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35 %</a:t>
                      </a:r>
                      <a:endParaRPr lang="cs-CZ" sz="1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b="0" kern="1200" dirty="0">
                          <a:solidFill>
                            <a:srgbClr val="23379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21 %</a:t>
                      </a:r>
                      <a:endParaRPr lang="cs-CZ" sz="2400" b="0" kern="1200" dirty="0">
                        <a:solidFill>
                          <a:srgbClr val="23379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b="0" i="0" u="none" strike="noStrike" cap="none" dirty="0">
                          <a:solidFill>
                            <a:srgbClr val="233791"/>
                          </a:solidFill>
                          <a:effectLst/>
                          <a:latin typeface="Calibri"/>
                          <a:cs typeface="Calibri"/>
                          <a:sym typeface="Arial"/>
                        </a:rPr>
                        <a:t>37 %</a:t>
                      </a:r>
                      <a:endParaRPr lang="cs-CZ" sz="1800" b="0" i="0" u="none" strike="noStrike" cap="none" dirty="0">
                        <a:solidFill>
                          <a:srgbClr val="233791"/>
                        </a:solidFill>
                        <a:effectLst/>
                        <a:latin typeface="Calibri"/>
                        <a:ea typeface="Calibri" panose="020F0502020204030204" pitchFamily="34" charset="0"/>
                        <a:cs typeface="Calibri"/>
                        <a:sym typeface="Arial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16459564"/>
                  </a:ext>
                </a:extLst>
              </a:tr>
              <a:tr h="7324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Jiný příbuzný/á (včetně rodičů, vnoučat a dalších příbuzných)</a:t>
                      </a:r>
                      <a:endParaRPr lang="cs-CZ" sz="1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b="1" dirty="0">
                          <a:solidFill>
                            <a:srgbClr val="233791"/>
                          </a:solidFill>
                          <a:effectLst/>
                        </a:rPr>
                        <a:t>17 %</a:t>
                      </a:r>
                      <a:endParaRPr lang="cs-CZ" sz="2400" b="1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b="1" dirty="0">
                          <a:solidFill>
                            <a:srgbClr val="233791"/>
                          </a:solidFill>
                          <a:effectLst/>
                        </a:rPr>
                        <a:t>19 %</a:t>
                      </a:r>
                      <a:endParaRPr lang="cs-CZ" sz="2400" b="1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9 %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10 %</a:t>
                      </a:r>
                      <a:endParaRPr lang="cs-CZ" sz="1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3531199"/>
                  </a:ext>
                </a:extLst>
              </a:tr>
              <a:tr h="4507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Někdo jiný, koho blíže znám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5 %</a:t>
                      </a:r>
                      <a:endParaRPr lang="cs-CZ" sz="1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8 %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9 %</a:t>
                      </a:r>
                      <a:endParaRPr lang="cs-CZ" sz="1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6 %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78108030"/>
                  </a:ext>
                </a:extLst>
              </a:tr>
              <a:tr h="4507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Soused/ka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b="1" dirty="0">
                          <a:solidFill>
                            <a:srgbClr val="233791"/>
                          </a:solidFill>
                          <a:effectLst/>
                        </a:rPr>
                        <a:t>7 %</a:t>
                      </a:r>
                      <a:endParaRPr lang="cs-CZ" sz="2800" b="1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1 %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5 %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4 %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98679767"/>
                  </a:ext>
                </a:extLst>
              </a:tr>
              <a:tr h="7324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Pečovatel/</a:t>
                      </a:r>
                      <a:r>
                        <a:rPr lang="cs-CZ" sz="1800" dirty="0" err="1">
                          <a:solidFill>
                            <a:srgbClr val="233791"/>
                          </a:solidFill>
                          <a:effectLst/>
                        </a:rPr>
                        <a:t>ka</a:t>
                      </a: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, ošetřovatel/</a:t>
                      </a:r>
                      <a:r>
                        <a:rPr lang="cs-CZ" sz="1800" dirty="0" err="1">
                          <a:solidFill>
                            <a:srgbClr val="233791"/>
                          </a:solidFill>
                          <a:effectLst/>
                        </a:rPr>
                        <a:t>ka</a:t>
                      </a: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, zdravotní sestra domácí péče</a:t>
                      </a:r>
                      <a:endParaRPr lang="cs-CZ" sz="1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b="1" dirty="0">
                          <a:solidFill>
                            <a:srgbClr val="233791"/>
                          </a:solidFill>
                          <a:effectLst/>
                        </a:rPr>
                        <a:t>3 %</a:t>
                      </a:r>
                      <a:endParaRPr lang="cs-CZ" sz="2800" b="1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1 %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0 %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1 %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44127574"/>
                  </a:ext>
                </a:extLst>
              </a:tr>
              <a:tr h="4507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Jiná osoba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9 %</a:t>
                      </a:r>
                      <a:endParaRPr lang="cs-CZ" sz="1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b="1" dirty="0">
                          <a:solidFill>
                            <a:srgbClr val="233791"/>
                          </a:solidFill>
                          <a:effectLst/>
                        </a:rPr>
                        <a:t>18 %</a:t>
                      </a:r>
                      <a:endParaRPr lang="cs-CZ" sz="2800" b="1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10 %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4 %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55252255"/>
                  </a:ext>
                </a:extLst>
              </a:tr>
              <a:tr h="4507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Nechci odpovědět, nevím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7 %</a:t>
                      </a:r>
                      <a:endParaRPr lang="cs-CZ" sz="1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5 %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b="1" dirty="0">
                          <a:solidFill>
                            <a:srgbClr val="233791"/>
                          </a:solidFill>
                          <a:effectLst/>
                        </a:rPr>
                        <a:t>30 %</a:t>
                      </a:r>
                      <a:endParaRPr lang="cs-CZ" sz="2800" b="1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8 %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68058060"/>
                  </a:ext>
                </a:extLst>
              </a:tr>
              <a:tr h="4507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Celkem</a:t>
                      </a:r>
                      <a:endParaRPr lang="cs-CZ" sz="1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100 %</a:t>
                      </a:r>
                      <a:endParaRPr lang="cs-CZ" sz="1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100 %</a:t>
                      </a:r>
                      <a:endParaRPr lang="cs-CZ" sz="1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100 %</a:t>
                      </a:r>
                      <a:endParaRPr lang="cs-CZ" sz="1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100 %</a:t>
                      </a:r>
                      <a:endParaRPr lang="cs-CZ" sz="1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50903048"/>
                  </a:ext>
                </a:extLst>
              </a:tr>
            </a:tbl>
          </a:graphicData>
        </a:graphic>
      </p:graphicFrame>
      <p:sp>
        <p:nvSpPr>
          <p:cNvPr id="5" name="Obdélník: se zakulacenými rohy 4">
            <a:extLst>
              <a:ext uri="{FF2B5EF4-FFF2-40B4-BE49-F238E27FC236}">
                <a16:creationId xmlns:a16="http://schemas.microsoft.com/office/drawing/2014/main" id="{9FE22531-D642-4133-B6C6-E220CD3FD465}"/>
              </a:ext>
            </a:extLst>
          </p:cNvPr>
          <p:cNvSpPr/>
          <p:nvPr/>
        </p:nvSpPr>
        <p:spPr>
          <a:xfrm>
            <a:off x="304799" y="1945690"/>
            <a:ext cx="4986292" cy="506028"/>
          </a:xfrm>
          <a:prstGeom prst="roundRect">
            <a:avLst>
              <a:gd name="adj" fmla="val 28182"/>
            </a:avLst>
          </a:prstGeom>
          <a:noFill/>
          <a:ln w="98425">
            <a:solidFill>
              <a:srgbClr val="C89B9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cs-CZ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5666AE16-931F-4E36-BD47-475A77BC429E}"/>
              </a:ext>
            </a:extLst>
          </p:cNvPr>
          <p:cNvSpPr/>
          <p:nvPr/>
        </p:nvSpPr>
        <p:spPr>
          <a:xfrm>
            <a:off x="10289217" y="1945690"/>
            <a:ext cx="1526960" cy="506028"/>
          </a:xfrm>
          <a:prstGeom prst="roundRect">
            <a:avLst>
              <a:gd name="adj" fmla="val 28182"/>
            </a:avLst>
          </a:prstGeom>
          <a:noFill/>
          <a:ln w="98425">
            <a:solidFill>
              <a:srgbClr val="C89B9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cs-CZ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53888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C37E704D-355E-415C-B89B-00F3FA3007AF}"/>
              </a:ext>
            </a:extLst>
          </p:cNvPr>
          <p:cNvGraphicFramePr>
            <a:graphicFrameLocks noGrp="1"/>
          </p:cNvGraphicFramePr>
          <p:nvPr/>
        </p:nvGraphicFramePr>
        <p:xfrm>
          <a:off x="363794" y="294968"/>
          <a:ext cx="11523407" cy="6459792"/>
        </p:xfrm>
        <a:graphic>
          <a:graphicData uri="http://schemas.openxmlformats.org/drawingml/2006/table">
            <a:tbl>
              <a:tblPr firstRow="1" firstCol="1" bandRow="1"/>
              <a:tblGrid>
                <a:gridCol w="4906296">
                  <a:extLst>
                    <a:ext uri="{9D8B030D-6E8A-4147-A177-3AD203B41FA5}">
                      <a16:colId xmlns:a16="http://schemas.microsoft.com/office/drawing/2014/main" val="2770579405"/>
                    </a:ext>
                  </a:extLst>
                </a:gridCol>
                <a:gridCol w="1661652">
                  <a:extLst>
                    <a:ext uri="{9D8B030D-6E8A-4147-A177-3AD203B41FA5}">
                      <a16:colId xmlns:a16="http://schemas.microsoft.com/office/drawing/2014/main" val="2569594831"/>
                    </a:ext>
                  </a:extLst>
                </a:gridCol>
                <a:gridCol w="1396181">
                  <a:extLst>
                    <a:ext uri="{9D8B030D-6E8A-4147-A177-3AD203B41FA5}">
                      <a16:colId xmlns:a16="http://schemas.microsoft.com/office/drawing/2014/main" val="3813893637"/>
                    </a:ext>
                  </a:extLst>
                </a:gridCol>
                <a:gridCol w="1818967">
                  <a:extLst>
                    <a:ext uri="{9D8B030D-6E8A-4147-A177-3AD203B41FA5}">
                      <a16:colId xmlns:a16="http://schemas.microsoft.com/office/drawing/2014/main" val="781716016"/>
                    </a:ext>
                  </a:extLst>
                </a:gridCol>
                <a:gridCol w="1740311">
                  <a:extLst>
                    <a:ext uri="{9D8B030D-6E8A-4147-A177-3AD203B41FA5}">
                      <a16:colId xmlns:a16="http://schemas.microsoft.com/office/drawing/2014/main" val="2511303580"/>
                    </a:ext>
                  </a:extLst>
                </a:gridCol>
              </a:tblGrid>
              <a:tr h="11070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Čeho se pachatelé*</a:t>
                      </a:r>
                      <a:r>
                        <a:rPr lang="cs-CZ" sz="1800" dirty="0" err="1">
                          <a:solidFill>
                            <a:srgbClr val="23379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ky</a:t>
                      </a: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dopouštějí: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Zanedbávání</a:t>
                      </a:r>
                      <a:endParaRPr lang="cs-CZ" sz="1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Finanční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Emoční, fyzické, sexuální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Porušování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osobních práv</a:t>
                      </a:r>
                      <a:endParaRPr lang="cs-CZ" sz="1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96823457"/>
                  </a:ext>
                </a:extLst>
              </a:tr>
              <a:tr h="4507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N = 176</a:t>
                      </a:r>
                      <a:endParaRPr lang="cs-CZ" sz="1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N = 403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N = 609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N = 247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23723462"/>
                  </a:ext>
                </a:extLst>
              </a:tr>
              <a:tr h="7324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Partner/ka nebo manžel/manželka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10 %</a:t>
                      </a:r>
                      <a:endParaRPr lang="cs-CZ" sz="1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12 %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17 %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b="1" dirty="0">
                          <a:solidFill>
                            <a:srgbClr val="233791"/>
                          </a:solidFill>
                          <a:effectLst/>
                        </a:rPr>
                        <a:t>31 %</a:t>
                      </a:r>
                      <a:endParaRPr lang="cs-CZ" sz="2400" b="1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58312254"/>
                  </a:ext>
                </a:extLst>
              </a:tr>
              <a:tr h="4507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Děti (včetně snach a zeťů)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b="1" dirty="0">
                          <a:solidFill>
                            <a:srgbClr val="233791"/>
                          </a:solidFill>
                          <a:effectLst/>
                        </a:rPr>
                        <a:t>42 %</a:t>
                      </a:r>
                      <a:endParaRPr lang="cs-CZ" sz="2400" b="1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35 %</a:t>
                      </a:r>
                      <a:endParaRPr lang="cs-CZ" sz="1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b="0" kern="1200" dirty="0">
                          <a:solidFill>
                            <a:srgbClr val="23379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21 %</a:t>
                      </a:r>
                      <a:endParaRPr lang="cs-CZ" sz="2400" b="0" kern="1200" dirty="0">
                        <a:solidFill>
                          <a:srgbClr val="23379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b="0" i="0" u="none" strike="noStrike" cap="none" dirty="0">
                          <a:solidFill>
                            <a:srgbClr val="233791"/>
                          </a:solidFill>
                          <a:effectLst/>
                          <a:latin typeface="Calibri"/>
                          <a:cs typeface="Calibri"/>
                          <a:sym typeface="Arial"/>
                        </a:rPr>
                        <a:t>37 %</a:t>
                      </a:r>
                      <a:endParaRPr lang="cs-CZ" sz="1800" b="0" i="0" u="none" strike="noStrike" cap="none" dirty="0">
                        <a:solidFill>
                          <a:srgbClr val="233791"/>
                        </a:solidFill>
                        <a:effectLst/>
                        <a:latin typeface="Calibri"/>
                        <a:ea typeface="Calibri" panose="020F0502020204030204" pitchFamily="34" charset="0"/>
                        <a:cs typeface="Calibri"/>
                        <a:sym typeface="Arial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16459564"/>
                  </a:ext>
                </a:extLst>
              </a:tr>
              <a:tr h="7324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Jiný příbuzný/á (včetně rodičů, vnoučat a dalších příbuzných)</a:t>
                      </a:r>
                      <a:endParaRPr lang="cs-CZ" sz="1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b="1" dirty="0">
                          <a:solidFill>
                            <a:srgbClr val="233791"/>
                          </a:solidFill>
                          <a:effectLst/>
                        </a:rPr>
                        <a:t>17 %</a:t>
                      </a:r>
                      <a:endParaRPr lang="cs-CZ" sz="2400" b="1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b="1" dirty="0">
                          <a:solidFill>
                            <a:srgbClr val="233791"/>
                          </a:solidFill>
                          <a:effectLst/>
                        </a:rPr>
                        <a:t>19 %</a:t>
                      </a:r>
                      <a:endParaRPr lang="cs-CZ" sz="2400" b="1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9 %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10 %</a:t>
                      </a:r>
                      <a:endParaRPr lang="cs-CZ" sz="1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3531199"/>
                  </a:ext>
                </a:extLst>
              </a:tr>
              <a:tr h="4507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Někdo jiný, koho blíže znám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5 %</a:t>
                      </a:r>
                      <a:endParaRPr lang="cs-CZ" sz="1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8 %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9 %</a:t>
                      </a:r>
                      <a:endParaRPr lang="cs-CZ" sz="1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6 %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78108030"/>
                  </a:ext>
                </a:extLst>
              </a:tr>
              <a:tr h="4507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Soused/ka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b="1" dirty="0">
                          <a:solidFill>
                            <a:srgbClr val="233791"/>
                          </a:solidFill>
                          <a:effectLst/>
                        </a:rPr>
                        <a:t>7 %</a:t>
                      </a:r>
                      <a:endParaRPr lang="cs-CZ" sz="2800" b="1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1 %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5 %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4 %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98679767"/>
                  </a:ext>
                </a:extLst>
              </a:tr>
              <a:tr h="7324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Pečovatel/</a:t>
                      </a:r>
                      <a:r>
                        <a:rPr lang="cs-CZ" sz="1800" dirty="0" err="1">
                          <a:solidFill>
                            <a:srgbClr val="233791"/>
                          </a:solidFill>
                          <a:effectLst/>
                        </a:rPr>
                        <a:t>ka</a:t>
                      </a: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, ošetřovatel/</a:t>
                      </a:r>
                      <a:r>
                        <a:rPr lang="cs-CZ" sz="1800" dirty="0" err="1">
                          <a:solidFill>
                            <a:srgbClr val="233791"/>
                          </a:solidFill>
                          <a:effectLst/>
                        </a:rPr>
                        <a:t>ka</a:t>
                      </a: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, zdravotní sestra domácí péče</a:t>
                      </a:r>
                      <a:endParaRPr lang="cs-CZ" sz="1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b="1" dirty="0">
                          <a:solidFill>
                            <a:srgbClr val="233791"/>
                          </a:solidFill>
                          <a:effectLst/>
                        </a:rPr>
                        <a:t>3 %</a:t>
                      </a:r>
                      <a:endParaRPr lang="cs-CZ" sz="2800" b="1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1 %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0 %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1 %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44127574"/>
                  </a:ext>
                </a:extLst>
              </a:tr>
              <a:tr h="4507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Jiná osoba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9 %</a:t>
                      </a:r>
                      <a:endParaRPr lang="cs-CZ" sz="1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b="1" dirty="0">
                          <a:solidFill>
                            <a:srgbClr val="233791"/>
                          </a:solidFill>
                          <a:effectLst/>
                        </a:rPr>
                        <a:t>18 %</a:t>
                      </a:r>
                      <a:endParaRPr lang="cs-CZ" sz="2800" b="1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10 %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4 %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55252255"/>
                  </a:ext>
                </a:extLst>
              </a:tr>
              <a:tr h="4507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Nechci odpovědět, nevím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7 %</a:t>
                      </a:r>
                      <a:endParaRPr lang="cs-CZ" sz="1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5 %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b="1" dirty="0">
                          <a:solidFill>
                            <a:srgbClr val="233791"/>
                          </a:solidFill>
                          <a:effectLst/>
                        </a:rPr>
                        <a:t>30 %</a:t>
                      </a:r>
                      <a:endParaRPr lang="cs-CZ" sz="2800" b="1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8 %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68058060"/>
                  </a:ext>
                </a:extLst>
              </a:tr>
              <a:tr h="4507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Celkem</a:t>
                      </a:r>
                      <a:endParaRPr lang="cs-CZ" sz="1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100 %</a:t>
                      </a:r>
                      <a:endParaRPr lang="cs-CZ" sz="1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100 %</a:t>
                      </a:r>
                      <a:endParaRPr lang="cs-CZ" sz="1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100 %</a:t>
                      </a:r>
                      <a:endParaRPr lang="cs-CZ" sz="1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100 %</a:t>
                      </a:r>
                      <a:endParaRPr lang="cs-CZ" sz="1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50903048"/>
                  </a:ext>
                </a:extLst>
              </a:tr>
            </a:tbl>
          </a:graphicData>
        </a:graphic>
      </p:graphicFrame>
      <p:sp>
        <p:nvSpPr>
          <p:cNvPr id="7" name="Obdélník: se zakulacenými rohy 6">
            <a:extLst>
              <a:ext uri="{FF2B5EF4-FFF2-40B4-BE49-F238E27FC236}">
                <a16:creationId xmlns:a16="http://schemas.microsoft.com/office/drawing/2014/main" id="{45A57FF8-48B7-4557-BFA2-663A57D79C15}"/>
              </a:ext>
            </a:extLst>
          </p:cNvPr>
          <p:cNvSpPr/>
          <p:nvPr/>
        </p:nvSpPr>
        <p:spPr>
          <a:xfrm>
            <a:off x="6827162" y="5389703"/>
            <a:ext cx="1526960" cy="506028"/>
          </a:xfrm>
          <a:prstGeom prst="roundRect">
            <a:avLst>
              <a:gd name="adj" fmla="val 28182"/>
            </a:avLst>
          </a:prstGeom>
          <a:noFill/>
          <a:ln w="98425">
            <a:solidFill>
              <a:srgbClr val="C89B9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cs-CZ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Obdélník: se zakulacenými rohy 9">
            <a:extLst>
              <a:ext uri="{FF2B5EF4-FFF2-40B4-BE49-F238E27FC236}">
                <a16:creationId xmlns:a16="http://schemas.microsoft.com/office/drawing/2014/main" id="{F6819D36-AEED-4A2E-BF4A-8D26ACE55B79}"/>
              </a:ext>
            </a:extLst>
          </p:cNvPr>
          <p:cNvSpPr/>
          <p:nvPr/>
        </p:nvSpPr>
        <p:spPr>
          <a:xfrm>
            <a:off x="304799" y="5348797"/>
            <a:ext cx="4986292" cy="506028"/>
          </a:xfrm>
          <a:prstGeom prst="roundRect">
            <a:avLst>
              <a:gd name="adj" fmla="val 28182"/>
            </a:avLst>
          </a:prstGeom>
          <a:noFill/>
          <a:ln w="98425">
            <a:solidFill>
              <a:srgbClr val="C89B9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cs-CZ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1367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/>
          <p:cNvSpPr txBox="1">
            <a:spLocks noGrp="1"/>
          </p:cNvSpPr>
          <p:nvPr>
            <p:ph type="subTitle" idx="1"/>
          </p:nvPr>
        </p:nvSpPr>
        <p:spPr>
          <a:xfrm>
            <a:off x="1478243" y="4023886"/>
            <a:ext cx="1039749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None/>
            </a:pPr>
            <a:r>
              <a:rPr lang="cs-CZ" dirty="0">
                <a:solidFill>
                  <a:srgbClr val="1F3864"/>
                </a:solidFill>
              </a:rPr>
              <a:t>Lucie Vidovićová ǀ Marcela Petrová Kafková ǀ Klára </a:t>
            </a:r>
            <a:r>
              <a:rPr lang="cs-CZ" dirty="0" err="1">
                <a:solidFill>
                  <a:srgbClr val="1F3864"/>
                </a:solidFill>
              </a:rPr>
              <a:t>Reimerová</a:t>
            </a:r>
            <a:r>
              <a:rPr lang="cs-CZ" dirty="0">
                <a:solidFill>
                  <a:srgbClr val="1F3864"/>
                </a:solidFill>
              </a:rPr>
              <a:t> (CERA FSS MU)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2400"/>
              <a:buNone/>
            </a:pPr>
            <a:r>
              <a:rPr lang="cs-CZ" dirty="0">
                <a:solidFill>
                  <a:srgbClr val="1F3864"/>
                </a:solidFill>
              </a:rPr>
              <a:t>Jan Lorman ǀ Jaroslava Prchalová (Gerontologický institut GIOPS.cz)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2400"/>
              <a:buNone/>
            </a:pPr>
            <a:r>
              <a:rPr lang="cs-CZ" dirty="0">
                <a:solidFill>
                  <a:srgbClr val="1F3864"/>
                </a:solidFill>
              </a:rPr>
              <a:t>Petra Masopust Šachová ǀ Tereza Řeháková (Institut pro restorativní justici IRJ)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2400"/>
              <a:buNone/>
            </a:pPr>
            <a:r>
              <a:rPr lang="cs-CZ" dirty="0">
                <a:solidFill>
                  <a:srgbClr val="1F3864"/>
                </a:solidFill>
              </a:rPr>
              <a:t>Externí partner: Ministerstvo práce a sociálních věcí ČR (MPSV)</a:t>
            </a:r>
            <a:endParaRPr dirty="0"/>
          </a:p>
        </p:txBody>
      </p:sp>
      <p:pic>
        <p:nvPicPr>
          <p:cNvPr id="97" name="Google Shape;97;p2" descr="Muž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98332" y="5837664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" descr="Žen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77600" y="5837664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" descr="Žen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11195" y="5837664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" descr="Muž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18271" y="5837664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" descr="Muž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64334" y="5830853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 descr="Muž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7732" y="5837664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 descr="Muž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16365" y="5837664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" descr="Muž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21534" y="5837664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" descr="Muž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38319" y="5837664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" descr="Muž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28719" y="5855573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" descr="Žen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62427" y="5855573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" descr="Žen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71401" y="5855573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" descr="Žena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39208" y="5855573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" descr="Muž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74264" y="5837664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" descr="Muž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17160" y="581975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" descr="Žen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14935" y="5855573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" descr="Žena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63626" y="5855573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" descr="Muž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18063" y="581975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" descr="Žen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80411" y="5841077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" descr="Žen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12383" y="581975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" descr="Žen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8035" y="5827058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" descr="Žen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8253" y="5855573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730079" y="225872"/>
            <a:ext cx="6486591" cy="2703509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"/>
          <p:cNvSpPr txBox="1"/>
          <p:nvPr/>
        </p:nvSpPr>
        <p:spPr>
          <a:xfrm>
            <a:off x="547827" y="2518082"/>
            <a:ext cx="11029199" cy="1365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C89B9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Inovativní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C89B9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C89B9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cesty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C89B9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C89B9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definice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C89B9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</a:t>
            </a: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C89B9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měření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C89B9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prevalence a </a:t>
            </a: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C89B9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řešení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C89B9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C89B9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seniorského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C89B9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C89B9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abusu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C89B9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v ČR </a:t>
            </a:r>
            <a:endParaRPr kumimoji="0" lang="cs-CZ" sz="2400" b="1" i="0" u="sng" strike="noStrike" kern="0" cap="none" spc="0" normalizeH="0" baseline="0" noProof="0" dirty="0">
              <a:ln>
                <a:noFill/>
              </a:ln>
              <a:solidFill>
                <a:srgbClr val="C89B9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  <a:hlinkClick r:id="rId8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lang="cs-CZ" sz="2400" b="1" i="0" u="sng" strike="noStrike" kern="0" cap="none" spc="0" normalizeH="0" baseline="0" noProof="0" dirty="0">
              <a:ln>
                <a:noFill/>
              </a:ln>
              <a:solidFill>
                <a:srgbClr val="C89B9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  <a:hlinkClick r:id="rId8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cs-CZ" sz="2400" b="1" i="0" u="sng" strike="noStrike" kern="0" cap="none" spc="0" normalizeH="0" baseline="0" noProof="0" dirty="0" err="1">
                <a:ln>
                  <a:noFill/>
                </a:ln>
                <a:solidFill>
                  <a:srgbClr val="C89B9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</a:t>
            </a:r>
            <a:r>
              <a:rPr kumimoji="0" lang="cs-CZ" sz="2400" b="1" i="0" u="sng" strike="noStrike" kern="0" cap="none" spc="0" normalizeH="0" baseline="0" noProof="0" dirty="0">
                <a:ln>
                  <a:noFill/>
                </a:ln>
                <a:solidFill>
                  <a:srgbClr val="C89B9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</a:t>
            </a:r>
            <a:r>
              <a:rPr kumimoji="0" lang="cs-CZ" sz="2400" b="0" i="0" u="sng" strike="noStrike" kern="0" cap="none" spc="0" normalizeH="0" baseline="0" noProof="0" dirty="0">
                <a:ln>
                  <a:noFill/>
                </a:ln>
                <a:solidFill>
                  <a:srgbClr val="C89B9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https://www.fss.muni.cz/vyzkum/resene-projekty/61207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C89B9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C89B9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2" name="Google Shape;122;p2" descr="Katedra geografie Přírodovědecké fakulty Univerzity Palackého v Olomouci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1985" y="190054"/>
            <a:ext cx="2364035" cy="723557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"/>
          <p:cNvSpPr txBox="1"/>
          <p:nvPr/>
        </p:nvSpPr>
        <p:spPr>
          <a:xfrm>
            <a:off x="5131856" y="1747767"/>
            <a:ext cx="633983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s-CZ" sz="1800" b="0" i="0" u="sng" strike="noStrike" kern="0" cap="none" spc="0" normalizeH="0" baseline="0" noProof="0" dirty="0">
                <a:ln>
                  <a:noFill/>
                </a:ln>
                <a:solidFill>
                  <a:srgbClr val="23379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https://www.tacr.cz/program/program-eta/</a:t>
            </a: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srgbClr val="23379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 (TL05000516)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23379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23379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" name="Google Shape;112;p2" descr="Žena">
            <a:extLst>
              <a:ext uri="{FF2B5EF4-FFF2-40B4-BE49-F238E27FC236}">
                <a16:creationId xmlns:a16="http://schemas.microsoft.com/office/drawing/2014/main" id="{7192A3A6-D0C6-4B25-9AA4-C4CEE92629C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45545" y="5855573"/>
            <a:ext cx="907679" cy="91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00147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C37E704D-355E-415C-B89B-00F3FA3007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1728706"/>
              </p:ext>
            </p:extLst>
          </p:nvPr>
        </p:nvGraphicFramePr>
        <p:xfrm>
          <a:off x="363794" y="294968"/>
          <a:ext cx="11523407" cy="6459792"/>
        </p:xfrm>
        <a:graphic>
          <a:graphicData uri="http://schemas.openxmlformats.org/drawingml/2006/table">
            <a:tbl>
              <a:tblPr firstRow="1" firstCol="1" bandRow="1"/>
              <a:tblGrid>
                <a:gridCol w="4906296">
                  <a:extLst>
                    <a:ext uri="{9D8B030D-6E8A-4147-A177-3AD203B41FA5}">
                      <a16:colId xmlns:a16="http://schemas.microsoft.com/office/drawing/2014/main" val="2770579405"/>
                    </a:ext>
                  </a:extLst>
                </a:gridCol>
                <a:gridCol w="1661652">
                  <a:extLst>
                    <a:ext uri="{9D8B030D-6E8A-4147-A177-3AD203B41FA5}">
                      <a16:colId xmlns:a16="http://schemas.microsoft.com/office/drawing/2014/main" val="2569594831"/>
                    </a:ext>
                  </a:extLst>
                </a:gridCol>
                <a:gridCol w="1396181">
                  <a:extLst>
                    <a:ext uri="{9D8B030D-6E8A-4147-A177-3AD203B41FA5}">
                      <a16:colId xmlns:a16="http://schemas.microsoft.com/office/drawing/2014/main" val="3813893637"/>
                    </a:ext>
                  </a:extLst>
                </a:gridCol>
                <a:gridCol w="1818967">
                  <a:extLst>
                    <a:ext uri="{9D8B030D-6E8A-4147-A177-3AD203B41FA5}">
                      <a16:colId xmlns:a16="http://schemas.microsoft.com/office/drawing/2014/main" val="781716016"/>
                    </a:ext>
                  </a:extLst>
                </a:gridCol>
                <a:gridCol w="1740311">
                  <a:extLst>
                    <a:ext uri="{9D8B030D-6E8A-4147-A177-3AD203B41FA5}">
                      <a16:colId xmlns:a16="http://schemas.microsoft.com/office/drawing/2014/main" val="2511303580"/>
                    </a:ext>
                  </a:extLst>
                </a:gridCol>
              </a:tblGrid>
              <a:tr h="11070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Čeho se pachatelé*</a:t>
                      </a:r>
                      <a:r>
                        <a:rPr lang="cs-CZ" sz="1800" dirty="0" err="1">
                          <a:solidFill>
                            <a:srgbClr val="23379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ky</a:t>
                      </a: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dopouštějí: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Zanedbávání</a:t>
                      </a:r>
                      <a:endParaRPr lang="cs-CZ" sz="1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Finanční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Emoční, fyzické, sexuální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Porušování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osobních práv</a:t>
                      </a:r>
                      <a:endParaRPr lang="cs-CZ" sz="1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96823457"/>
                  </a:ext>
                </a:extLst>
              </a:tr>
              <a:tr h="4507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N = 176</a:t>
                      </a:r>
                      <a:endParaRPr lang="cs-CZ" sz="1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N = 403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N = 609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N = 247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23723462"/>
                  </a:ext>
                </a:extLst>
              </a:tr>
              <a:tr h="7324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Partner/ka nebo manžel/manželka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10 %</a:t>
                      </a:r>
                      <a:endParaRPr lang="cs-CZ" sz="1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12 %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17 %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b="1" dirty="0">
                          <a:solidFill>
                            <a:srgbClr val="233791"/>
                          </a:solidFill>
                          <a:effectLst/>
                        </a:rPr>
                        <a:t>31 %</a:t>
                      </a:r>
                      <a:endParaRPr lang="cs-CZ" sz="2400" b="1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58312254"/>
                  </a:ext>
                </a:extLst>
              </a:tr>
              <a:tr h="4507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Děti (včetně snach a zeťů)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b="1" dirty="0">
                          <a:solidFill>
                            <a:srgbClr val="233791"/>
                          </a:solidFill>
                          <a:effectLst/>
                        </a:rPr>
                        <a:t>42 %</a:t>
                      </a:r>
                      <a:endParaRPr lang="cs-CZ" sz="2400" b="1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35 %</a:t>
                      </a:r>
                      <a:endParaRPr lang="cs-CZ" sz="1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b="0" kern="1200" dirty="0">
                          <a:solidFill>
                            <a:srgbClr val="23379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21 %</a:t>
                      </a:r>
                      <a:endParaRPr lang="cs-CZ" sz="2400" b="0" kern="1200" dirty="0">
                        <a:solidFill>
                          <a:srgbClr val="23379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b="0" i="0" u="none" strike="noStrike" cap="none" dirty="0">
                          <a:solidFill>
                            <a:srgbClr val="233791"/>
                          </a:solidFill>
                          <a:effectLst/>
                          <a:latin typeface="Calibri"/>
                          <a:cs typeface="Calibri"/>
                          <a:sym typeface="Arial"/>
                        </a:rPr>
                        <a:t>37 %</a:t>
                      </a:r>
                      <a:endParaRPr lang="cs-CZ" sz="1800" b="0" i="0" u="none" strike="noStrike" cap="none" dirty="0">
                        <a:solidFill>
                          <a:srgbClr val="233791"/>
                        </a:solidFill>
                        <a:effectLst/>
                        <a:latin typeface="Calibri"/>
                        <a:ea typeface="Calibri" panose="020F0502020204030204" pitchFamily="34" charset="0"/>
                        <a:cs typeface="Calibri"/>
                        <a:sym typeface="Arial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16459564"/>
                  </a:ext>
                </a:extLst>
              </a:tr>
              <a:tr h="7324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Jiný příbuzný/á (včetně rodičů, vnoučat a dalších příbuzných)</a:t>
                      </a:r>
                      <a:endParaRPr lang="cs-CZ" sz="1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b="1" dirty="0">
                          <a:solidFill>
                            <a:srgbClr val="233791"/>
                          </a:solidFill>
                          <a:effectLst/>
                        </a:rPr>
                        <a:t>17 %</a:t>
                      </a:r>
                      <a:endParaRPr lang="cs-CZ" sz="2400" b="1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b="1" dirty="0">
                          <a:solidFill>
                            <a:srgbClr val="233791"/>
                          </a:solidFill>
                          <a:effectLst/>
                        </a:rPr>
                        <a:t>19 %</a:t>
                      </a:r>
                      <a:endParaRPr lang="cs-CZ" sz="2400" b="1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9 %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10 %</a:t>
                      </a:r>
                      <a:endParaRPr lang="cs-CZ" sz="1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3531199"/>
                  </a:ext>
                </a:extLst>
              </a:tr>
              <a:tr h="4507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Někdo jiný, koho blíže znám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5 %</a:t>
                      </a:r>
                      <a:endParaRPr lang="cs-CZ" sz="1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8 %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9 %</a:t>
                      </a:r>
                      <a:endParaRPr lang="cs-CZ" sz="1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6 %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78108030"/>
                  </a:ext>
                </a:extLst>
              </a:tr>
              <a:tr h="4507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Soused/ka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b="1" dirty="0">
                          <a:solidFill>
                            <a:srgbClr val="233791"/>
                          </a:solidFill>
                          <a:effectLst/>
                        </a:rPr>
                        <a:t>7 %</a:t>
                      </a:r>
                      <a:endParaRPr lang="cs-CZ" sz="2800" b="1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1 %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5 %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4 %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98679767"/>
                  </a:ext>
                </a:extLst>
              </a:tr>
              <a:tr h="7324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Pečovatel/</a:t>
                      </a:r>
                      <a:r>
                        <a:rPr lang="cs-CZ" sz="1800" dirty="0" err="1">
                          <a:solidFill>
                            <a:srgbClr val="233791"/>
                          </a:solidFill>
                          <a:effectLst/>
                        </a:rPr>
                        <a:t>ka</a:t>
                      </a: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, ošetřovatel/</a:t>
                      </a:r>
                      <a:r>
                        <a:rPr lang="cs-CZ" sz="1800" dirty="0" err="1">
                          <a:solidFill>
                            <a:srgbClr val="233791"/>
                          </a:solidFill>
                          <a:effectLst/>
                        </a:rPr>
                        <a:t>ka</a:t>
                      </a: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, zdravotní sestra domácí péče</a:t>
                      </a:r>
                      <a:endParaRPr lang="cs-CZ" sz="1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b="1" dirty="0">
                          <a:solidFill>
                            <a:srgbClr val="233791"/>
                          </a:solidFill>
                          <a:effectLst/>
                        </a:rPr>
                        <a:t>3 %</a:t>
                      </a:r>
                      <a:endParaRPr lang="cs-CZ" sz="2800" b="1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1 %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0 %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1 %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44127574"/>
                  </a:ext>
                </a:extLst>
              </a:tr>
              <a:tr h="4507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Jiná osoba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9 %</a:t>
                      </a:r>
                      <a:endParaRPr lang="cs-CZ" sz="1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b="1" dirty="0">
                          <a:solidFill>
                            <a:srgbClr val="233791"/>
                          </a:solidFill>
                          <a:effectLst/>
                        </a:rPr>
                        <a:t>18 %</a:t>
                      </a:r>
                      <a:endParaRPr lang="cs-CZ" sz="2800" b="1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10 %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4 %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55252255"/>
                  </a:ext>
                </a:extLst>
              </a:tr>
              <a:tr h="4507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Nechci odpovědět, nevím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7 %</a:t>
                      </a:r>
                      <a:endParaRPr lang="cs-CZ" sz="1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5 %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b="1" dirty="0">
                          <a:solidFill>
                            <a:srgbClr val="233791"/>
                          </a:solidFill>
                          <a:effectLst/>
                        </a:rPr>
                        <a:t>30 %</a:t>
                      </a:r>
                      <a:endParaRPr lang="cs-CZ" sz="2800" b="1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8 %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68058060"/>
                  </a:ext>
                </a:extLst>
              </a:tr>
              <a:tr h="4507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Celkem</a:t>
                      </a:r>
                      <a:endParaRPr lang="cs-CZ" sz="1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100 %</a:t>
                      </a:r>
                      <a:endParaRPr lang="cs-CZ" sz="1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100 %</a:t>
                      </a:r>
                      <a:endParaRPr lang="cs-CZ" sz="1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100 %</a:t>
                      </a:r>
                      <a:endParaRPr lang="cs-CZ" sz="1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100 %</a:t>
                      </a:r>
                      <a:endParaRPr lang="cs-CZ" sz="1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50903048"/>
                  </a:ext>
                </a:extLst>
              </a:tr>
            </a:tbl>
          </a:graphicData>
        </a:graphic>
      </p:graphicFrame>
      <p:sp>
        <p:nvSpPr>
          <p:cNvPr id="8" name="Obdélník: se zakulacenými rohy 7">
            <a:extLst>
              <a:ext uri="{FF2B5EF4-FFF2-40B4-BE49-F238E27FC236}">
                <a16:creationId xmlns:a16="http://schemas.microsoft.com/office/drawing/2014/main" id="{56E1EB73-7698-4437-9678-392CE8769A08}"/>
              </a:ext>
            </a:extLst>
          </p:cNvPr>
          <p:cNvSpPr/>
          <p:nvPr/>
        </p:nvSpPr>
        <p:spPr>
          <a:xfrm>
            <a:off x="8454498" y="5819313"/>
            <a:ext cx="1526960" cy="506028"/>
          </a:xfrm>
          <a:prstGeom prst="roundRect">
            <a:avLst>
              <a:gd name="adj" fmla="val 28182"/>
            </a:avLst>
          </a:prstGeom>
          <a:noFill/>
          <a:ln w="98425">
            <a:solidFill>
              <a:srgbClr val="C89B9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cs-CZ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Obdélník: se zakulacenými rohy 8">
            <a:extLst>
              <a:ext uri="{FF2B5EF4-FFF2-40B4-BE49-F238E27FC236}">
                <a16:creationId xmlns:a16="http://schemas.microsoft.com/office/drawing/2014/main" id="{CD989591-61AB-4005-832F-30FEB026DAFF}"/>
              </a:ext>
            </a:extLst>
          </p:cNvPr>
          <p:cNvSpPr/>
          <p:nvPr/>
        </p:nvSpPr>
        <p:spPr>
          <a:xfrm>
            <a:off x="283606" y="5806006"/>
            <a:ext cx="4986292" cy="506028"/>
          </a:xfrm>
          <a:prstGeom prst="roundRect">
            <a:avLst>
              <a:gd name="adj" fmla="val 28182"/>
            </a:avLst>
          </a:prstGeom>
          <a:noFill/>
          <a:ln w="98425">
            <a:solidFill>
              <a:srgbClr val="C89B9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cs-CZ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94501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C37E704D-355E-415C-B89B-00F3FA3007AF}"/>
              </a:ext>
            </a:extLst>
          </p:cNvPr>
          <p:cNvGraphicFramePr>
            <a:graphicFrameLocks noGrp="1"/>
          </p:cNvGraphicFramePr>
          <p:nvPr/>
        </p:nvGraphicFramePr>
        <p:xfrm>
          <a:off x="363794" y="294968"/>
          <a:ext cx="11523407" cy="6459792"/>
        </p:xfrm>
        <a:graphic>
          <a:graphicData uri="http://schemas.openxmlformats.org/drawingml/2006/table">
            <a:tbl>
              <a:tblPr firstRow="1" firstCol="1" bandRow="1"/>
              <a:tblGrid>
                <a:gridCol w="4906296">
                  <a:extLst>
                    <a:ext uri="{9D8B030D-6E8A-4147-A177-3AD203B41FA5}">
                      <a16:colId xmlns:a16="http://schemas.microsoft.com/office/drawing/2014/main" val="2770579405"/>
                    </a:ext>
                  </a:extLst>
                </a:gridCol>
                <a:gridCol w="1661652">
                  <a:extLst>
                    <a:ext uri="{9D8B030D-6E8A-4147-A177-3AD203B41FA5}">
                      <a16:colId xmlns:a16="http://schemas.microsoft.com/office/drawing/2014/main" val="2569594831"/>
                    </a:ext>
                  </a:extLst>
                </a:gridCol>
                <a:gridCol w="1396181">
                  <a:extLst>
                    <a:ext uri="{9D8B030D-6E8A-4147-A177-3AD203B41FA5}">
                      <a16:colId xmlns:a16="http://schemas.microsoft.com/office/drawing/2014/main" val="3813893637"/>
                    </a:ext>
                  </a:extLst>
                </a:gridCol>
                <a:gridCol w="1818967">
                  <a:extLst>
                    <a:ext uri="{9D8B030D-6E8A-4147-A177-3AD203B41FA5}">
                      <a16:colId xmlns:a16="http://schemas.microsoft.com/office/drawing/2014/main" val="781716016"/>
                    </a:ext>
                  </a:extLst>
                </a:gridCol>
                <a:gridCol w="1740311">
                  <a:extLst>
                    <a:ext uri="{9D8B030D-6E8A-4147-A177-3AD203B41FA5}">
                      <a16:colId xmlns:a16="http://schemas.microsoft.com/office/drawing/2014/main" val="2511303580"/>
                    </a:ext>
                  </a:extLst>
                </a:gridCol>
              </a:tblGrid>
              <a:tr h="11070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Čeho se pachatelé*</a:t>
                      </a:r>
                      <a:r>
                        <a:rPr lang="cs-CZ" sz="1800" dirty="0" err="1">
                          <a:solidFill>
                            <a:srgbClr val="23379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ky</a:t>
                      </a: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dopouštějí: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Zanedbávání</a:t>
                      </a:r>
                      <a:endParaRPr lang="cs-CZ" sz="1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Finanční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Emoční, fyzické, sexuální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Porušování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osobních práv</a:t>
                      </a:r>
                      <a:endParaRPr lang="cs-CZ" sz="1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96823457"/>
                  </a:ext>
                </a:extLst>
              </a:tr>
              <a:tr h="4507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N = 176</a:t>
                      </a:r>
                      <a:endParaRPr lang="cs-CZ" sz="1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N = 403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N = 609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N = 247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23723462"/>
                  </a:ext>
                </a:extLst>
              </a:tr>
              <a:tr h="7324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Partner/ka nebo manžel/manželka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10 %</a:t>
                      </a:r>
                      <a:endParaRPr lang="cs-CZ" sz="1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12 %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17 %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b="1" dirty="0">
                          <a:solidFill>
                            <a:srgbClr val="233791"/>
                          </a:solidFill>
                          <a:effectLst/>
                        </a:rPr>
                        <a:t>31 %</a:t>
                      </a:r>
                      <a:endParaRPr lang="cs-CZ" sz="2400" b="1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58312254"/>
                  </a:ext>
                </a:extLst>
              </a:tr>
              <a:tr h="4507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Děti (včetně snach a zeťů)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b="1" dirty="0">
                          <a:solidFill>
                            <a:srgbClr val="233791"/>
                          </a:solidFill>
                          <a:effectLst/>
                        </a:rPr>
                        <a:t>42 %</a:t>
                      </a:r>
                      <a:endParaRPr lang="cs-CZ" sz="2400" b="1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35 %</a:t>
                      </a:r>
                      <a:endParaRPr lang="cs-CZ" sz="1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b="0" kern="1200" dirty="0">
                          <a:solidFill>
                            <a:srgbClr val="23379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21 %</a:t>
                      </a:r>
                      <a:endParaRPr lang="cs-CZ" sz="2400" b="0" kern="1200" dirty="0">
                        <a:solidFill>
                          <a:srgbClr val="23379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b="0" i="0" u="none" strike="noStrike" cap="none" dirty="0">
                          <a:solidFill>
                            <a:srgbClr val="233791"/>
                          </a:solidFill>
                          <a:effectLst/>
                          <a:latin typeface="Calibri"/>
                          <a:cs typeface="Calibri"/>
                          <a:sym typeface="Arial"/>
                        </a:rPr>
                        <a:t>37 %</a:t>
                      </a:r>
                      <a:endParaRPr lang="cs-CZ" sz="1800" b="0" i="0" u="none" strike="noStrike" cap="none" dirty="0">
                        <a:solidFill>
                          <a:srgbClr val="233791"/>
                        </a:solidFill>
                        <a:effectLst/>
                        <a:latin typeface="Calibri"/>
                        <a:ea typeface="Calibri" panose="020F0502020204030204" pitchFamily="34" charset="0"/>
                        <a:cs typeface="Calibri"/>
                        <a:sym typeface="Arial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16459564"/>
                  </a:ext>
                </a:extLst>
              </a:tr>
              <a:tr h="7324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Jiný příbuzný/á (včetně rodičů, vnoučat a dalších příbuzných)</a:t>
                      </a:r>
                      <a:endParaRPr lang="cs-CZ" sz="1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b="1" dirty="0">
                          <a:solidFill>
                            <a:srgbClr val="233791"/>
                          </a:solidFill>
                          <a:effectLst/>
                        </a:rPr>
                        <a:t>17 %</a:t>
                      </a:r>
                      <a:endParaRPr lang="cs-CZ" sz="2400" b="1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b="1" dirty="0">
                          <a:solidFill>
                            <a:srgbClr val="233791"/>
                          </a:solidFill>
                          <a:effectLst/>
                        </a:rPr>
                        <a:t>19 %</a:t>
                      </a:r>
                      <a:endParaRPr lang="cs-CZ" sz="2400" b="1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9 %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10 %</a:t>
                      </a:r>
                      <a:endParaRPr lang="cs-CZ" sz="1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3531199"/>
                  </a:ext>
                </a:extLst>
              </a:tr>
              <a:tr h="4507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Někdo jiný, koho blíže znám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5 %</a:t>
                      </a:r>
                      <a:endParaRPr lang="cs-CZ" sz="1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8 %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9 %</a:t>
                      </a:r>
                      <a:endParaRPr lang="cs-CZ" sz="1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6 %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78108030"/>
                  </a:ext>
                </a:extLst>
              </a:tr>
              <a:tr h="4507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Soused/ka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b="1" dirty="0">
                          <a:solidFill>
                            <a:srgbClr val="233791"/>
                          </a:solidFill>
                          <a:effectLst/>
                        </a:rPr>
                        <a:t>7 %</a:t>
                      </a:r>
                      <a:endParaRPr lang="cs-CZ" sz="2800" b="1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1 %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5 %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4 %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98679767"/>
                  </a:ext>
                </a:extLst>
              </a:tr>
              <a:tr h="7324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Pečovatel/</a:t>
                      </a:r>
                      <a:r>
                        <a:rPr lang="cs-CZ" sz="1800" dirty="0" err="1">
                          <a:solidFill>
                            <a:srgbClr val="233791"/>
                          </a:solidFill>
                          <a:effectLst/>
                        </a:rPr>
                        <a:t>ka</a:t>
                      </a: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, ošetřovatel/</a:t>
                      </a:r>
                      <a:r>
                        <a:rPr lang="cs-CZ" sz="1800" dirty="0" err="1">
                          <a:solidFill>
                            <a:srgbClr val="233791"/>
                          </a:solidFill>
                          <a:effectLst/>
                        </a:rPr>
                        <a:t>ka</a:t>
                      </a: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, zdravotní sestra domácí péče</a:t>
                      </a:r>
                      <a:endParaRPr lang="cs-CZ" sz="1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b="1" dirty="0">
                          <a:solidFill>
                            <a:srgbClr val="233791"/>
                          </a:solidFill>
                          <a:effectLst/>
                        </a:rPr>
                        <a:t>3 %</a:t>
                      </a:r>
                      <a:endParaRPr lang="cs-CZ" sz="2800" b="1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1 %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0 %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1 %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44127574"/>
                  </a:ext>
                </a:extLst>
              </a:tr>
              <a:tr h="4507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Jiná osoba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9 %</a:t>
                      </a:r>
                      <a:endParaRPr lang="cs-CZ" sz="1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b="1" dirty="0">
                          <a:solidFill>
                            <a:srgbClr val="233791"/>
                          </a:solidFill>
                          <a:effectLst/>
                        </a:rPr>
                        <a:t>18 %</a:t>
                      </a:r>
                      <a:endParaRPr lang="cs-CZ" sz="2800" b="1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10 %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4 %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55252255"/>
                  </a:ext>
                </a:extLst>
              </a:tr>
              <a:tr h="4507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Nechci odpovědět, nevím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7 %</a:t>
                      </a:r>
                      <a:endParaRPr lang="cs-CZ" sz="1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5 %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b="1" dirty="0">
                          <a:solidFill>
                            <a:srgbClr val="233791"/>
                          </a:solidFill>
                          <a:effectLst/>
                        </a:rPr>
                        <a:t>30 %</a:t>
                      </a:r>
                      <a:endParaRPr lang="cs-CZ" sz="2800" b="1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8 %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68058060"/>
                  </a:ext>
                </a:extLst>
              </a:tr>
              <a:tr h="4507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Celkem</a:t>
                      </a:r>
                      <a:endParaRPr lang="cs-CZ" sz="1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100 %</a:t>
                      </a:r>
                      <a:endParaRPr lang="cs-CZ" sz="1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100 %</a:t>
                      </a:r>
                      <a:endParaRPr lang="cs-CZ" sz="1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100 %</a:t>
                      </a:r>
                      <a:endParaRPr lang="cs-CZ" sz="1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100 %</a:t>
                      </a:r>
                      <a:endParaRPr lang="cs-CZ" sz="1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50903048"/>
                  </a:ext>
                </a:extLst>
              </a:tr>
            </a:tbl>
          </a:graphicData>
        </a:graphic>
      </p:graphicFrame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7A008075-9910-44D4-A715-FDB7F8BB2843}"/>
              </a:ext>
            </a:extLst>
          </p:cNvPr>
          <p:cNvSpPr/>
          <p:nvPr/>
        </p:nvSpPr>
        <p:spPr>
          <a:xfrm>
            <a:off x="163042" y="2592280"/>
            <a:ext cx="6983482" cy="506028"/>
          </a:xfrm>
          <a:prstGeom prst="roundRect">
            <a:avLst>
              <a:gd name="adj" fmla="val 28182"/>
            </a:avLst>
          </a:prstGeom>
          <a:noFill/>
          <a:ln w="98425">
            <a:solidFill>
              <a:srgbClr val="C89B9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cs-CZ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Obdélník: se zakulacenými rohy 3">
            <a:extLst>
              <a:ext uri="{FF2B5EF4-FFF2-40B4-BE49-F238E27FC236}">
                <a16:creationId xmlns:a16="http://schemas.microsoft.com/office/drawing/2014/main" id="{0266DFC2-54A4-4EC1-A77C-3B2304E1F602}"/>
              </a:ext>
            </a:extLst>
          </p:cNvPr>
          <p:cNvSpPr/>
          <p:nvPr/>
        </p:nvSpPr>
        <p:spPr>
          <a:xfrm>
            <a:off x="163042" y="4167492"/>
            <a:ext cx="6983482" cy="506028"/>
          </a:xfrm>
          <a:prstGeom prst="roundRect">
            <a:avLst>
              <a:gd name="adj" fmla="val 28182"/>
            </a:avLst>
          </a:prstGeom>
          <a:noFill/>
          <a:ln w="98425">
            <a:solidFill>
              <a:srgbClr val="C89B9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cs-CZ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Obdélník: se zakulacenými rohy 4">
            <a:extLst>
              <a:ext uri="{FF2B5EF4-FFF2-40B4-BE49-F238E27FC236}">
                <a16:creationId xmlns:a16="http://schemas.microsoft.com/office/drawing/2014/main" id="{9FE22531-D642-4133-B6C6-E220CD3FD465}"/>
              </a:ext>
            </a:extLst>
          </p:cNvPr>
          <p:cNvSpPr/>
          <p:nvPr/>
        </p:nvSpPr>
        <p:spPr>
          <a:xfrm>
            <a:off x="304799" y="1945690"/>
            <a:ext cx="4986292" cy="506028"/>
          </a:xfrm>
          <a:prstGeom prst="roundRect">
            <a:avLst>
              <a:gd name="adj" fmla="val 28182"/>
            </a:avLst>
          </a:prstGeom>
          <a:noFill/>
          <a:ln w="98425">
            <a:solidFill>
              <a:srgbClr val="C89B9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cs-CZ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5666AE16-931F-4E36-BD47-475A77BC429E}"/>
              </a:ext>
            </a:extLst>
          </p:cNvPr>
          <p:cNvSpPr/>
          <p:nvPr/>
        </p:nvSpPr>
        <p:spPr>
          <a:xfrm>
            <a:off x="10289217" y="1945690"/>
            <a:ext cx="1526960" cy="506028"/>
          </a:xfrm>
          <a:prstGeom prst="roundRect">
            <a:avLst>
              <a:gd name="adj" fmla="val 28182"/>
            </a:avLst>
          </a:prstGeom>
          <a:noFill/>
          <a:ln w="98425">
            <a:solidFill>
              <a:srgbClr val="C89B9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cs-CZ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Obdélník: se zakulacenými rohy 6">
            <a:extLst>
              <a:ext uri="{FF2B5EF4-FFF2-40B4-BE49-F238E27FC236}">
                <a16:creationId xmlns:a16="http://schemas.microsoft.com/office/drawing/2014/main" id="{45A57FF8-48B7-4557-BFA2-663A57D79C15}"/>
              </a:ext>
            </a:extLst>
          </p:cNvPr>
          <p:cNvSpPr/>
          <p:nvPr/>
        </p:nvSpPr>
        <p:spPr>
          <a:xfrm>
            <a:off x="6827162" y="5389703"/>
            <a:ext cx="1526960" cy="506028"/>
          </a:xfrm>
          <a:prstGeom prst="roundRect">
            <a:avLst>
              <a:gd name="adj" fmla="val 28182"/>
            </a:avLst>
          </a:prstGeom>
          <a:noFill/>
          <a:ln w="98425">
            <a:solidFill>
              <a:srgbClr val="C89B9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cs-CZ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Obdélník: se zakulacenými rohy 7">
            <a:extLst>
              <a:ext uri="{FF2B5EF4-FFF2-40B4-BE49-F238E27FC236}">
                <a16:creationId xmlns:a16="http://schemas.microsoft.com/office/drawing/2014/main" id="{56E1EB73-7698-4437-9678-392CE8769A08}"/>
              </a:ext>
            </a:extLst>
          </p:cNvPr>
          <p:cNvSpPr/>
          <p:nvPr/>
        </p:nvSpPr>
        <p:spPr>
          <a:xfrm>
            <a:off x="8454498" y="5819313"/>
            <a:ext cx="1526960" cy="506028"/>
          </a:xfrm>
          <a:prstGeom prst="roundRect">
            <a:avLst>
              <a:gd name="adj" fmla="val 28182"/>
            </a:avLst>
          </a:prstGeom>
          <a:noFill/>
          <a:ln w="98425">
            <a:solidFill>
              <a:srgbClr val="C89B9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cs-CZ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Obdélník: se zakulacenými rohy 8">
            <a:extLst>
              <a:ext uri="{FF2B5EF4-FFF2-40B4-BE49-F238E27FC236}">
                <a16:creationId xmlns:a16="http://schemas.microsoft.com/office/drawing/2014/main" id="{CD989591-61AB-4005-832F-30FEB026DAFF}"/>
              </a:ext>
            </a:extLst>
          </p:cNvPr>
          <p:cNvSpPr/>
          <p:nvPr/>
        </p:nvSpPr>
        <p:spPr>
          <a:xfrm>
            <a:off x="283606" y="5806006"/>
            <a:ext cx="4986292" cy="506028"/>
          </a:xfrm>
          <a:prstGeom prst="roundRect">
            <a:avLst>
              <a:gd name="adj" fmla="val 28182"/>
            </a:avLst>
          </a:prstGeom>
          <a:noFill/>
          <a:ln w="98425">
            <a:solidFill>
              <a:srgbClr val="C89B9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cs-CZ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Obdélník: se zakulacenými rohy 9">
            <a:extLst>
              <a:ext uri="{FF2B5EF4-FFF2-40B4-BE49-F238E27FC236}">
                <a16:creationId xmlns:a16="http://schemas.microsoft.com/office/drawing/2014/main" id="{F6819D36-AEED-4A2E-BF4A-8D26ACE55B79}"/>
              </a:ext>
            </a:extLst>
          </p:cNvPr>
          <p:cNvSpPr/>
          <p:nvPr/>
        </p:nvSpPr>
        <p:spPr>
          <a:xfrm>
            <a:off x="304799" y="5313285"/>
            <a:ext cx="4986292" cy="506028"/>
          </a:xfrm>
          <a:prstGeom prst="roundRect">
            <a:avLst>
              <a:gd name="adj" fmla="val 28182"/>
            </a:avLst>
          </a:prstGeom>
          <a:noFill/>
          <a:ln w="98425">
            <a:solidFill>
              <a:srgbClr val="C89B9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cs-CZ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82218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C37E704D-355E-415C-B89B-00F3FA3007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4222808"/>
              </p:ext>
            </p:extLst>
          </p:nvPr>
        </p:nvGraphicFramePr>
        <p:xfrm>
          <a:off x="363794" y="294968"/>
          <a:ext cx="11523407" cy="6459792"/>
        </p:xfrm>
        <a:graphic>
          <a:graphicData uri="http://schemas.openxmlformats.org/drawingml/2006/table">
            <a:tbl>
              <a:tblPr firstRow="1" firstCol="1" bandRow="1"/>
              <a:tblGrid>
                <a:gridCol w="4906296">
                  <a:extLst>
                    <a:ext uri="{9D8B030D-6E8A-4147-A177-3AD203B41FA5}">
                      <a16:colId xmlns:a16="http://schemas.microsoft.com/office/drawing/2014/main" val="2770579405"/>
                    </a:ext>
                  </a:extLst>
                </a:gridCol>
                <a:gridCol w="1661652">
                  <a:extLst>
                    <a:ext uri="{9D8B030D-6E8A-4147-A177-3AD203B41FA5}">
                      <a16:colId xmlns:a16="http://schemas.microsoft.com/office/drawing/2014/main" val="2569594831"/>
                    </a:ext>
                  </a:extLst>
                </a:gridCol>
                <a:gridCol w="1396181">
                  <a:extLst>
                    <a:ext uri="{9D8B030D-6E8A-4147-A177-3AD203B41FA5}">
                      <a16:colId xmlns:a16="http://schemas.microsoft.com/office/drawing/2014/main" val="3813893637"/>
                    </a:ext>
                  </a:extLst>
                </a:gridCol>
                <a:gridCol w="1818967">
                  <a:extLst>
                    <a:ext uri="{9D8B030D-6E8A-4147-A177-3AD203B41FA5}">
                      <a16:colId xmlns:a16="http://schemas.microsoft.com/office/drawing/2014/main" val="781716016"/>
                    </a:ext>
                  </a:extLst>
                </a:gridCol>
                <a:gridCol w="1740311">
                  <a:extLst>
                    <a:ext uri="{9D8B030D-6E8A-4147-A177-3AD203B41FA5}">
                      <a16:colId xmlns:a16="http://schemas.microsoft.com/office/drawing/2014/main" val="2511303580"/>
                    </a:ext>
                  </a:extLst>
                </a:gridCol>
              </a:tblGrid>
              <a:tr h="11070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Čeho se pachatelé*</a:t>
                      </a:r>
                      <a:r>
                        <a:rPr lang="cs-CZ" sz="1800" dirty="0" err="1">
                          <a:solidFill>
                            <a:srgbClr val="23379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ky</a:t>
                      </a: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dopouštějí: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Zanedbávání</a:t>
                      </a:r>
                      <a:endParaRPr lang="cs-CZ" sz="1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Finanční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Emoční, fyzické, sexuální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Porušování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osobních práv</a:t>
                      </a:r>
                      <a:endParaRPr lang="cs-CZ" sz="1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96823457"/>
                  </a:ext>
                </a:extLst>
              </a:tr>
              <a:tr h="4507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N = 176</a:t>
                      </a:r>
                      <a:endParaRPr lang="cs-CZ" sz="1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N = 403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N = 609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N = 247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23723462"/>
                  </a:ext>
                </a:extLst>
              </a:tr>
              <a:tr h="7324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Partner/ka nebo manžel/manželka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10 %</a:t>
                      </a:r>
                      <a:endParaRPr lang="cs-CZ" sz="1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12 %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17 %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b="1" dirty="0">
                          <a:solidFill>
                            <a:srgbClr val="233791"/>
                          </a:solidFill>
                          <a:effectLst/>
                        </a:rPr>
                        <a:t>31 %</a:t>
                      </a:r>
                      <a:endParaRPr lang="cs-CZ" sz="2400" b="1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58312254"/>
                  </a:ext>
                </a:extLst>
              </a:tr>
              <a:tr h="4507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Děti (včetně snach a zeťů)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b="1" dirty="0">
                          <a:solidFill>
                            <a:srgbClr val="233791"/>
                          </a:solidFill>
                          <a:effectLst/>
                        </a:rPr>
                        <a:t>42 %</a:t>
                      </a:r>
                      <a:endParaRPr lang="cs-CZ" sz="2400" b="1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35 %</a:t>
                      </a:r>
                      <a:endParaRPr lang="cs-CZ" sz="1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b="0" kern="1200" dirty="0">
                          <a:solidFill>
                            <a:srgbClr val="23379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21 %</a:t>
                      </a:r>
                      <a:endParaRPr lang="cs-CZ" sz="2400" b="0" kern="1200" dirty="0">
                        <a:solidFill>
                          <a:srgbClr val="23379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b="0" i="0" u="none" strike="noStrike" cap="none" dirty="0">
                          <a:solidFill>
                            <a:srgbClr val="233791"/>
                          </a:solidFill>
                          <a:effectLst/>
                          <a:latin typeface="Calibri"/>
                          <a:cs typeface="Calibri"/>
                          <a:sym typeface="Arial"/>
                        </a:rPr>
                        <a:t>37 %</a:t>
                      </a:r>
                      <a:endParaRPr lang="cs-CZ" sz="1800" b="0" i="0" u="none" strike="noStrike" cap="none" dirty="0">
                        <a:solidFill>
                          <a:srgbClr val="233791"/>
                        </a:solidFill>
                        <a:effectLst/>
                        <a:latin typeface="Calibri"/>
                        <a:ea typeface="Calibri" panose="020F0502020204030204" pitchFamily="34" charset="0"/>
                        <a:cs typeface="Calibri"/>
                        <a:sym typeface="Arial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16459564"/>
                  </a:ext>
                </a:extLst>
              </a:tr>
              <a:tr h="7324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Jiný příbuzný/á (včetně rodičů, vnoučat a dalších příbuzných)</a:t>
                      </a:r>
                      <a:endParaRPr lang="cs-CZ" sz="1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b="1" dirty="0">
                          <a:solidFill>
                            <a:srgbClr val="233791"/>
                          </a:solidFill>
                          <a:effectLst/>
                        </a:rPr>
                        <a:t>17 %</a:t>
                      </a:r>
                      <a:endParaRPr lang="cs-CZ" sz="2400" b="1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b="1" dirty="0">
                          <a:solidFill>
                            <a:srgbClr val="233791"/>
                          </a:solidFill>
                          <a:effectLst/>
                        </a:rPr>
                        <a:t>19 %</a:t>
                      </a:r>
                      <a:endParaRPr lang="cs-CZ" sz="2400" b="1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9 %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10 %</a:t>
                      </a:r>
                      <a:endParaRPr lang="cs-CZ" sz="1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3531199"/>
                  </a:ext>
                </a:extLst>
              </a:tr>
              <a:tr h="4507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Někdo jiný, koho blíže znám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5 %</a:t>
                      </a:r>
                      <a:endParaRPr lang="cs-CZ" sz="1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8 %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9 %</a:t>
                      </a:r>
                      <a:endParaRPr lang="cs-CZ" sz="1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6 %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78108030"/>
                  </a:ext>
                </a:extLst>
              </a:tr>
              <a:tr h="4507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Soused/ka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b="1" dirty="0">
                          <a:solidFill>
                            <a:srgbClr val="233791"/>
                          </a:solidFill>
                          <a:effectLst/>
                        </a:rPr>
                        <a:t>7 %</a:t>
                      </a:r>
                      <a:endParaRPr lang="cs-CZ" sz="2800" b="1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1 %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5 %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4 %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98679767"/>
                  </a:ext>
                </a:extLst>
              </a:tr>
              <a:tr h="7324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Pečovatel/</a:t>
                      </a:r>
                      <a:r>
                        <a:rPr lang="cs-CZ" sz="1800" dirty="0" err="1">
                          <a:solidFill>
                            <a:srgbClr val="233791"/>
                          </a:solidFill>
                          <a:effectLst/>
                        </a:rPr>
                        <a:t>ka</a:t>
                      </a: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, ošetřovatel/</a:t>
                      </a:r>
                      <a:r>
                        <a:rPr lang="cs-CZ" sz="1800" dirty="0" err="1">
                          <a:solidFill>
                            <a:srgbClr val="233791"/>
                          </a:solidFill>
                          <a:effectLst/>
                        </a:rPr>
                        <a:t>ka</a:t>
                      </a: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, zdravotní sestra domácí péče</a:t>
                      </a:r>
                      <a:endParaRPr lang="cs-CZ" sz="1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b="1" dirty="0">
                          <a:solidFill>
                            <a:srgbClr val="233791"/>
                          </a:solidFill>
                          <a:effectLst/>
                        </a:rPr>
                        <a:t>3 %</a:t>
                      </a:r>
                      <a:endParaRPr lang="cs-CZ" sz="2800" b="1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1 %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0 %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1 %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44127574"/>
                  </a:ext>
                </a:extLst>
              </a:tr>
              <a:tr h="4507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Jiná osoba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9 %</a:t>
                      </a:r>
                      <a:endParaRPr lang="cs-CZ" sz="1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b="1" dirty="0">
                          <a:solidFill>
                            <a:srgbClr val="233791"/>
                          </a:solidFill>
                          <a:effectLst/>
                        </a:rPr>
                        <a:t>18 %</a:t>
                      </a:r>
                      <a:endParaRPr lang="cs-CZ" sz="2800" b="1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10 %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4 %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55252255"/>
                  </a:ext>
                </a:extLst>
              </a:tr>
              <a:tr h="4507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Nechci odpovědět, nevím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7 %</a:t>
                      </a:r>
                      <a:endParaRPr lang="cs-CZ" sz="1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5 %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b="1" dirty="0">
                          <a:solidFill>
                            <a:srgbClr val="233791"/>
                          </a:solidFill>
                          <a:effectLst/>
                        </a:rPr>
                        <a:t>30 %</a:t>
                      </a:r>
                      <a:endParaRPr lang="cs-CZ" sz="2800" b="1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233791"/>
                          </a:solidFill>
                          <a:effectLst/>
                        </a:rPr>
                        <a:t>8 %</a:t>
                      </a:r>
                      <a:endParaRPr lang="cs-CZ" sz="1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68058060"/>
                  </a:ext>
                </a:extLst>
              </a:tr>
              <a:tr h="4507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Celkem</a:t>
                      </a:r>
                      <a:endParaRPr lang="cs-CZ" sz="1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100 %</a:t>
                      </a:r>
                      <a:endParaRPr lang="cs-CZ" sz="1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100 %</a:t>
                      </a:r>
                      <a:endParaRPr lang="cs-CZ" sz="1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100 %</a:t>
                      </a:r>
                      <a:endParaRPr lang="cs-CZ" sz="1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</a:rPr>
                        <a:t>100 %</a:t>
                      </a:r>
                      <a:endParaRPr lang="cs-CZ" sz="1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50903048"/>
                  </a:ext>
                </a:extLst>
              </a:tr>
            </a:tbl>
          </a:graphicData>
        </a:graphic>
      </p:graphicFrame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7A008075-9910-44D4-A715-FDB7F8BB2843}"/>
              </a:ext>
            </a:extLst>
          </p:cNvPr>
          <p:cNvSpPr/>
          <p:nvPr/>
        </p:nvSpPr>
        <p:spPr>
          <a:xfrm>
            <a:off x="163042" y="2592280"/>
            <a:ext cx="6983482" cy="506028"/>
          </a:xfrm>
          <a:prstGeom prst="roundRect">
            <a:avLst>
              <a:gd name="adj" fmla="val 28182"/>
            </a:avLst>
          </a:prstGeom>
          <a:noFill/>
          <a:ln w="98425">
            <a:solidFill>
              <a:srgbClr val="C89B9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cs-CZ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Obdélník: se zakulacenými rohy 3">
            <a:extLst>
              <a:ext uri="{FF2B5EF4-FFF2-40B4-BE49-F238E27FC236}">
                <a16:creationId xmlns:a16="http://schemas.microsoft.com/office/drawing/2014/main" id="{0266DFC2-54A4-4EC1-A77C-3B2304E1F602}"/>
              </a:ext>
            </a:extLst>
          </p:cNvPr>
          <p:cNvSpPr/>
          <p:nvPr/>
        </p:nvSpPr>
        <p:spPr>
          <a:xfrm>
            <a:off x="163042" y="4167492"/>
            <a:ext cx="6983482" cy="506028"/>
          </a:xfrm>
          <a:prstGeom prst="roundRect">
            <a:avLst>
              <a:gd name="adj" fmla="val 28182"/>
            </a:avLst>
          </a:prstGeom>
          <a:noFill/>
          <a:ln w="98425">
            <a:solidFill>
              <a:srgbClr val="C89B9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cs-CZ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Obdélník: se zakulacenými rohy 4">
            <a:extLst>
              <a:ext uri="{FF2B5EF4-FFF2-40B4-BE49-F238E27FC236}">
                <a16:creationId xmlns:a16="http://schemas.microsoft.com/office/drawing/2014/main" id="{9FE22531-D642-4133-B6C6-E220CD3FD465}"/>
              </a:ext>
            </a:extLst>
          </p:cNvPr>
          <p:cNvSpPr/>
          <p:nvPr/>
        </p:nvSpPr>
        <p:spPr>
          <a:xfrm>
            <a:off x="304799" y="1945690"/>
            <a:ext cx="4986292" cy="506028"/>
          </a:xfrm>
          <a:prstGeom prst="roundRect">
            <a:avLst>
              <a:gd name="adj" fmla="val 28182"/>
            </a:avLst>
          </a:prstGeom>
          <a:noFill/>
          <a:ln w="98425">
            <a:solidFill>
              <a:srgbClr val="C89B9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cs-CZ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5666AE16-931F-4E36-BD47-475A77BC429E}"/>
              </a:ext>
            </a:extLst>
          </p:cNvPr>
          <p:cNvSpPr/>
          <p:nvPr/>
        </p:nvSpPr>
        <p:spPr>
          <a:xfrm>
            <a:off x="10289217" y="1945690"/>
            <a:ext cx="1526960" cy="506028"/>
          </a:xfrm>
          <a:prstGeom prst="roundRect">
            <a:avLst>
              <a:gd name="adj" fmla="val 28182"/>
            </a:avLst>
          </a:prstGeom>
          <a:noFill/>
          <a:ln w="98425">
            <a:solidFill>
              <a:srgbClr val="C89B9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cs-CZ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Obdélník: se zakulacenými rohy 6">
            <a:extLst>
              <a:ext uri="{FF2B5EF4-FFF2-40B4-BE49-F238E27FC236}">
                <a16:creationId xmlns:a16="http://schemas.microsoft.com/office/drawing/2014/main" id="{45A57FF8-48B7-4557-BFA2-663A57D79C15}"/>
              </a:ext>
            </a:extLst>
          </p:cNvPr>
          <p:cNvSpPr/>
          <p:nvPr/>
        </p:nvSpPr>
        <p:spPr>
          <a:xfrm>
            <a:off x="6827162" y="5389703"/>
            <a:ext cx="1526960" cy="506028"/>
          </a:xfrm>
          <a:prstGeom prst="roundRect">
            <a:avLst>
              <a:gd name="adj" fmla="val 28182"/>
            </a:avLst>
          </a:prstGeom>
          <a:noFill/>
          <a:ln w="98425">
            <a:solidFill>
              <a:srgbClr val="C89B9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cs-CZ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Obdélník: se zakulacenými rohy 7">
            <a:extLst>
              <a:ext uri="{FF2B5EF4-FFF2-40B4-BE49-F238E27FC236}">
                <a16:creationId xmlns:a16="http://schemas.microsoft.com/office/drawing/2014/main" id="{56E1EB73-7698-4437-9678-392CE8769A08}"/>
              </a:ext>
            </a:extLst>
          </p:cNvPr>
          <p:cNvSpPr/>
          <p:nvPr/>
        </p:nvSpPr>
        <p:spPr>
          <a:xfrm>
            <a:off x="8454498" y="5819313"/>
            <a:ext cx="1526960" cy="506028"/>
          </a:xfrm>
          <a:prstGeom prst="roundRect">
            <a:avLst>
              <a:gd name="adj" fmla="val 28182"/>
            </a:avLst>
          </a:prstGeom>
          <a:noFill/>
          <a:ln w="98425">
            <a:solidFill>
              <a:srgbClr val="C89B9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cs-CZ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Obdélník: se zakulacenými rohy 8">
            <a:extLst>
              <a:ext uri="{FF2B5EF4-FFF2-40B4-BE49-F238E27FC236}">
                <a16:creationId xmlns:a16="http://schemas.microsoft.com/office/drawing/2014/main" id="{CD989591-61AB-4005-832F-30FEB026DAFF}"/>
              </a:ext>
            </a:extLst>
          </p:cNvPr>
          <p:cNvSpPr/>
          <p:nvPr/>
        </p:nvSpPr>
        <p:spPr>
          <a:xfrm>
            <a:off x="283606" y="5806006"/>
            <a:ext cx="4986292" cy="506028"/>
          </a:xfrm>
          <a:prstGeom prst="roundRect">
            <a:avLst>
              <a:gd name="adj" fmla="val 28182"/>
            </a:avLst>
          </a:prstGeom>
          <a:noFill/>
          <a:ln w="98425">
            <a:solidFill>
              <a:srgbClr val="C89B9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cs-CZ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Obdélník: se zakulacenými rohy 9">
            <a:extLst>
              <a:ext uri="{FF2B5EF4-FFF2-40B4-BE49-F238E27FC236}">
                <a16:creationId xmlns:a16="http://schemas.microsoft.com/office/drawing/2014/main" id="{F6819D36-AEED-4A2E-BF4A-8D26ACE55B79}"/>
              </a:ext>
            </a:extLst>
          </p:cNvPr>
          <p:cNvSpPr/>
          <p:nvPr/>
        </p:nvSpPr>
        <p:spPr>
          <a:xfrm>
            <a:off x="304799" y="5313285"/>
            <a:ext cx="4986292" cy="506028"/>
          </a:xfrm>
          <a:prstGeom prst="roundRect">
            <a:avLst>
              <a:gd name="adj" fmla="val 28182"/>
            </a:avLst>
          </a:prstGeom>
          <a:noFill/>
          <a:ln w="98425">
            <a:solidFill>
              <a:srgbClr val="C89B9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cs-CZ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74914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8A61CE-17F3-452E-93E3-D0304DFE7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6271"/>
            <a:ext cx="10515600" cy="1325563"/>
          </a:xfrm>
        </p:spPr>
        <p:txBody>
          <a:bodyPr/>
          <a:lstStyle/>
          <a:p>
            <a:r>
              <a:rPr lang="cs-CZ" dirty="0">
                <a:solidFill>
                  <a:srgbClr val="233791"/>
                </a:solidFill>
              </a:rPr>
              <a:t>Z jakých důvodů o tom s nikým nemluvil(a)? 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6E947F0-0D57-4E1D-B70B-C30858C4AE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1852" y="1857079"/>
            <a:ext cx="10561948" cy="4319883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3600" dirty="0" err="1">
                <a:solidFill>
                  <a:srgbClr val="233791"/>
                </a:solidFill>
              </a:rPr>
              <a:t>událost</a:t>
            </a:r>
            <a:r>
              <a:rPr lang="en-US" sz="3600" dirty="0">
                <a:solidFill>
                  <a:srgbClr val="233791"/>
                </a:solidFill>
              </a:rPr>
              <a:t> se </a:t>
            </a:r>
            <a:r>
              <a:rPr lang="en-US" sz="3600" dirty="0" err="1">
                <a:solidFill>
                  <a:srgbClr val="233791"/>
                </a:solidFill>
              </a:rPr>
              <a:t>zdála</a:t>
            </a:r>
            <a:r>
              <a:rPr lang="en-US" sz="3600" dirty="0">
                <a:solidFill>
                  <a:srgbClr val="233791"/>
                </a:solidFill>
              </a:rPr>
              <a:t> </a:t>
            </a:r>
            <a:r>
              <a:rPr lang="en-US" sz="3600" dirty="0" err="1">
                <a:solidFill>
                  <a:srgbClr val="233791"/>
                </a:solidFill>
              </a:rPr>
              <a:t>příliš</a:t>
            </a:r>
            <a:r>
              <a:rPr lang="en-US" sz="3600" dirty="0">
                <a:solidFill>
                  <a:srgbClr val="233791"/>
                </a:solidFill>
              </a:rPr>
              <a:t> </a:t>
            </a:r>
            <a:r>
              <a:rPr lang="en-US" sz="3600" dirty="0" err="1">
                <a:solidFill>
                  <a:srgbClr val="233791"/>
                </a:solidFill>
              </a:rPr>
              <a:t>banální</a:t>
            </a:r>
            <a:r>
              <a:rPr lang="en-US" sz="3600" dirty="0">
                <a:solidFill>
                  <a:srgbClr val="233791"/>
                </a:solidFill>
              </a:rPr>
              <a:t> (52 %); </a:t>
            </a:r>
            <a:r>
              <a:rPr lang="en-US" sz="3600" dirty="0" err="1">
                <a:solidFill>
                  <a:srgbClr val="233791"/>
                </a:solidFill>
              </a:rPr>
              <a:t>nikdo</a:t>
            </a:r>
            <a:r>
              <a:rPr lang="en-US" sz="3600" dirty="0">
                <a:solidFill>
                  <a:srgbClr val="233791"/>
                </a:solidFill>
              </a:rPr>
              <a:t> s </a:t>
            </a:r>
            <a:r>
              <a:rPr lang="en-US" sz="3600" dirty="0" err="1">
                <a:solidFill>
                  <a:srgbClr val="233791"/>
                </a:solidFill>
              </a:rPr>
              <a:t>tím</a:t>
            </a:r>
            <a:r>
              <a:rPr lang="en-US" sz="3600" dirty="0">
                <a:solidFill>
                  <a:srgbClr val="233791"/>
                </a:solidFill>
              </a:rPr>
              <a:t> </a:t>
            </a:r>
            <a:r>
              <a:rPr lang="en-US" sz="4400" dirty="0" err="1">
                <a:solidFill>
                  <a:srgbClr val="C89B91"/>
                </a:solidFill>
              </a:rPr>
              <a:t>nebude</a:t>
            </a:r>
            <a:r>
              <a:rPr lang="en-US" sz="4400" dirty="0">
                <a:solidFill>
                  <a:srgbClr val="C89B91"/>
                </a:solidFill>
              </a:rPr>
              <a:t> </a:t>
            </a:r>
            <a:r>
              <a:rPr lang="en-US" sz="4400" dirty="0" err="1">
                <a:solidFill>
                  <a:srgbClr val="C89B91"/>
                </a:solidFill>
              </a:rPr>
              <a:t>moci</a:t>
            </a:r>
            <a:r>
              <a:rPr lang="en-US" sz="4400" dirty="0">
                <a:solidFill>
                  <a:srgbClr val="C89B91"/>
                </a:solidFill>
              </a:rPr>
              <a:t> </a:t>
            </a:r>
            <a:r>
              <a:rPr lang="en-US" sz="4400" dirty="0" err="1">
                <a:solidFill>
                  <a:srgbClr val="C89B91"/>
                </a:solidFill>
              </a:rPr>
              <a:t>nic</a:t>
            </a:r>
            <a:r>
              <a:rPr lang="en-US" sz="4400" dirty="0">
                <a:solidFill>
                  <a:srgbClr val="C89B91"/>
                </a:solidFill>
              </a:rPr>
              <a:t> </a:t>
            </a:r>
            <a:r>
              <a:rPr lang="en-US" sz="4400" dirty="0" err="1">
                <a:solidFill>
                  <a:srgbClr val="C89B91"/>
                </a:solidFill>
              </a:rPr>
              <a:t>dělat</a:t>
            </a:r>
            <a:r>
              <a:rPr lang="en-US" sz="4400" dirty="0">
                <a:solidFill>
                  <a:srgbClr val="C89B91"/>
                </a:solidFill>
              </a:rPr>
              <a:t> </a:t>
            </a:r>
            <a:r>
              <a:rPr lang="en-US" sz="3600" dirty="0">
                <a:solidFill>
                  <a:srgbClr val="233791"/>
                </a:solidFill>
              </a:rPr>
              <a:t>(44 %), </a:t>
            </a:r>
            <a:r>
              <a:rPr lang="en-US" sz="3600" dirty="0" err="1">
                <a:solidFill>
                  <a:srgbClr val="233791"/>
                </a:solidFill>
              </a:rPr>
              <a:t>nechtěl</a:t>
            </a:r>
            <a:r>
              <a:rPr lang="en-US" sz="3600" dirty="0">
                <a:solidFill>
                  <a:srgbClr val="233791"/>
                </a:solidFill>
              </a:rPr>
              <a:t> </a:t>
            </a:r>
            <a:r>
              <a:rPr lang="en-US" sz="3600" dirty="0" err="1">
                <a:solidFill>
                  <a:srgbClr val="233791"/>
                </a:solidFill>
              </a:rPr>
              <a:t>jsem</a:t>
            </a:r>
            <a:r>
              <a:rPr lang="en-US" sz="3600" dirty="0">
                <a:solidFill>
                  <a:srgbClr val="233791"/>
                </a:solidFill>
              </a:rPr>
              <a:t>, aby se do toho </a:t>
            </a:r>
            <a:r>
              <a:rPr lang="en-US" sz="3600" dirty="0" err="1">
                <a:solidFill>
                  <a:srgbClr val="233791"/>
                </a:solidFill>
              </a:rPr>
              <a:t>někdo</a:t>
            </a:r>
            <a:r>
              <a:rPr lang="en-US" sz="3600" dirty="0">
                <a:solidFill>
                  <a:srgbClr val="233791"/>
                </a:solidFill>
              </a:rPr>
              <a:t> </a:t>
            </a:r>
            <a:r>
              <a:rPr lang="en-US" sz="3600" dirty="0" err="1">
                <a:solidFill>
                  <a:srgbClr val="233791"/>
                </a:solidFill>
              </a:rPr>
              <a:t>vměšoval</a:t>
            </a:r>
            <a:r>
              <a:rPr lang="en-US" sz="3600" dirty="0">
                <a:solidFill>
                  <a:srgbClr val="233791"/>
                </a:solidFill>
              </a:rPr>
              <a:t> (44 %), </a:t>
            </a:r>
            <a:r>
              <a:rPr lang="en-US" sz="3600" dirty="0" err="1">
                <a:solidFill>
                  <a:srgbClr val="233791"/>
                </a:solidFill>
              </a:rPr>
              <a:t>nechtěl</a:t>
            </a:r>
            <a:r>
              <a:rPr lang="en-US" sz="3600" dirty="0">
                <a:solidFill>
                  <a:srgbClr val="233791"/>
                </a:solidFill>
              </a:rPr>
              <a:t> </a:t>
            </a:r>
            <a:r>
              <a:rPr lang="en-US" sz="3600" dirty="0" err="1">
                <a:solidFill>
                  <a:srgbClr val="233791"/>
                </a:solidFill>
              </a:rPr>
              <a:t>jsem</a:t>
            </a:r>
            <a:r>
              <a:rPr lang="en-US" sz="3600" dirty="0">
                <a:solidFill>
                  <a:srgbClr val="233791"/>
                </a:solidFill>
              </a:rPr>
              <a:t> </a:t>
            </a:r>
            <a:r>
              <a:rPr lang="en-US" sz="3600" dirty="0" err="1">
                <a:solidFill>
                  <a:srgbClr val="233791"/>
                </a:solidFill>
              </a:rPr>
              <a:t>ublížit</a:t>
            </a:r>
            <a:r>
              <a:rPr lang="en-US" sz="3600" dirty="0">
                <a:solidFill>
                  <a:srgbClr val="233791"/>
                </a:solidFill>
              </a:rPr>
              <a:t> </a:t>
            </a:r>
            <a:r>
              <a:rPr lang="en-US" sz="3600" dirty="0" err="1">
                <a:solidFill>
                  <a:srgbClr val="233791"/>
                </a:solidFill>
              </a:rPr>
              <a:t>svým</a:t>
            </a:r>
            <a:r>
              <a:rPr lang="en-US" sz="3600" dirty="0">
                <a:solidFill>
                  <a:srgbClr val="233791"/>
                </a:solidFill>
              </a:rPr>
              <a:t> </a:t>
            </a:r>
            <a:r>
              <a:rPr lang="en-US" sz="3600" dirty="0" err="1">
                <a:solidFill>
                  <a:srgbClr val="233791"/>
                </a:solidFill>
              </a:rPr>
              <a:t>blízkým</a:t>
            </a:r>
            <a:r>
              <a:rPr lang="en-US" sz="3600" dirty="0">
                <a:solidFill>
                  <a:srgbClr val="233791"/>
                </a:solidFill>
              </a:rPr>
              <a:t> (37 %), </a:t>
            </a:r>
            <a:r>
              <a:rPr lang="en-US" sz="3600" dirty="0" err="1">
                <a:solidFill>
                  <a:srgbClr val="233791"/>
                </a:solidFill>
              </a:rPr>
              <a:t>nechtěl</a:t>
            </a:r>
            <a:r>
              <a:rPr lang="en-US" sz="3600" dirty="0">
                <a:solidFill>
                  <a:srgbClr val="233791"/>
                </a:solidFill>
              </a:rPr>
              <a:t> </a:t>
            </a:r>
            <a:r>
              <a:rPr lang="en-US" sz="3600" dirty="0" err="1">
                <a:solidFill>
                  <a:srgbClr val="233791"/>
                </a:solidFill>
              </a:rPr>
              <a:t>jsem</a:t>
            </a:r>
            <a:r>
              <a:rPr lang="en-US" sz="3600" dirty="0">
                <a:solidFill>
                  <a:srgbClr val="233791"/>
                </a:solidFill>
              </a:rPr>
              <a:t> </a:t>
            </a:r>
            <a:r>
              <a:rPr lang="en-US" sz="3600" dirty="0" err="1">
                <a:solidFill>
                  <a:srgbClr val="233791"/>
                </a:solidFill>
              </a:rPr>
              <a:t>poškodit</a:t>
            </a:r>
            <a:r>
              <a:rPr lang="en-US" sz="3600" dirty="0">
                <a:solidFill>
                  <a:srgbClr val="233791"/>
                </a:solidFill>
              </a:rPr>
              <a:t> </a:t>
            </a:r>
            <a:r>
              <a:rPr lang="en-US" sz="3600" dirty="0" err="1">
                <a:solidFill>
                  <a:srgbClr val="233791"/>
                </a:solidFill>
              </a:rPr>
              <a:t>pověst</a:t>
            </a:r>
            <a:r>
              <a:rPr lang="en-US" sz="3600" dirty="0">
                <a:solidFill>
                  <a:srgbClr val="233791"/>
                </a:solidFill>
              </a:rPr>
              <a:t> </a:t>
            </a:r>
            <a:r>
              <a:rPr lang="en-US" sz="3600" dirty="0" err="1">
                <a:solidFill>
                  <a:srgbClr val="233791"/>
                </a:solidFill>
              </a:rPr>
              <a:t>rodiny</a:t>
            </a:r>
            <a:r>
              <a:rPr lang="en-US" sz="3600" dirty="0">
                <a:solidFill>
                  <a:srgbClr val="233791"/>
                </a:solidFill>
              </a:rPr>
              <a:t> (30 %), </a:t>
            </a:r>
            <a:r>
              <a:rPr lang="en-US" sz="3600" dirty="0" err="1">
                <a:solidFill>
                  <a:srgbClr val="233791"/>
                </a:solidFill>
              </a:rPr>
              <a:t>nikdo</a:t>
            </a:r>
            <a:r>
              <a:rPr lang="en-US" sz="3600" dirty="0">
                <a:solidFill>
                  <a:srgbClr val="233791"/>
                </a:solidFill>
              </a:rPr>
              <a:t> by mi </a:t>
            </a:r>
            <a:r>
              <a:rPr lang="en-US" sz="4000" dirty="0" err="1">
                <a:solidFill>
                  <a:srgbClr val="C89B91"/>
                </a:solidFill>
              </a:rPr>
              <a:t>nevěřil</a:t>
            </a:r>
            <a:r>
              <a:rPr lang="en-US" sz="3600" dirty="0">
                <a:solidFill>
                  <a:srgbClr val="233791"/>
                </a:solidFill>
              </a:rPr>
              <a:t> (26 %), </a:t>
            </a:r>
            <a:r>
              <a:rPr lang="en-US" sz="3600" dirty="0" err="1">
                <a:solidFill>
                  <a:srgbClr val="233791"/>
                </a:solidFill>
              </a:rPr>
              <a:t>styděl</a:t>
            </a:r>
            <a:r>
              <a:rPr lang="en-US" sz="3600" dirty="0">
                <a:solidFill>
                  <a:srgbClr val="233791"/>
                </a:solidFill>
              </a:rPr>
              <a:t> </a:t>
            </a:r>
            <a:r>
              <a:rPr lang="en-US" sz="3600" dirty="0" err="1">
                <a:solidFill>
                  <a:srgbClr val="233791"/>
                </a:solidFill>
              </a:rPr>
              <a:t>jsem</a:t>
            </a:r>
            <a:r>
              <a:rPr lang="en-US" sz="3600" dirty="0">
                <a:solidFill>
                  <a:srgbClr val="233791"/>
                </a:solidFill>
              </a:rPr>
              <a:t> se (26 %), </a:t>
            </a:r>
            <a:r>
              <a:rPr lang="en-US" sz="4000" dirty="0" err="1">
                <a:solidFill>
                  <a:srgbClr val="C89B91"/>
                </a:solidFill>
              </a:rPr>
              <a:t>strach</a:t>
            </a:r>
            <a:r>
              <a:rPr lang="en-US" sz="3600" dirty="0">
                <a:solidFill>
                  <a:srgbClr val="233791"/>
                </a:solidFill>
              </a:rPr>
              <a:t> z </a:t>
            </a:r>
            <a:r>
              <a:rPr lang="en-US" sz="3600" dirty="0" err="1">
                <a:solidFill>
                  <a:srgbClr val="233791"/>
                </a:solidFill>
              </a:rPr>
              <a:t>pomsty</a:t>
            </a:r>
            <a:r>
              <a:rPr lang="en-US" sz="3600" dirty="0">
                <a:solidFill>
                  <a:srgbClr val="233791"/>
                </a:solidFill>
              </a:rPr>
              <a:t> (18 %), </a:t>
            </a:r>
            <a:r>
              <a:rPr lang="en-US" sz="3600" dirty="0" err="1">
                <a:solidFill>
                  <a:srgbClr val="233791"/>
                </a:solidFill>
              </a:rPr>
              <a:t>nechtěl</a:t>
            </a:r>
            <a:r>
              <a:rPr lang="en-US" sz="3600" dirty="0">
                <a:solidFill>
                  <a:srgbClr val="233791"/>
                </a:solidFill>
              </a:rPr>
              <a:t> </a:t>
            </a:r>
            <a:r>
              <a:rPr lang="en-US" sz="3600" dirty="0" err="1">
                <a:solidFill>
                  <a:srgbClr val="233791"/>
                </a:solidFill>
              </a:rPr>
              <a:t>jsem</a:t>
            </a:r>
            <a:r>
              <a:rPr lang="en-US" sz="3600" dirty="0">
                <a:solidFill>
                  <a:srgbClr val="233791"/>
                </a:solidFill>
              </a:rPr>
              <a:t> </a:t>
            </a:r>
            <a:r>
              <a:rPr lang="en-US" sz="3600" dirty="0" err="1">
                <a:solidFill>
                  <a:srgbClr val="233791"/>
                </a:solidFill>
              </a:rPr>
              <a:t>pachatele</a:t>
            </a:r>
            <a:r>
              <a:rPr lang="en-US" sz="3600" dirty="0">
                <a:solidFill>
                  <a:srgbClr val="233791"/>
                </a:solidFill>
              </a:rPr>
              <a:t> </a:t>
            </a:r>
            <a:r>
              <a:rPr lang="en-US" sz="3600" dirty="0" err="1">
                <a:solidFill>
                  <a:srgbClr val="233791"/>
                </a:solidFill>
              </a:rPr>
              <a:t>potrestat</a:t>
            </a:r>
            <a:r>
              <a:rPr lang="en-US" sz="3600" dirty="0">
                <a:solidFill>
                  <a:srgbClr val="233791"/>
                </a:solidFill>
              </a:rPr>
              <a:t> (16 %), </a:t>
            </a:r>
            <a:r>
              <a:rPr lang="en-US" sz="3600" dirty="0" err="1">
                <a:solidFill>
                  <a:srgbClr val="233791"/>
                </a:solidFill>
              </a:rPr>
              <a:t>jsem</a:t>
            </a:r>
            <a:r>
              <a:rPr lang="en-US" sz="3600" dirty="0">
                <a:solidFill>
                  <a:srgbClr val="233791"/>
                </a:solidFill>
              </a:rPr>
              <a:t> </a:t>
            </a:r>
            <a:r>
              <a:rPr lang="en-US" sz="4000" dirty="0" err="1">
                <a:solidFill>
                  <a:srgbClr val="C89B91"/>
                </a:solidFill>
              </a:rPr>
              <a:t>závislý</a:t>
            </a:r>
            <a:r>
              <a:rPr lang="en-US" sz="4000" dirty="0">
                <a:solidFill>
                  <a:srgbClr val="C89B91"/>
                </a:solidFill>
              </a:rPr>
              <a:t> </a:t>
            </a:r>
            <a:r>
              <a:rPr lang="en-US" sz="4000" dirty="0" err="1">
                <a:solidFill>
                  <a:srgbClr val="C89B91"/>
                </a:solidFill>
              </a:rPr>
              <a:t>na</a:t>
            </a:r>
            <a:r>
              <a:rPr lang="en-US" sz="4000" dirty="0">
                <a:solidFill>
                  <a:srgbClr val="C89B91"/>
                </a:solidFill>
              </a:rPr>
              <a:t> </a:t>
            </a:r>
            <a:r>
              <a:rPr lang="en-US" sz="4000" dirty="0" err="1">
                <a:solidFill>
                  <a:srgbClr val="C89B91"/>
                </a:solidFill>
              </a:rPr>
              <a:t>pomoci</a:t>
            </a:r>
            <a:r>
              <a:rPr lang="en-US" sz="4000" dirty="0">
                <a:solidFill>
                  <a:srgbClr val="C89B91"/>
                </a:solidFill>
              </a:rPr>
              <a:t> </a:t>
            </a:r>
            <a:r>
              <a:rPr lang="en-US" sz="3600" dirty="0" err="1">
                <a:solidFill>
                  <a:srgbClr val="233791"/>
                </a:solidFill>
              </a:rPr>
              <a:t>pachatele</a:t>
            </a:r>
            <a:r>
              <a:rPr lang="en-US" sz="3600" dirty="0">
                <a:solidFill>
                  <a:srgbClr val="233791"/>
                </a:solidFill>
              </a:rPr>
              <a:t> (15 %) </a:t>
            </a:r>
            <a:r>
              <a:rPr lang="en-US" sz="3600" dirty="0" err="1">
                <a:solidFill>
                  <a:srgbClr val="233791"/>
                </a:solidFill>
              </a:rPr>
              <a:t>nebo</a:t>
            </a:r>
            <a:r>
              <a:rPr lang="en-US" sz="3600" dirty="0">
                <a:solidFill>
                  <a:srgbClr val="233791"/>
                </a:solidFill>
              </a:rPr>
              <a:t> </a:t>
            </a:r>
            <a:r>
              <a:rPr lang="en-US" sz="3600" dirty="0" err="1">
                <a:solidFill>
                  <a:srgbClr val="233791"/>
                </a:solidFill>
              </a:rPr>
              <a:t>jiné</a:t>
            </a:r>
            <a:r>
              <a:rPr lang="en-US" sz="3600" dirty="0">
                <a:solidFill>
                  <a:srgbClr val="233791"/>
                </a:solidFill>
              </a:rPr>
              <a:t> </a:t>
            </a:r>
            <a:r>
              <a:rPr lang="en-US" sz="3600" dirty="0" err="1">
                <a:solidFill>
                  <a:srgbClr val="233791"/>
                </a:solidFill>
              </a:rPr>
              <a:t>důvody</a:t>
            </a:r>
            <a:r>
              <a:rPr lang="en-US" sz="3600" dirty="0">
                <a:solidFill>
                  <a:srgbClr val="233791"/>
                </a:solidFill>
              </a:rPr>
              <a:t> (8 %). </a:t>
            </a:r>
            <a:endParaRPr lang="cs-CZ" sz="3600" dirty="0">
              <a:solidFill>
                <a:srgbClr val="23379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A799B06-2304-45D4-A283-815290389165}"/>
              </a:ext>
            </a:extLst>
          </p:cNvPr>
          <p:cNvSpPr txBox="1"/>
          <p:nvPr/>
        </p:nvSpPr>
        <p:spPr>
          <a:xfrm rot="1938882">
            <a:off x="8982195" y="6051784"/>
            <a:ext cx="22711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s-CZ" sz="1400" b="1" i="0" u="none" strike="noStrike" kern="0" cap="none" spc="0" normalizeH="0" baseline="0" noProof="0" dirty="0">
                <a:ln>
                  <a:noFill/>
                </a:ln>
                <a:solidFill>
                  <a:srgbClr val="C89B9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nedůvěra v systém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2BA669E-7778-4FD8-A01D-6EE74BF07C5A}"/>
              </a:ext>
            </a:extLst>
          </p:cNvPr>
          <p:cNvSpPr txBox="1"/>
          <p:nvPr/>
        </p:nvSpPr>
        <p:spPr>
          <a:xfrm rot="1938882" flipH="1">
            <a:off x="10817887" y="5803393"/>
            <a:ext cx="10064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s-CZ" sz="1400" b="1" i="0" u="none" strike="noStrike" kern="0" cap="none" spc="0" normalizeH="0" baseline="0" noProof="0" dirty="0">
                <a:ln>
                  <a:noFill/>
                </a:ln>
                <a:solidFill>
                  <a:srgbClr val="C89B9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stud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F265B33-F9F9-4841-9E48-3664C256524B}"/>
              </a:ext>
            </a:extLst>
          </p:cNvPr>
          <p:cNvSpPr txBox="1"/>
          <p:nvPr/>
        </p:nvSpPr>
        <p:spPr>
          <a:xfrm rot="1938882">
            <a:off x="9004174" y="6202459"/>
            <a:ext cx="1217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s-CZ" sz="1400" b="1" i="0" u="none" strike="noStrike" kern="0" cap="none" spc="0" normalizeH="0" baseline="0" noProof="0" dirty="0">
                <a:ln>
                  <a:noFill/>
                </a:ln>
                <a:solidFill>
                  <a:srgbClr val="C89B9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závislost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8FA4B3CF-FC22-4B5A-90DD-BC42C99214D2}"/>
              </a:ext>
            </a:extLst>
          </p:cNvPr>
          <p:cNvSpPr txBox="1"/>
          <p:nvPr/>
        </p:nvSpPr>
        <p:spPr>
          <a:xfrm rot="1938882">
            <a:off x="9900999" y="6051785"/>
            <a:ext cx="2174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s-CZ" sz="1400" b="1" i="0" u="none" strike="noStrike" kern="0" cap="none" spc="0" normalizeH="0" baseline="0" noProof="0" dirty="0">
                <a:ln>
                  <a:noFill/>
                </a:ln>
                <a:solidFill>
                  <a:srgbClr val="C89B9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„soukromá záležitost“</a:t>
            </a:r>
          </a:p>
        </p:txBody>
      </p:sp>
    </p:spTree>
    <p:extLst>
      <p:ext uri="{BB962C8B-B14F-4D97-AF65-F5344CB8AC3E}">
        <p14:creationId xmlns:p14="http://schemas.microsoft.com/office/powerpoint/2010/main" val="31647580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7F021C-6659-4B0F-AC94-111790BFD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233791"/>
                </a:solidFill>
              </a:rPr>
              <a:t>Dopad na kvalitu života obětí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97C351F-7683-48DB-B281-3DD30ACD68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4461" y="1690688"/>
            <a:ext cx="11057641" cy="4559283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GB" sz="3200" dirty="0" err="1">
                <a:solidFill>
                  <a:srgbClr val="23379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pocit</a:t>
            </a:r>
            <a:r>
              <a:rPr lang="en-GB" sz="3200" dirty="0">
                <a:solidFill>
                  <a:srgbClr val="23379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C89B9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bezmoci</a:t>
            </a:r>
            <a:r>
              <a:rPr lang="en-GB" sz="3200" dirty="0">
                <a:solidFill>
                  <a:srgbClr val="23379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>
                <a:solidFill>
                  <a:srgbClr val="23379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(51 %), </a:t>
            </a:r>
            <a:r>
              <a:rPr lang="en-GB" sz="3200" dirty="0" err="1">
                <a:solidFill>
                  <a:srgbClr val="23379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napětí</a:t>
            </a:r>
            <a:r>
              <a:rPr lang="en-GB" sz="3200" dirty="0">
                <a:solidFill>
                  <a:srgbClr val="23379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>
                <a:solidFill>
                  <a:srgbClr val="23379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(50 %)</a:t>
            </a:r>
            <a:r>
              <a:rPr lang="en-GB" sz="3200" dirty="0">
                <a:solidFill>
                  <a:srgbClr val="23379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3200" dirty="0" err="1">
                <a:solidFill>
                  <a:srgbClr val="23379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hněv</a:t>
            </a:r>
            <a:r>
              <a:rPr lang="en-GB" sz="3200" dirty="0">
                <a:solidFill>
                  <a:srgbClr val="23379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3200" dirty="0" err="1">
                <a:solidFill>
                  <a:srgbClr val="23379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nenávist</a:t>
            </a:r>
            <a:r>
              <a:rPr lang="en-GB" sz="3200" dirty="0">
                <a:solidFill>
                  <a:srgbClr val="23379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>
                <a:solidFill>
                  <a:srgbClr val="23379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(41 %), </a:t>
            </a:r>
            <a:r>
              <a:rPr lang="en-GB" sz="3200" dirty="0" err="1">
                <a:solidFill>
                  <a:srgbClr val="23379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strach</a:t>
            </a:r>
            <a:r>
              <a:rPr lang="en-GB" sz="3200" dirty="0">
                <a:solidFill>
                  <a:srgbClr val="23379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>
                <a:solidFill>
                  <a:srgbClr val="23379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(34 %)</a:t>
            </a:r>
            <a:r>
              <a:rPr lang="en-GB" sz="3200" dirty="0">
                <a:solidFill>
                  <a:srgbClr val="23379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3200" dirty="0" err="1">
                <a:solidFill>
                  <a:srgbClr val="23379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potíže</a:t>
            </a:r>
            <a:r>
              <a:rPr lang="en-GB" sz="3200" dirty="0">
                <a:solidFill>
                  <a:srgbClr val="23379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 </a:t>
            </a:r>
            <a:r>
              <a:rPr lang="en-GB" sz="3200" dirty="0" err="1">
                <a:solidFill>
                  <a:srgbClr val="23379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spánkem</a:t>
            </a:r>
            <a:r>
              <a:rPr lang="en-GB" sz="3200" dirty="0">
                <a:solidFill>
                  <a:srgbClr val="23379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3200" dirty="0" err="1">
                <a:solidFill>
                  <a:srgbClr val="23379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noční</a:t>
            </a:r>
            <a:r>
              <a:rPr lang="en-GB" sz="3200" dirty="0">
                <a:solidFill>
                  <a:srgbClr val="23379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23379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můry</a:t>
            </a:r>
            <a:r>
              <a:rPr lang="en-GB" sz="3200" dirty="0">
                <a:solidFill>
                  <a:srgbClr val="23379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>
                <a:solidFill>
                  <a:srgbClr val="23379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(33 %)</a:t>
            </a:r>
            <a:r>
              <a:rPr lang="en-GB" sz="3200" dirty="0">
                <a:solidFill>
                  <a:srgbClr val="23379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3200" dirty="0" err="1">
                <a:solidFill>
                  <a:srgbClr val="23379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deprese</a:t>
            </a:r>
            <a:r>
              <a:rPr lang="en-GB" sz="3200" dirty="0">
                <a:solidFill>
                  <a:srgbClr val="23379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4000" dirty="0" err="1">
                <a:solidFill>
                  <a:srgbClr val="C89B9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úzkost</a:t>
            </a:r>
            <a:r>
              <a:rPr lang="en-GB" sz="3200" dirty="0">
                <a:solidFill>
                  <a:srgbClr val="23379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>
                <a:solidFill>
                  <a:srgbClr val="23379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(30 %), </a:t>
            </a:r>
            <a:r>
              <a:rPr lang="en-GB" sz="3200" dirty="0" err="1">
                <a:solidFill>
                  <a:srgbClr val="23379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zhoršení</a:t>
            </a:r>
            <a:r>
              <a:rPr lang="en-GB" sz="3200" dirty="0">
                <a:solidFill>
                  <a:srgbClr val="23379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23379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zdravotního</a:t>
            </a:r>
            <a:r>
              <a:rPr lang="en-GB" sz="3200" dirty="0">
                <a:solidFill>
                  <a:srgbClr val="23379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23379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stavu</a:t>
            </a:r>
            <a:r>
              <a:rPr lang="en-GB" sz="3200" dirty="0">
                <a:solidFill>
                  <a:srgbClr val="23379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>
                <a:solidFill>
                  <a:srgbClr val="23379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(30 %)</a:t>
            </a:r>
            <a:r>
              <a:rPr lang="en-GB" sz="3200" dirty="0">
                <a:solidFill>
                  <a:srgbClr val="23379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3200" dirty="0" err="1">
                <a:solidFill>
                  <a:srgbClr val="23379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osamělost</a:t>
            </a:r>
            <a:r>
              <a:rPr lang="en-GB" sz="3200" dirty="0">
                <a:solidFill>
                  <a:srgbClr val="23379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>
                <a:solidFill>
                  <a:srgbClr val="23379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(30 %), </a:t>
            </a:r>
            <a:r>
              <a:rPr lang="en-GB" sz="3200" dirty="0">
                <a:solidFill>
                  <a:srgbClr val="23379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 </a:t>
            </a:r>
            <a:r>
              <a:rPr lang="en-GB" sz="2000" dirty="0">
                <a:solidFill>
                  <a:srgbClr val="23379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(29 %), </a:t>
            </a:r>
            <a:r>
              <a:rPr lang="en-GB" sz="4000" dirty="0" err="1">
                <a:solidFill>
                  <a:srgbClr val="C89B9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potíže</a:t>
            </a:r>
            <a:r>
              <a:rPr lang="en-GB" sz="4000" dirty="0">
                <a:solidFill>
                  <a:srgbClr val="C89B9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C89B9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</a:t>
            </a:r>
            <a:r>
              <a:rPr lang="en-GB" sz="4000" dirty="0">
                <a:solidFill>
                  <a:srgbClr val="C89B9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C89B9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vztazích</a:t>
            </a:r>
            <a:r>
              <a:rPr lang="en-GB" sz="4000" dirty="0">
                <a:solidFill>
                  <a:srgbClr val="C89B9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>
                <a:solidFill>
                  <a:srgbClr val="23379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 </a:t>
            </a:r>
            <a:r>
              <a:rPr lang="en-GB" sz="3200" dirty="0" err="1">
                <a:solidFill>
                  <a:srgbClr val="23379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ostatními</a:t>
            </a:r>
            <a:r>
              <a:rPr lang="en-GB" sz="3200" dirty="0">
                <a:solidFill>
                  <a:srgbClr val="23379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>
                <a:solidFill>
                  <a:srgbClr val="23379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(24 %), </a:t>
            </a:r>
            <a:r>
              <a:rPr lang="en-GB" sz="4000" dirty="0">
                <a:solidFill>
                  <a:srgbClr val="C89B9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vina</a:t>
            </a:r>
            <a:r>
              <a:rPr lang="cs-CZ" sz="3200" dirty="0">
                <a:solidFill>
                  <a:srgbClr val="23379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GB" sz="3200" dirty="0">
                <a:solidFill>
                  <a:srgbClr val="23379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23379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pocit</a:t>
            </a:r>
            <a:r>
              <a:rPr lang="en-GB" sz="3200" dirty="0">
                <a:solidFill>
                  <a:srgbClr val="23379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3200" dirty="0" err="1">
                <a:solidFill>
                  <a:srgbClr val="23379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že</a:t>
            </a:r>
            <a:r>
              <a:rPr lang="cs-CZ" sz="3200" dirty="0">
                <a:solidFill>
                  <a:srgbClr val="23379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za to můžu</a:t>
            </a:r>
            <a:r>
              <a:rPr lang="en-GB" sz="3200" dirty="0">
                <a:solidFill>
                  <a:srgbClr val="23379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>
                <a:solidFill>
                  <a:srgbClr val="23379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(23 %), </a:t>
            </a:r>
            <a:r>
              <a:rPr lang="en-GB" sz="3200" dirty="0" err="1">
                <a:solidFill>
                  <a:srgbClr val="23379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finanční</a:t>
            </a:r>
            <a:r>
              <a:rPr lang="en-GB" sz="3200" dirty="0">
                <a:solidFill>
                  <a:srgbClr val="23379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3200" dirty="0" err="1">
                <a:solidFill>
                  <a:srgbClr val="23379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materiální</a:t>
            </a:r>
            <a:r>
              <a:rPr lang="en-GB" sz="3200" dirty="0">
                <a:solidFill>
                  <a:srgbClr val="23379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C89B9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ztráty</a:t>
            </a:r>
            <a:r>
              <a:rPr lang="en-GB" sz="3200" dirty="0">
                <a:solidFill>
                  <a:srgbClr val="23379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>
                <a:solidFill>
                  <a:srgbClr val="23379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(23 %),</a:t>
            </a:r>
            <a:r>
              <a:rPr lang="en-GB" sz="3200" dirty="0">
                <a:solidFill>
                  <a:srgbClr val="23379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23379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fyzická</a:t>
            </a:r>
            <a:r>
              <a:rPr lang="en-GB" sz="3200" dirty="0">
                <a:solidFill>
                  <a:srgbClr val="23379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C89B9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bolest</a:t>
            </a:r>
            <a:r>
              <a:rPr lang="en-GB" sz="3200" dirty="0">
                <a:solidFill>
                  <a:srgbClr val="23379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>
                <a:solidFill>
                  <a:srgbClr val="23379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(13 %), </a:t>
            </a:r>
            <a:r>
              <a:rPr lang="en-GB" sz="3200" dirty="0" err="1">
                <a:solidFill>
                  <a:srgbClr val="23379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ztráta</a:t>
            </a:r>
            <a:r>
              <a:rPr lang="en-GB" sz="3200" dirty="0">
                <a:solidFill>
                  <a:srgbClr val="23379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23379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pomoci</a:t>
            </a:r>
            <a:r>
              <a:rPr lang="en-GB" sz="3200" dirty="0">
                <a:solidFill>
                  <a:srgbClr val="23379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sz="3200" dirty="0" err="1">
                <a:solidFill>
                  <a:srgbClr val="23379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podpory</a:t>
            </a:r>
            <a:r>
              <a:rPr lang="en-GB" sz="3200" dirty="0">
                <a:solidFill>
                  <a:srgbClr val="23379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>
                <a:solidFill>
                  <a:srgbClr val="23379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(12 %), </a:t>
            </a:r>
            <a:r>
              <a:rPr lang="en-GB" sz="3200" dirty="0" err="1">
                <a:solidFill>
                  <a:srgbClr val="23379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jiné</a:t>
            </a:r>
            <a:r>
              <a:rPr lang="en-GB" sz="3200" dirty="0">
                <a:solidFill>
                  <a:srgbClr val="23379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23379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problémy</a:t>
            </a:r>
            <a:r>
              <a:rPr lang="en-GB" sz="3200" dirty="0">
                <a:solidFill>
                  <a:srgbClr val="23379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>
                <a:solidFill>
                  <a:srgbClr val="23379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(11 %).</a:t>
            </a:r>
            <a:endParaRPr lang="cs-CZ" sz="2000" dirty="0">
              <a:solidFill>
                <a:srgbClr val="233791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4854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D1B031C2-3CD5-ADF4-1085-B7F3CE70B6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1135" y="0"/>
            <a:ext cx="1430791" cy="6862732"/>
          </a:xfrm>
          <a:prstGeom prst="rect">
            <a:avLst/>
          </a:prstGeom>
        </p:spPr>
      </p:pic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20BA399F-CCB9-8BAF-0611-C7C835C8FC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39902" y="6092544"/>
            <a:ext cx="1133475" cy="323850"/>
          </a:xfrm>
          <a:prstGeom prst="rect">
            <a:avLst/>
          </a:prstGeom>
        </p:spPr>
      </p:pic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C1FC1E4B-DC8E-3B65-EED7-8FF1179E93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19913" y="6092544"/>
            <a:ext cx="1057275" cy="323850"/>
          </a:xfrm>
          <a:prstGeom prst="rect">
            <a:avLst/>
          </a:prstGeom>
        </p:spPr>
      </p:pic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B8F4FD0A-9344-26FC-AF52-277B9DE194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23724" y="6092544"/>
            <a:ext cx="352425" cy="323850"/>
          </a:xfrm>
          <a:prstGeom prst="rect">
            <a:avLst/>
          </a:prstGeom>
        </p:spPr>
      </p:pic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1FB2093B-3065-C68F-C2D3-6497F5CFCD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449172" y="6092544"/>
            <a:ext cx="323850" cy="323850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CC57A17E-18BB-738B-5FBF-E119F7997E9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198615" y="6092544"/>
            <a:ext cx="1152525" cy="323850"/>
          </a:xfrm>
          <a:prstGeom prst="rect">
            <a:avLst/>
          </a:prstGeom>
        </p:spPr>
      </p:pic>
      <p:sp>
        <p:nvSpPr>
          <p:cNvPr id="10" name="Zástupný text 2">
            <a:extLst>
              <a:ext uri="{FF2B5EF4-FFF2-40B4-BE49-F238E27FC236}">
                <a16:creationId xmlns:a16="http://schemas.microsoft.com/office/drawing/2014/main" id="{0F8A3CBE-EFA7-4D3A-B966-85D839C266AB}"/>
              </a:ext>
            </a:extLst>
          </p:cNvPr>
          <p:cNvSpPr txBox="1">
            <a:spLocks/>
          </p:cNvSpPr>
          <p:nvPr/>
        </p:nvSpPr>
        <p:spPr>
          <a:xfrm>
            <a:off x="2301318" y="1887595"/>
            <a:ext cx="940954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 err="1">
                <a:solidFill>
                  <a:srgbClr val="233791"/>
                </a:solidFill>
              </a:rPr>
              <a:t>mnoho</a:t>
            </a:r>
            <a:r>
              <a:rPr lang="en-GB" sz="3200" dirty="0">
                <a:solidFill>
                  <a:srgbClr val="233791"/>
                </a:solidFill>
              </a:rPr>
              <a:t> </a:t>
            </a:r>
            <a:r>
              <a:rPr lang="en-GB" sz="3200" dirty="0" err="1">
                <a:solidFill>
                  <a:srgbClr val="233791"/>
                </a:solidFill>
              </a:rPr>
              <a:t>lidí</a:t>
            </a:r>
            <a:r>
              <a:rPr lang="en-GB" sz="3200" dirty="0">
                <a:solidFill>
                  <a:srgbClr val="233791"/>
                </a:solidFill>
              </a:rPr>
              <a:t> </a:t>
            </a:r>
            <a:r>
              <a:rPr lang="en-GB" sz="3200" dirty="0" err="1">
                <a:solidFill>
                  <a:srgbClr val="233791"/>
                </a:solidFill>
              </a:rPr>
              <a:t>trpí</a:t>
            </a:r>
            <a:r>
              <a:rPr lang="en-GB" sz="3200" dirty="0">
                <a:solidFill>
                  <a:srgbClr val="233791"/>
                </a:solidFill>
              </a:rPr>
              <a:t> EAN a </a:t>
            </a:r>
            <a:r>
              <a:rPr lang="en-GB" sz="3200" dirty="0" err="1">
                <a:solidFill>
                  <a:srgbClr val="233791"/>
                </a:solidFill>
              </a:rPr>
              <a:t>obětí</a:t>
            </a:r>
            <a:r>
              <a:rPr lang="en-GB" sz="3200" dirty="0">
                <a:solidFill>
                  <a:srgbClr val="233791"/>
                </a:solidFill>
              </a:rPr>
              <a:t> se </a:t>
            </a:r>
            <a:r>
              <a:rPr lang="en-GB" sz="3200" dirty="0" err="1">
                <a:solidFill>
                  <a:srgbClr val="233791"/>
                </a:solidFill>
              </a:rPr>
              <a:t>může</a:t>
            </a:r>
            <a:r>
              <a:rPr lang="en-GB" sz="3200" dirty="0">
                <a:solidFill>
                  <a:srgbClr val="233791"/>
                </a:solidFill>
              </a:rPr>
              <a:t> </a:t>
            </a:r>
            <a:r>
              <a:rPr lang="en-GB" sz="3200" dirty="0" err="1">
                <a:solidFill>
                  <a:srgbClr val="233791"/>
                </a:solidFill>
              </a:rPr>
              <a:t>stát</a:t>
            </a:r>
            <a:r>
              <a:rPr lang="en-GB" sz="3200" dirty="0">
                <a:solidFill>
                  <a:srgbClr val="233791"/>
                </a:solidFill>
              </a:rPr>
              <a:t> </a:t>
            </a:r>
            <a:r>
              <a:rPr lang="en-GB" sz="4000" dirty="0" err="1">
                <a:solidFill>
                  <a:srgbClr val="C89B91"/>
                </a:solidFill>
              </a:rPr>
              <a:t>kdokoli</a:t>
            </a:r>
            <a:endParaRPr lang="en-GB" sz="3200" dirty="0">
              <a:solidFill>
                <a:srgbClr val="C89B91"/>
              </a:solidFill>
            </a:endParaRPr>
          </a:p>
          <a:p>
            <a:r>
              <a:rPr lang="en-GB" sz="3200" dirty="0" err="1">
                <a:solidFill>
                  <a:srgbClr val="233791"/>
                </a:solidFill>
              </a:rPr>
              <a:t>pachatelem</a:t>
            </a:r>
            <a:r>
              <a:rPr lang="en-GB" sz="3200" dirty="0">
                <a:solidFill>
                  <a:srgbClr val="233791"/>
                </a:solidFill>
              </a:rPr>
              <a:t> (</a:t>
            </a:r>
            <a:r>
              <a:rPr lang="en-GB" sz="3200" dirty="0" err="1">
                <a:solidFill>
                  <a:srgbClr val="233791"/>
                </a:solidFill>
              </a:rPr>
              <a:t>pachateli</a:t>
            </a:r>
            <a:r>
              <a:rPr lang="en-GB" sz="3200" dirty="0">
                <a:solidFill>
                  <a:srgbClr val="233791"/>
                </a:solidFill>
              </a:rPr>
              <a:t>) </a:t>
            </a:r>
            <a:r>
              <a:rPr lang="en-GB" sz="3200" dirty="0" err="1">
                <a:solidFill>
                  <a:srgbClr val="233791"/>
                </a:solidFill>
              </a:rPr>
              <a:t>může</a:t>
            </a:r>
            <a:r>
              <a:rPr lang="en-GB" sz="3200" dirty="0">
                <a:solidFill>
                  <a:srgbClr val="233791"/>
                </a:solidFill>
              </a:rPr>
              <a:t> </a:t>
            </a:r>
            <a:r>
              <a:rPr lang="en-GB" sz="3200" dirty="0" err="1">
                <a:solidFill>
                  <a:srgbClr val="233791"/>
                </a:solidFill>
              </a:rPr>
              <a:t>být</a:t>
            </a:r>
            <a:r>
              <a:rPr lang="en-GB" sz="3200" dirty="0">
                <a:solidFill>
                  <a:srgbClr val="233791"/>
                </a:solidFill>
              </a:rPr>
              <a:t> </a:t>
            </a:r>
            <a:r>
              <a:rPr lang="en-GB" sz="3200" dirty="0" err="1">
                <a:solidFill>
                  <a:srgbClr val="233791"/>
                </a:solidFill>
              </a:rPr>
              <a:t>kdokoli</a:t>
            </a:r>
            <a:endParaRPr lang="en-GB" sz="3200" dirty="0">
              <a:solidFill>
                <a:srgbClr val="233791"/>
              </a:solidFill>
            </a:endParaRPr>
          </a:p>
          <a:p>
            <a:r>
              <a:rPr lang="en-GB" sz="3200" dirty="0" err="1">
                <a:solidFill>
                  <a:srgbClr val="233791"/>
                </a:solidFill>
              </a:rPr>
              <a:t>metafora</a:t>
            </a:r>
            <a:r>
              <a:rPr lang="en-GB" sz="3200" dirty="0">
                <a:solidFill>
                  <a:srgbClr val="233791"/>
                </a:solidFill>
              </a:rPr>
              <a:t> </a:t>
            </a:r>
            <a:r>
              <a:rPr lang="en-GB" sz="4000" dirty="0" err="1">
                <a:solidFill>
                  <a:srgbClr val="C89B91"/>
                </a:solidFill>
              </a:rPr>
              <a:t>ledovce</a:t>
            </a:r>
            <a:r>
              <a:rPr lang="en-GB" sz="4000" dirty="0">
                <a:solidFill>
                  <a:srgbClr val="C89B91"/>
                </a:solidFill>
              </a:rPr>
              <a:t> </a:t>
            </a:r>
            <a:r>
              <a:rPr lang="en-GB" sz="3200" dirty="0">
                <a:solidFill>
                  <a:srgbClr val="233791"/>
                </a:solidFill>
              </a:rPr>
              <a:t>je </a:t>
            </a:r>
            <a:r>
              <a:rPr lang="en-GB" sz="3200" dirty="0" err="1">
                <a:solidFill>
                  <a:srgbClr val="233791"/>
                </a:solidFill>
              </a:rPr>
              <a:t>pravdivá</a:t>
            </a:r>
            <a:r>
              <a:rPr lang="en-GB" sz="3200" dirty="0">
                <a:solidFill>
                  <a:srgbClr val="233791"/>
                </a:solidFill>
              </a:rPr>
              <a:t> </a:t>
            </a:r>
          </a:p>
          <a:p>
            <a:r>
              <a:rPr lang="en-GB" sz="3200" dirty="0" err="1">
                <a:solidFill>
                  <a:srgbClr val="233791"/>
                </a:solidFill>
              </a:rPr>
              <a:t>úroveň</a:t>
            </a:r>
            <a:r>
              <a:rPr lang="en-GB" sz="3200" dirty="0">
                <a:solidFill>
                  <a:srgbClr val="233791"/>
                </a:solidFill>
              </a:rPr>
              <a:t> </a:t>
            </a:r>
            <a:r>
              <a:rPr lang="en-GB" sz="3200" dirty="0" err="1">
                <a:solidFill>
                  <a:srgbClr val="233791"/>
                </a:solidFill>
              </a:rPr>
              <a:t>vnímané</a:t>
            </a:r>
            <a:r>
              <a:rPr lang="en-GB" sz="3200" dirty="0">
                <a:solidFill>
                  <a:srgbClr val="233791"/>
                </a:solidFill>
              </a:rPr>
              <a:t> </a:t>
            </a:r>
            <a:r>
              <a:rPr lang="en-GB" sz="4000" dirty="0" err="1">
                <a:solidFill>
                  <a:srgbClr val="C89B91"/>
                </a:solidFill>
              </a:rPr>
              <a:t>podpory</a:t>
            </a:r>
            <a:r>
              <a:rPr lang="en-GB" sz="3200" dirty="0">
                <a:solidFill>
                  <a:srgbClr val="233791"/>
                </a:solidFill>
              </a:rPr>
              <a:t> je </a:t>
            </a:r>
            <a:r>
              <a:rPr lang="en-GB" sz="3200" dirty="0" err="1">
                <a:solidFill>
                  <a:srgbClr val="233791"/>
                </a:solidFill>
              </a:rPr>
              <a:t>nízká</a:t>
            </a:r>
            <a:endParaRPr lang="en-GB" sz="3200" dirty="0">
              <a:solidFill>
                <a:srgbClr val="233791"/>
              </a:solidFill>
            </a:endParaRPr>
          </a:p>
          <a:p>
            <a:r>
              <a:rPr lang="en-GB" sz="3200" dirty="0">
                <a:solidFill>
                  <a:srgbClr val="233791"/>
                </a:solidFill>
              </a:rPr>
              <a:t>je </a:t>
            </a:r>
            <a:r>
              <a:rPr lang="en-GB" sz="3200" dirty="0" err="1">
                <a:solidFill>
                  <a:srgbClr val="233791"/>
                </a:solidFill>
              </a:rPr>
              <a:t>zapotřebí</a:t>
            </a:r>
            <a:r>
              <a:rPr lang="en-GB" sz="3200" dirty="0">
                <a:solidFill>
                  <a:srgbClr val="233791"/>
                </a:solidFill>
              </a:rPr>
              <a:t> </a:t>
            </a:r>
            <a:r>
              <a:rPr lang="en-GB" sz="3200" dirty="0" err="1">
                <a:solidFill>
                  <a:srgbClr val="233791"/>
                </a:solidFill>
              </a:rPr>
              <a:t>nových</a:t>
            </a:r>
            <a:r>
              <a:rPr lang="en-GB" sz="3200" dirty="0">
                <a:solidFill>
                  <a:srgbClr val="233791"/>
                </a:solidFill>
              </a:rPr>
              <a:t> </a:t>
            </a:r>
            <a:r>
              <a:rPr lang="en-GB" sz="3200" dirty="0" err="1">
                <a:solidFill>
                  <a:srgbClr val="233791"/>
                </a:solidFill>
              </a:rPr>
              <a:t>způsobů</a:t>
            </a:r>
            <a:r>
              <a:rPr lang="en-GB" sz="3200" dirty="0">
                <a:solidFill>
                  <a:srgbClr val="233791"/>
                </a:solidFill>
              </a:rPr>
              <a:t>, jak </a:t>
            </a:r>
            <a:r>
              <a:rPr lang="en-GB" sz="4000" dirty="0" err="1">
                <a:solidFill>
                  <a:srgbClr val="C89B91"/>
                </a:solidFill>
              </a:rPr>
              <a:t>vyslechnout</a:t>
            </a:r>
            <a:r>
              <a:rPr lang="en-GB" sz="4000" dirty="0">
                <a:solidFill>
                  <a:srgbClr val="C89B91"/>
                </a:solidFill>
              </a:rPr>
              <a:t> </a:t>
            </a:r>
            <a:r>
              <a:rPr lang="en-GB" sz="3200" dirty="0">
                <a:solidFill>
                  <a:srgbClr val="233791"/>
                </a:solidFill>
              </a:rPr>
              <a:t>a </a:t>
            </a:r>
            <a:r>
              <a:rPr lang="en-GB" sz="3600" dirty="0" err="1">
                <a:solidFill>
                  <a:srgbClr val="C89B91"/>
                </a:solidFill>
              </a:rPr>
              <a:t>podpořit</a:t>
            </a:r>
            <a:r>
              <a:rPr lang="en-GB" sz="3600" dirty="0">
                <a:solidFill>
                  <a:srgbClr val="C89B91"/>
                </a:solidFill>
              </a:rPr>
              <a:t> </a:t>
            </a:r>
            <a:r>
              <a:rPr lang="en-GB" sz="3600" dirty="0" err="1">
                <a:solidFill>
                  <a:srgbClr val="C89B91"/>
                </a:solidFill>
              </a:rPr>
              <a:t>oběti</a:t>
            </a:r>
            <a:r>
              <a:rPr lang="en-GB" sz="3600" dirty="0">
                <a:solidFill>
                  <a:srgbClr val="C89B91"/>
                </a:solidFill>
              </a:rPr>
              <a:t> </a:t>
            </a:r>
            <a:r>
              <a:rPr lang="en-GB" sz="3200" dirty="0">
                <a:solidFill>
                  <a:srgbClr val="233791"/>
                </a:solidFill>
              </a:rPr>
              <a:t>a </a:t>
            </a:r>
            <a:r>
              <a:rPr lang="en-GB" sz="3200" dirty="0" err="1">
                <a:solidFill>
                  <a:srgbClr val="233791"/>
                </a:solidFill>
              </a:rPr>
              <a:t>jejich</a:t>
            </a:r>
            <a:r>
              <a:rPr lang="en-GB" sz="3200" dirty="0">
                <a:solidFill>
                  <a:srgbClr val="233791"/>
                </a:solidFill>
              </a:rPr>
              <a:t> </a:t>
            </a:r>
            <a:r>
              <a:rPr lang="en-GB" sz="4000" dirty="0" err="1">
                <a:solidFill>
                  <a:srgbClr val="C89B91"/>
                </a:solidFill>
              </a:rPr>
              <a:t>komunity</a:t>
            </a:r>
            <a:r>
              <a:rPr lang="en-GB" sz="4000" dirty="0">
                <a:solidFill>
                  <a:srgbClr val="C89B91"/>
                </a:solidFill>
              </a:rPr>
              <a:t> </a:t>
            </a:r>
            <a:r>
              <a:rPr lang="en-GB" sz="2400" dirty="0">
                <a:solidFill>
                  <a:srgbClr val="233791"/>
                </a:solidFill>
              </a:rPr>
              <a:t>(</a:t>
            </a:r>
            <a:r>
              <a:rPr lang="en-GB" sz="2400" dirty="0" err="1">
                <a:solidFill>
                  <a:srgbClr val="233791"/>
                </a:solidFill>
              </a:rPr>
              <a:t>slibné</a:t>
            </a:r>
            <a:r>
              <a:rPr lang="en-GB" sz="2400" dirty="0">
                <a:solidFill>
                  <a:srgbClr val="233791"/>
                </a:solidFill>
              </a:rPr>
              <a:t> </a:t>
            </a:r>
            <a:r>
              <a:rPr lang="cs-CZ" sz="2400" dirty="0">
                <a:solidFill>
                  <a:srgbClr val="233791"/>
                </a:solidFill>
              </a:rPr>
              <a:t>se jeví </a:t>
            </a:r>
            <a:r>
              <a:rPr lang="en-GB" sz="2400" dirty="0" err="1">
                <a:solidFill>
                  <a:srgbClr val="233791"/>
                </a:solidFill>
              </a:rPr>
              <a:t>přístupy</a:t>
            </a:r>
            <a:r>
              <a:rPr lang="en-GB" sz="2400" dirty="0">
                <a:solidFill>
                  <a:srgbClr val="233791"/>
                </a:solidFill>
              </a:rPr>
              <a:t> </a:t>
            </a:r>
            <a:r>
              <a:rPr lang="en-GB" sz="2400" dirty="0" err="1">
                <a:solidFill>
                  <a:srgbClr val="233791"/>
                </a:solidFill>
              </a:rPr>
              <a:t>restorativní</a:t>
            </a:r>
            <a:r>
              <a:rPr lang="en-GB" sz="2400" dirty="0">
                <a:solidFill>
                  <a:srgbClr val="233791"/>
                </a:solidFill>
              </a:rPr>
              <a:t> justice)</a:t>
            </a:r>
            <a:endParaRPr lang="en-GB" sz="3200" dirty="0">
              <a:solidFill>
                <a:srgbClr val="233791"/>
              </a:solidFill>
            </a:endParaRPr>
          </a:p>
        </p:txBody>
      </p:sp>
      <p:sp>
        <p:nvSpPr>
          <p:cNvPr id="12" name="Nadpis 1">
            <a:extLst>
              <a:ext uri="{FF2B5EF4-FFF2-40B4-BE49-F238E27FC236}">
                <a16:creationId xmlns:a16="http://schemas.microsoft.com/office/drawing/2014/main" id="{F8DACD9B-C690-4C2C-9BEB-B05315078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2113" y="562032"/>
            <a:ext cx="10515600" cy="1325563"/>
          </a:xfrm>
        </p:spPr>
        <p:txBody>
          <a:bodyPr/>
          <a:lstStyle/>
          <a:p>
            <a:r>
              <a:rPr lang="cs-CZ" dirty="0">
                <a:solidFill>
                  <a:srgbClr val="233791"/>
                </a:solidFill>
              </a:rPr>
              <a:t>Co jsme se naučili...</a:t>
            </a:r>
          </a:p>
        </p:txBody>
      </p:sp>
    </p:spTree>
    <p:extLst>
      <p:ext uri="{BB962C8B-B14F-4D97-AF65-F5344CB8AC3E}">
        <p14:creationId xmlns:p14="http://schemas.microsoft.com/office/powerpoint/2010/main" val="26808372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D1B031C2-3CD5-ADF4-1085-B7F3CE70B6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1135" y="0"/>
            <a:ext cx="1430791" cy="6862732"/>
          </a:xfrm>
          <a:prstGeom prst="rect">
            <a:avLst/>
          </a:prstGeom>
        </p:spPr>
      </p:pic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20BA399F-CCB9-8BAF-0611-C7C835C8FC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39902" y="6092544"/>
            <a:ext cx="1133475" cy="323850"/>
          </a:xfrm>
          <a:prstGeom prst="rect">
            <a:avLst/>
          </a:prstGeom>
        </p:spPr>
      </p:pic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C1FC1E4B-DC8E-3B65-EED7-8FF1179E93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19913" y="6092544"/>
            <a:ext cx="1057275" cy="323850"/>
          </a:xfrm>
          <a:prstGeom prst="rect">
            <a:avLst/>
          </a:prstGeom>
        </p:spPr>
      </p:pic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B8F4FD0A-9344-26FC-AF52-277B9DE194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23724" y="6092544"/>
            <a:ext cx="352425" cy="323850"/>
          </a:xfrm>
          <a:prstGeom prst="rect">
            <a:avLst/>
          </a:prstGeom>
        </p:spPr>
      </p:pic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1FB2093B-3065-C68F-C2D3-6497F5CFCD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449172" y="6092544"/>
            <a:ext cx="323850" cy="323850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CC57A17E-18BB-738B-5FBF-E119F7997E9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198615" y="6092544"/>
            <a:ext cx="1152525" cy="32385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1E5BE1E2-F4F9-1C9B-E179-78941BC85314}"/>
              </a:ext>
            </a:extLst>
          </p:cNvPr>
          <p:cNvSpPr txBox="1"/>
          <p:nvPr/>
        </p:nvSpPr>
        <p:spPr>
          <a:xfrm>
            <a:off x="2542308" y="1244600"/>
            <a:ext cx="473466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233791"/>
                </a:solidFill>
              </a:rPr>
              <a:t>Děkuji za pozornost.</a:t>
            </a:r>
          </a:p>
          <a:p>
            <a:endParaRPr lang="cs-CZ" sz="2400" dirty="0">
              <a:solidFill>
                <a:srgbClr val="233791"/>
              </a:solidFill>
            </a:endParaRPr>
          </a:p>
          <a:p>
            <a:endParaRPr lang="cs-CZ" sz="2400" dirty="0">
              <a:solidFill>
                <a:srgbClr val="233791"/>
              </a:solidFill>
            </a:endParaRPr>
          </a:p>
          <a:p>
            <a:endParaRPr lang="cs-CZ" sz="2400" dirty="0">
              <a:solidFill>
                <a:srgbClr val="233791"/>
              </a:solidFill>
            </a:endParaRPr>
          </a:p>
          <a:p>
            <a:endParaRPr lang="cs-CZ" sz="2400" dirty="0">
              <a:solidFill>
                <a:srgbClr val="233791"/>
              </a:solidFill>
            </a:endParaRPr>
          </a:p>
          <a:p>
            <a:endParaRPr lang="cs-CZ" sz="2400" dirty="0">
              <a:solidFill>
                <a:srgbClr val="233791"/>
              </a:solidFill>
            </a:endParaRPr>
          </a:p>
          <a:p>
            <a:endParaRPr lang="cs-CZ" sz="2400" dirty="0">
              <a:solidFill>
                <a:srgbClr val="233791"/>
              </a:solidFill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14A13689-AE6B-409B-AB85-8BA2D8A484FA}"/>
              </a:ext>
            </a:extLst>
          </p:cNvPr>
          <p:cNvSpPr txBox="1"/>
          <p:nvPr/>
        </p:nvSpPr>
        <p:spPr>
          <a:xfrm>
            <a:off x="6734250" y="3922256"/>
            <a:ext cx="808125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dirty="0">
                <a:solidFill>
                  <a:srgbClr val="233791"/>
                </a:solidFill>
              </a:rPr>
              <a:t>Mgr. Lucie Vidovićová, PhD. </a:t>
            </a:r>
          </a:p>
          <a:p>
            <a:r>
              <a:rPr lang="cs-CZ" sz="2400" dirty="0">
                <a:solidFill>
                  <a:srgbClr val="233791"/>
                </a:solidFill>
              </a:rPr>
              <a:t>CERA Centrum pro výzkum stárnutí</a:t>
            </a:r>
          </a:p>
          <a:p>
            <a:r>
              <a:rPr lang="cs-CZ" sz="2400" dirty="0">
                <a:solidFill>
                  <a:srgbClr val="233791"/>
                </a:solidFill>
              </a:rPr>
              <a:t>Fakulta sociálních studií</a:t>
            </a:r>
          </a:p>
          <a:p>
            <a:r>
              <a:rPr lang="cs-CZ" sz="2400" dirty="0">
                <a:solidFill>
                  <a:srgbClr val="233791"/>
                </a:solidFill>
              </a:rPr>
              <a:t>Masarykova univerzita</a:t>
            </a:r>
          </a:p>
        </p:txBody>
      </p:sp>
    </p:spTree>
    <p:extLst>
      <p:ext uri="{BB962C8B-B14F-4D97-AF65-F5344CB8AC3E}">
        <p14:creationId xmlns:p14="http://schemas.microsoft.com/office/powerpoint/2010/main" val="24092601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D1B031C2-3CD5-ADF4-1085-B7F3CE70B6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1135" y="0"/>
            <a:ext cx="1430791" cy="6862732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3516BDF3-F0F8-FA91-32F1-8497746FF438}"/>
              </a:ext>
            </a:extLst>
          </p:cNvPr>
          <p:cNvSpPr txBox="1"/>
          <p:nvPr/>
        </p:nvSpPr>
        <p:spPr>
          <a:xfrm>
            <a:off x="2612571" y="396999"/>
            <a:ext cx="86333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solidFill>
                  <a:srgbClr val="7B6C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LINKA DŮVĚRY SENIOR TELEFON</a:t>
            </a:r>
          </a:p>
          <a:p>
            <a:pPr algn="ctr"/>
            <a:endParaRPr lang="cs-CZ" sz="3600" b="1" dirty="0">
              <a:solidFill>
                <a:srgbClr val="7B6C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0798F95-A604-2FCF-BCCE-076B3BA804AB}"/>
              </a:ext>
            </a:extLst>
          </p:cNvPr>
          <p:cNvSpPr txBox="1"/>
          <p:nvPr/>
        </p:nvSpPr>
        <p:spPr>
          <a:xfrm>
            <a:off x="4652623" y="1204958"/>
            <a:ext cx="5812011" cy="223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 rtl="0">
              <a:lnSpc>
                <a:spcPts val="2300"/>
              </a:lnSpc>
            </a:pPr>
            <a:endParaRPr lang="en-GB" sz="2400" b="0" i="0" u="none" strike="noStrike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Linka důvěry Senior telefon – Služby – Život 90">
            <a:extLst>
              <a:ext uri="{FF2B5EF4-FFF2-40B4-BE49-F238E27FC236}">
                <a16:creationId xmlns:a16="http://schemas.microsoft.com/office/drawing/2014/main" id="{F885D673-C034-D513-73B6-94B4D1FB7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100" y="1170294"/>
            <a:ext cx="6743700" cy="4517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ŽIVOT 90 - Home | Facebook">
            <a:extLst>
              <a:ext uri="{FF2B5EF4-FFF2-40B4-BE49-F238E27FC236}">
                <a16:creationId xmlns:a16="http://schemas.microsoft.com/office/drawing/2014/main" id="{3E6C6E77-958C-7C98-28A2-638D58B39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100" y="1170294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9664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D1B031C2-3CD5-ADF4-1085-B7F3CE70B6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1135" y="0"/>
            <a:ext cx="1430791" cy="6862732"/>
          </a:xfrm>
          <a:prstGeom prst="rect">
            <a:avLst/>
          </a:prstGeom>
        </p:spPr>
      </p:pic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20BA399F-CCB9-8BAF-0611-C7C835C8FC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39902" y="6092544"/>
            <a:ext cx="1133475" cy="323850"/>
          </a:xfrm>
          <a:prstGeom prst="rect">
            <a:avLst/>
          </a:prstGeom>
        </p:spPr>
      </p:pic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C1FC1E4B-DC8E-3B65-EED7-8FF1179E93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19913" y="6092544"/>
            <a:ext cx="1057275" cy="323850"/>
          </a:xfrm>
          <a:prstGeom prst="rect">
            <a:avLst/>
          </a:prstGeom>
        </p:spPr>
      </p:pic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B8F4FD0A-9344-26FC-AF52-277B9DE194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23724" y="6092544"/>
            <a:ext cx="352425" cy="323850"/>
          </a:xfrm>
          <a:prstGeom prst="rect">
            <a:avLst/>
          </a:prstGeom>
        </p:spPr>
      </p:pic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1FB2093B-3065-C68F-C2D3-6497F5CFCD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449172" y="6092544"/>
            <a:ext cx="323850" cy="323850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CC57A17E-18BB-738B-5FBF-E119F7997E9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198615" y="6092544"/>
            <a:ext cx="1152525" cy="32385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E4332F91-FF5A-F01F-85EC-E09889C4867A}"/>
              </a:ext>
            </a:extLst>
          </p:cNvPr>
          <p:cNvSpPr txBox="1"/>
          <p:nvPr/>
        </p:nvSpPr>
        <p:spPr>
          <a:xfrm>
            <a:off x="2387600" y="889000"/>
            <a:ext cx="9323265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sz="2000" b="1" dirty="0">
                <a:solidFill>
                  <a:srgbClr val="233791"/>
                </a:solidFill>
              </a:rPr>
              <a:t>Non- stop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sz="2000" b="1" dirty="0">
                <a:solidFill>
                  <a:srgbClr val="233791"/>
                </a:solidFill>
              </a:rPr>
              <a:t>Anonymní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sz="2000" b="1" dirty="0">
                <a:solidFill>
                  <a:srgbClr val="233791"/>
                </a:solidFill>
              </a:rPr>
              <a:t>Zdarma</a:t>
            </a:r>
          </a:p>
          <a:p>
            <a:pPr algn="ctr"/>
            <a:r>
              <a:rPr lang="cs-CZ" sz="2000" b="1" dirty="0">
                <a:solidFill>
                  <a:srgbClr val="233791"/>
                </a:solidFill>
              </a:rPr>
              <a:t>   Registrovaná sociální služba pro seniory, pečující a blízké</a:t>
            </a:r>
          </a:p>
          <a:p>
            <a:endParaRPr lang="cs-CZ" sz="2000" b="1" dirty="0">
              <a:solidFill>
                <a:srgbClr val="233791"/>
              </a:solidFill>
            </a:endParaRPr>
          </a:p>
          <a:p>
            <a:endParaRPr lang="cs-CZ" sz="2000" dirty="0">
              <a:solidFill>
                <a:srgbClr val="233791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cs-CZ" sz="2000" dirty="0">
              <a:solidFill>
                <a:srgbClr val="233791"/>
              </a:solidFill>
            </a:endParaRPr>
          </a:p>
          <a:p>
            <a:pPr algn="ctr"/>
            <a:r>
              <a:rPr lang="cs-CZ" sz="2000" dirty="0">
                <a:solidFill>
                  <a:srgbClr val="233791"/>
                </a:solidFill>
              </a:rPr>
              <a:t>TELEFONICKÁ KRIZOVÁ INTERVENCE, DOPROVÁZENÍ, SOCIÁLNÍ PORADENSTVÍ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cs-CZ" sz="2000" dirty="0">
              <a:solidFill>
                <a:srgbClr val="233791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cs-CZ" sz="2000" dirty="0">
              <a:solidFill>
                <a:srgbClr val="233791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sz="2000" dirty="0">
                <a:solidFill>
                  <a:srgbClr val="233791"/>
                </a:solidFill>
              </a:rPr>
              <a:t>Ročně přes 15 600 kontaktů a 11 600 hovorů (2022)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sz="2000" dirty="0">
                <a:solidFill>
                  <a:srgbClr val="233791"/>
                </a:solidFill>
              </a:rPr>
              <a:t>Muži: 28 %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sz="2000" dirty="0">
                <a:solidFill>
                  <a:srgbClr val="233791"/>
                </a:solidFill>
              </a:rPr>
              <a:t>Ženy: 69 %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sz="2000" dirty="0">
                <a:solidFill>
                  <a:srgbClr val="233791"/>
                </a:solidFill>
              </a:rPr>
              <a:t>Není známo: 3 %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sz="2000" b="0" i="0" dirty="0">
                <a:solidFill>
                  <a:srgbClr val="233791"/>
                </a:solidFill>
                <a:effectLst/>
                <a:latin typeface="Google Sans"/>
              </a:rPr>
              <a:t>⌀ doba hovoru</a:t>
            </a:r>
            <a:r>
              <a:rPr lang="cs-CZ" sz="2000" dirty="0">
                <a:solidFill>
                  <a:srgbClr val="233791"/>
                </a:solidFill>
                <a:latin typeface="Google Sans"/>
              </a:rPr>
              <a:t> 8 minut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sz="2000" b="0" i="0" dirty="0">
                <a:solidFill>
                  <a:srgbClr val="233791"/>
                </a:solidFill>
                <a:effectLst/>
                <a:latin typeface="Google Sans"/>
              </a:rPr>
              <a:t>⌀ věk (klienti, kteří věku uvedli) 68</a:t>
            </a:r>
          </a:p>
          <a:p>
            <a:endParaRPr lang="cs-CZ" dirty="0">
              <a:solidFill>
                <a:srgbClr val="233791"/>
              </a:solidFill>
            </a:endParaRPr>
          </a:p>
          <a:p>
            <a:endParaRPr lang="cs-CZ" dirty="0">
              <a:solidFill>
                <a:srgbClr val="2337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0727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D1B031C2-3CD5-ADF4-1085-B7F3CE70B6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1135" y="0"/>
            <a:ext cx="1430791" cy="6862732"/>
          </a:xfrm>
          <a:prstGeom prst="rect">
            <a:avLst/>
          </a:prstGeom>
        </p:spPr>
      </p:pic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20BA399F-CCB9-8BAF-0611-C7C835C8FC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39902" y="6092544"/>
            <a:ext cx="1133475" cy="323850"/>
          </a:xfrm>
          <a:prstGeom prst="rect">
            <a:avLst/>
          </a:prstGeom>
        </p:spPr>
      </p:pic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C1FC1E4B-DC8E-3B65-EED7-8FF1179E93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19913" y="6092544"/>
            <a:ext cx="1057275" cy="323850"/>
          </a:xfrm>
          <a:prstGeom prst="rect">
            <a:avLst/>
          </a:prstGeom>
        </p:spPr>
      </p:pic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B8F4FD0A-9344-26FC-AF52-277B9DE194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23724" y="6092544"/>
            <a:ext cx="352425" cy="323850"/>
          </a:xfrm>
          <a:prstGeom prst="rect">
            <a:avLst/>
          </a:prstGeom>
        </p:spPr>
      </p:pic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1FB2093B-3065-C68F-C2D3-6497F5CFCD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449172" y="6092544"/>
            <a:ext cx="323850" cy="323850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CC57A17E-18BB-738B-5FBF-E119F7997E9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198615" y="6092544"/>
            <a:ext cx="1152525" cy="32385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33B0BB4-D9AD-4B7C-DB10-B782CEBDD800}"/>
              </a:ext>
            </a:extLst>
          </p:cNvPr>
          <p:cNvSpPr txBox="1"/>
          <p:nvPr/>
        </p:nvSpPr>
        <p:spPr>
          <a:xfrm>
            <a:off x="2514732" y="441606"/>
            <a:ext cx="9317289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233791"/>
                </a:solidFill>
              </a:rPr>
              <a:t>Nejčastější témata (2022)</a:t>
            </a:r>
          </a:p>
          <a:p>
            <a:pPr algn="ctr"/>
            <a:endParaRPr lang="cs-CZ" sz="2400" dirty="0">
              <a:solidFill>
                <a:srgbClr val="233791"/>
              </a:solidFill>
            </a:endParaRPr>
          </a:p>
          <a:p>
            <a:pPr algn="ctr"/>
            <a:r>
              <a:rPr lang="cs-CZ" sz="2800" dirty="0">
                <a:solidFill>
                  <a:srgbClr val="233791"/>
                </a:solidFill>
              </a:rPr>
              <a:t>Psychická nepohoda (úzkosti, strach, smutek, stres)</a:t>
            </a:r>
          </a:p>
          <a:p>
            <a:pPr algn="ctr"/>
            <a:endParaRPr lang="cs-CZ" sz="1400" dirty="0">
              <a:solidFill>
                <a:srgbClr val="233791"/>
              </a:solidFill>
            </a:endParaRPr>
          </a:p>
          <a:p>
            <a:pPr algn="ctr"/>
            <a:r>
              <a:rPr lang="cs-CZ" sz="2800" dirty="0">
                <a:solidFill>
                  <a:srgbClr val="233791"/>
                </a:solidFill>
              </a:rPr>
              <a:t>Doprovázení v dlouhodobých zdravotních obtížích</a:t>
            </a:r>
          </a:p>
          <a:p>
            <a:pPr algn="ctr"/>
            <a:endParaRPr lang="cs-CZ" sz="1400" dirty="0">
              <a:solidFill>
                <a:srgbClr val="233791"/>
              </a:solidFill>
            </a:endParaRPr>
          </a:p>
          <a:p>
            <a:pPr algn="ctr"/>
            <a:r>
              <a:rPr lang="cs-CZ" sz="2800" dirty="0">
                <a:solidFill>
                  <a:srgbClr val="233791"/>
                </a:solidFill>
              </a:rPr>
              <a:t>Základní orientace v sociálně právním poradenství</a:t>
            </a:r>
          </a:p>
          <a:p>
            <a:pPr algn="ctr"/>
            <a:r>
              <a:rPr lang="cs-CZ" sz="1400" dirty="0">
                <a:solidFill>
                  <a:srgbClr val="233791"/>
                </a:solidFill>
              </a:rPr>
              <a:t> </a:t>
            </a:r>
          </a:p>
          <a:p>
            <a:pPr algn="ctr"/>
            <a:r>
              <a:rPr lang="cs-CZ" sz="2800" dirty="0">
                <a:solidFill>
                  <a:srgbClr val="233791"/>
                </a:solidFill>
              </a:rPr>
              <a:t>Osamělost</a:t>
            </a:r>
          </a:p>
          <a:p>
            <a:pPr algn="ctr"/>
            <a:endParaRPr lang="cs-CZ" sz="1200" dirty="0">
              <a:solidFill>
                <a:srgbClr val="233791"/>
              </a:solidFill>
            </a:endParaRPr>
          </a:p>
          <a:p>
            <a:pPr algn="ctr"/>
            <a:r>
              <a:rPr lang="cs-CZ" sz="2800" dirty="0">
                <a:solidFill>
                  <a:srgbClr val="233791"/>
                </a:solidFill>
              </a:rPr>
              <a:t>Potíže v mezilidských vztazích</a:t>
            </a:r>
          </a:p>
          <a:p>
            <a:endParaRPr lang="cs-CZ" sz="1400" dirty="0">
              <a:solidFill>
                <a:srgbClr val="233791"/>
              </a:solidFill>
            </a:endParaRPr>
          </a:p>
          <a:p>
            <a:pPr algn="ctr"/>
            <a:r>
              <a:rPr lang="cs-CZ" sz="2800" dirty="0">
                <a:solidFill>
                  <a:srgbClr val="233791"/>
                </a:solidFill>
              </a:rPr>
              <a:t>Domácí násilí (~1 %)</a:t>
            </a:r>
          </a:p>
          <a:p>
            <a:endParaRPr lang="cs-CZ" sz="2400" dirty="0">
              <a:solidFill>
                <a:srgbClr val="233791"/>
              </a:solidFill>
            </a:endParaRPr>
          </a:p>
          <a:p>
            <a:endParaRPr lang="cs-CZ" sz="2400" dirty="0">
              <a:solidFill>
                <a:srgbClr val="233791"/>
              </a:solidFill>
            </a:endParaRPr>
          </a:p>
          <a:p>
            <a:endParaRPr lang="cs-CZ" sz="2400" dirty="0">
              <a:solidFill>
                <a:srgbClr val="2337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1565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D1B031C2-3CD5-ADF4-1085-B7F3CE70B6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1135" y="0"/>
            <a:ext cx="1430791" cy="6862732"/>
          </a:xfrm>
          <a:prstGeom prst="rect">
            <a:avLst/>
          </a:prstGeom>
        </p:spPr>
      </p:pic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20BA399F-CCB9-8BAF-0611-C7C835C8FC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39902" y="6092544"/>
            <a:ext cx="1133475" cy="323850"/>
          </a:xfrm>
          <a:prstGeom prst="rect">
            <a:avLst/>
          </a:prstGeom>
        </p:spPr>
      </p:pic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C1FC1E4B-DC8E-3B65-EED7-8FF1179E93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19913" y="6092544"/>
            <a:ext cx="1057275" cy="323850"/>
          </a:xfrm>
          <a:prstGeom prst="rect">
            <a:avLst/>
          </a:prstGeom>
        </p:spPr>
      </p:pic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B8F4FD0A-9344-26FC-AF52-277B9DE194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23724" y="6092544"/>
            <a:ext cx="352425" cy="323850"/>
          </a:xfrm>
          <a:prstGeom prst="rect">
            <a:avLst/>
          </a:prstGeom>
        </p:spPr>
      </p:pic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1FB2093B-3065-C68F-C2D3-6497F5CFCD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449172" y="6092544"/>
            <a:ext cx="323850" cy="323850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CC57A17E-18BB-738B-5FBF-E119F7997E9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198615" y="6092544"/>
            <a:ext cx="1152525" cy="323850"/>
          </a:xfrm>
          <a:prstGeom prst="rect">
            <a:avLst/>
          </a:prstGeom>
        </p:spPr>
      </p:pic>
      <p:sp>
        <p:nvSpPr>
          <p:cNvPr id="8" name="Google Shape;137;p4">
            <a:extLst>
              <a:ext uri="{FF2B5EF4-FFF2-40B4-BE49-F238E27FC236}">
                <a16:creationId xmlns:a16="http://schemas.microsoft.com/office/drawing/2014/main" id="{73EDD0A2-DD69-4512-AC25-16BBA8829C80}"/>
              </a:ext>
            </a:extLst>
          </p:cNvPr>
          <p:cNvSpPr txBox="1">
            <a:spLocks/>
          </p:cNvSpPr>
          <p:nvPr/>
        </p:nvSpPr>
        <p:spPr>
          <a:xfrm>
            <a:off x="840861" y="204593"/>
            <a:ext cx="11351140" cy="64092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None/>
            </a:pPr>
            <a:r>
              <a:rPr lang="en-US" sz="3200" dirty="0" err="1">
                <a:solidFill>
                  <a:srgbClr val="233791"/>
                </a:solidFill>
              </a:rPr>
              <a:t>Týrání</a:t>
            </a:r>
            <a:r>
              <a:rPr lang="en-US" sz="3200" dirty="0">
                <a:solidFill>
                  <a:srgbClr val="233791"/>
                </a:solidFill>
              </a:rPr>
              <a:t>, </a:t>
            </a:r>
            <a:r>
              <a:rPr lang="en-US" sz="3200" dirty="0" err="1">
                <a:solidFill>
                  <a:srgbClr val="233791"/>
                </a:solidFill>
              </a:rPr>
              <a:t>zneužívání</a:t>
            </a:r>
            <a:r>
              <a:rPr lang="en-US" sz="3200" dirty="0">
                <a:solidFill>
                  <a:srgbClr val="233791"/>
                </a:solidFill>
              </a:rPr>
              <a:t>, </a:t>
            </a:r>
            <a:r>
              <a:rPr lang="en-US" sz="3200" dirty="0" err="1">
                <a:solidFill>
                  <a:srgbClr val="233791"/>
                </a:solidFill>
              </a:rPr>
              <a:t>zanedbávání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seniorů</a:t>
            </a:r>
            <a:r>
              <a:rPr lang="en-US" sz="3200" dirty="0">
                <a:solidFill>
                  <a:srgbClr val="233791"/>
                </a:solidFill>
              </a:rPr>
              <a:t> a </a:t>
            </a:r>
            <a:r>
              <a:rPr lang="en-US" sz="3200" dirty="0" err="1">
                <a:solidFill>
                  <a:srgbClr val="233791"/>
                </a:solidFill>
              </a:rPr>
              <a:t>špatné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zacházení</a:t>
            </a:r>
            <a:r>
              <a:rPr lang="en-US" sz="3200" dirty="0">
                <a:solidFill>
                  <a:srgbClr val="233791"/>
                </a:solidFill>
              </a:rPr>
              <a:t> s </a:t>
            </a:r>
            <a:r>
              <a:rPr lang="en-US" sz="3200" dirty="0" err="1">
                <a:solidFill>
                  <a:srgbClr val="233791"/>
                </a:solidFill>
              </a:rPr>
              <a:t>nimi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2600" dirty="0">
                <a:solidFill>
                  <a:srgbClr val="233791"/>
                </a:solidFill>
              </a:rPr>
              <a:t>(EAN) </a:t>
            </a:r>
            <a:r>
              <a:rPr lang="en-US" sz="3200" dirty="0">
                <a:solidFill>
                  <a:srgbClr val="233791"/>
                </a:solidFill>
              </a:rPr>
              <a:t>je </a:t>
            </a:r>
            <a:r>
              <a:rPr lang="en-US" sz="4000" dirty="0" err="1">
                <a:solidFill>
                  <a:srgbClr val="C89B91"/>
                </a:solidFill>
              </a:rPr>
              <a:t>jednorázové</a:t>
            </a:r>
            <a:r>
              <a:rPr lang="en-US" sz="4000" dirty="0">
                <a:solidFill>
                  <a:srgbClr val="C89B91"/>
                </a:solidFill>
              </a:rPr>
              <a:t> </a:t>
            </a:r>
            <a:r>
              <a:rPr lang="en-US" sz="4000" dirty="0" err="1">
                <a:solidFill>
                  <a:srgbClr val="C89B91"/>
                </a:solidFill>
              </a:rPr>
              <a:t>nebo</a:t>
            </a:r>
            <a:r>
              <a:rPr lang="en-US" sz="4000" dirty="0">
                <a:solidFill>
                  <a:srgbClr val="C89B91"/>
                </a:solidFill>
              </a:rPr>
              <a:t> </a:t>
            </a:r>
            <a:r>
              <a:rPr lang="en-US" sz="4000" dirty="0" err="1">
                <a:solidFill>
                  <a:srgbClr val="C89B91"/>
                </a:solidFill>
              </a:rPr>
              <a:t>opakované</a:t>
            </a:r>
            <a:r>
              <a:rPr lang="en-US" sz="3200" dirty="0">
                <a:solidFill>
                  <a:srgbClr val="233791"/>
                </a:solidFill>
              </a:rPr>
              <a:t>, </a:t>
            </a:r>
            <a:r>
              <a:rPr lang="en-US" sz="3200" dirty="0" err="1">
                <a:solidFill>
                  <a:srgbClr val="233791"/>
                </a:solidFill>
              </a:rPr>
              <a:t>záměrné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nebo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nezáměrné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jednání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nebo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nečinnost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vůči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člověku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900" dirty="0" err="1">
                <a:solidFill>
                  <a:srgbClr val="C89B91"/>
                </a:solidFill>
              </a:rPr>
              <a:t>vyššího</a:t>
            </a:r>
            <a:r>
              <a:rPr lang="en-US" sz="3900" dirty="0">
                <a:solidFill>
                  <a:srgbClr val="C89B91"/>
                </a:solidFill>
              </a:rPr>
              <a:t> </a:t>
            </a:r>
            <a:r>
              <a:rPr lang="en-US" sz="3900" dirty="0" err="1">
                <a:solidFill>
                  <a:srgbClr val="C89B91"/>
                </a:solidFill>
              </a:rPr>
              <a:t>věku</a:t>
            </a:r>
            <a:r>
              <a:rPr lang="en-US" sz="3200" dirty="0">
                <a:solidFill>
                  <a:srgbClr val="233791"/>
                </a:solidFill>
              </a:rPr>
              <a:t>, </a:t>
            </a:r>
            <a:r>
              <a:rPr lang="en-US" sz="3200" dirty="0" err="1">
                <a:solidFill>
                  <a:srgbClr val="233791"/>
                </a:solidFill>
              </a:rPr>
              <a:t>typicky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ve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vztahu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900" dirty="0" err="1">
                <a:solidFill>
                  <a:srgbClr val="C89B91"/>
                </a:solidFill>
              </a:rPr>
              <a:t>odůvodněně</a:t>
            </a:r>
            <a:r>
              <a:rPr lang="en-US" sz="3900" dirty="0">
                <a:solidFill>
                  <a:srgbClr val="C89B91"/>
                </a:solidFill>
              </a:rPr>
              <a:t> </a:t>
            </a:r>
            <a:r>
              <a:rPr lang="en-US" sz="3900" dirty="0" err="1">
                <a:solidFill>
                  <a:srgbClr val="C89B91"/>
                </a:solidFill>
              </a:rPr>
              <a:t>očekávatelné</a:t>
            </a:r>
            <a:r>
              <a:rPr lang="en-US" sz="3900" dirty="0">
                <a:solidFill>
                  <a:srgbClr val="C89B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důvěry</a:t>
            </a:r>
            <a:r>
              <a:rPr lang="en-US" sz="3200" dirty="0">
                <a:solidFill>
                  <a:srgbClr val="233791"/>
                </a:solidFill>
              </a:rPr>
              <a:t>, v </a:t>
            </a:r>
            <a:r>
              <a:rPr lang="en-US" sz="3200" dirty="0" err="1">
                <a:solidFill>
                  <a:srgbClr val="233791"/>
                </a:solidFill>
              </a:rPr>
              <a:t>jehož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důsledku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došlo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ke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škodě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či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újmě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fyzické</a:t>
            </a:r>
            <a:r>
              <a:rPr lang="en-US" sz="3200" dirty="0">
                <a:solidFill>
                  <a:srgbClr val="233791"/>
                </a:solidFill>
              </a:rPr>
              <a:t>, </a:t>
            </a:r>
            <a:r>
              <a:rPr lang="en-US" sz="3200" dirty="0" err="1">
                <a:solidFill>
                  <a:srgbClr val="233791"/>
                </a:solidFill>
              </a:rPr>
              <a:t>psychické</a:t>
            </a:r>
            <a:r>
              <a:rPr lang="en-US" sz="3200" dirty="0">
                <a:solidFill>
                  <a:srgbClr val="233791"/>
                </a:solidFill>
              </a:rPr>
              <a:t>, </a:t>
            </a:r>
            <a:r>
              <a:rPr lang="en-US" sz="3200" dirty="0" err="1">
                <a:solidFill>
                  <a:srgbClr val="233791"/>
                </a:solidFill>
              </a:rPr>
              <a:t>sociální</a:t>
            </a:r>
            <a:r>
              <a:rPr lang="en-US" sz="3200" dirty="0">
                <a:solidFill>
                  <a:srgbClr val="233791"/>
                </a:solidFill>
              </a:rPr>
              <a:t>, </a:t>
            </a:r>
            <a:r>
              <a:rPr lang="en-US" sz="3200" dirty="0" err="1">
                <a:solidFill>
                  <a:srgbClr val="233791"/>
                </a:solidFill>
              </a:rPr>
              <a:t>materiální</a:t>
            </a:r>
            <a:r>
              <a:rPr lang="en-US" sz="3200" dirty="0">
                <a:solidFill>
                  <a:srgbClr val="233791"/>
                </a:solidFill>
              </a:rPr>
              <a:t>, </a:t>
            </a:r>
            <a:r>
              <a:rPr lang="en-US" sz="3200" dirty="0" err="1">
                <a:solidFill>
                  <a:srgbClr val="233791"/>
                </a:solidFill>
              </a:rPr>
              <a:t>právní</a:t>
            </a:r>
            <a:r>
              <a:rPr lang="en-US" sz="3200" dirty="0">
                <a:solidFill>
                  <a:srgbClr val="233791"/>
                </a:solidFill>
              </a:rPr>
              <a:t>, </a:t>
            </a:r>
            <a:r>
              <a:rPr lang="en-US" sz="3200" dirty="0" err="1">
                <a:solidFill>
                  <a:srgbClr val="233791"/>
                </a:solidFill>
              </a:rPr>
              <a:t>nebo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mravní</a:t>
            </a:r>
            <a:r>
              <a:rPr lang="en-US" sz="3200" dirty="0">
                <a:solidFill>
                  <a:srgbClr val="233791"/>
                </a:solidFill>
              </a:rPr>
              <a:t>, </a:t>
            </a:r>
            <a:r>
              <a:rPr lang="en-US" sz="3200" dirty="0" err="1">
                <a:solidFill>
                  <a:srgbClr val="233791"/>
                </a:solidFill>
              </a:rPr>
              <a:t>případně</a:t>
            </a:r>
            <a:r>
              <a:rPr lang="en-US" sz="3200" dirty="0">
                <a:solidFill>
                  <a:srgbClr val="233791"/>
                </a:solidFill>
              </a:rPr>
              <a:t> k </a:t>
            </a:r>
            <a:r>
              <a:rPr lang="en-US" sz="3200" dirty="0" err="1">
                <a:solidFill>
                  <a:srgbClr val="233791"/>
                </a:solidFill>
              </a:rPr>
              <a:t>jejich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kombinaci</a:t>
            </a:r>
            <a:r>
              <a:rPr lang="en-US" sz="3200" dirty="0">
                <a:solidFill>
                  <a:srgbClr val="233791"/>
                </a:solidFill>
              </a:rPr>
              <a:t>.</a:t>
            </a:r>
            <a:endParaRPr lang="cs-CZ" sz="3200" dirty="0">
              <a:solidFill>
                <a:srgbClr val="233791"/>
              </a:solidFill>
            </a:endParaRPr>
          </a:p>
          <a:p>
            <a:pPr marL="0" indent="0" algn="ctr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None/>
            </a:pPr>
            <a:endParaRPr lang="cs-CZ" sz="1400" dirty="0">
              <a:solidFill>
                <a:srgbClr val="233791"/>
              </a:solidFill>
            </a:endParaRPr>
          </a:p>
          <a:p>
            <a:pPr marL="0" indent="0" algn="ctr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None/>
            </a:pP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Důsledkem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tohoto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jednání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či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nečinnosti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může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být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kromě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ohrožení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majetku</a:t>
            </a:r>
            <a:r>
              <a:rPr lang="en-US" sz="3200" dirty="0">
                <a:solidFill>
                  <a:srgbClr val="233791"/>
                </a:solidFill>
              </a:rPr>
              <a:t>, </a:t>
            </a:r>
            <a:r>
              <a:rPr lang="en-US" sz="3200" dirty="0" err="1">
                <a:solidFill>
                  <a:srgbClr val="233791"/>
                </a:solidFill>
              </a:rPr>
              <a:t>zdraví</a:t>
            </a:r>
            <a:r>
              <a:rPr lang="en-US" sz="3200" dirty="0">
                <a:solidFill>
                  <a:srgbClr val="233791"/>
                </a:solidFill>
              </a:rPr>
              <a:t>, </a:t>
            </a:r>
            <a:r>
              <a:rPr lang="en-US" sz="3200" dirty="0" err="1">
                <a:solidFill>
                  <a:srgbClr val="233791"/>
                </a:solidFill>
              </a:rPr>
              <a:t>života</a:t>
            </a:r>
            <a:r>
              <a:rPr lang="en-US" sz="3200" dirty="0">
                <a:solidFill>
                  <a:srgbClr val="233791"/>
                </a:solidFill>
              </a:rPr>
              <a:t>, </a:t>
            </a:r>
            <a:r>
              <a:rPr lang="en-US" sz="3200" dirty="0" err="1">
                <a:solidFill>
                  <a:srgbClr val="233791"/>
                </a:solidFill>
              </a:rPr>
              <a:t>svobody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nebo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lidské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důstojnosti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také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900" dirty="0" err="1">
                <a:solidFill>
                  <a:srgbClr val="C89B91"/>
                </a:solidFill>
              </a:rPr>
              <a:t>vznik</a:t>
            </a:r>
            <a:r>
              <a:rPr lang="en-US" sz="3900" dirty="0">
                <a:solidFill>
                  <a:srgbClr val="C89B91"/>
                </a:solidFill>
              </a:rPr>
              <a:t> </a:t>
            </a:r>
            <a:r>
              <a:rPr lang="cs-CZ" sz="3900" dirty="0">
                <a:solidFill>
                  <a:srgbClr val="C89B91"/>
                </a:solidFill>
              </a:rPr>
              <a:t>/</a:t>
            </a:r>
            <a:r>
              <a:rPr lang="en-US" sz="3900" dirty="0" err="1">
                <a:solidFill>
                  <a:srgbClr val="C89B91"/>
                </a:solidFill>
              </a:rPr>
              <a:t>prohloubení</a:t>
            </a:r>
            <a:r>
              <a:rPr lang="en-US" sz="3900" dirty="0">
                <a:solidFill>
                  <a:srgbClr val="C89B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situační</a:t>
            </a:r>
            <a:r>
              <a:rPr lang="en-US" sz="3200" dirty="0">
                <a:solidFill>
                  <a:srgbClr val="233791"/>
                </a:solidFill>
              </a:rPr>
              <a:t>, </a:t>
            </a:r>
            <a:r>
              <a:rPr lang="en-US" sz="3200" dirty="0" err="1">
                <a:solidFill>
                  <a:srgbClr val="233791"/>
                </a:solidFill>
              </a:rPr>
              <a:t>dočasné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cs-CZ" sz="3200" dirty="0">
                <a:solidFill>
                  <a:srgbClr val="233791"/>
                </a:solidFill>
              </a:rPr>
              <a:t>/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celkové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zranitelnosti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člověka</a:t>
            </a:r>
            <a:r>
              <a:rPr lang="en-US" sz="3200" dirty="0">
                <a:solidFill>
                  <a:srgbClr val="233791"/>
                </a:solidFill>
              </a:rPr>
              <a:t>.</a:t>
            </a:r>
            <a:endParaRPr lang="cs-CZ" sz="3200" dirty="0">
              <a:solidFill>
                <a:srgbClr val="233791"/>
              </a:solidFill>
            </a:endParaRPr>
          </a:p>
          <a:p>
            <a:pPr marL="0" indent="0" algn="ctr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None/>
            </a:pPr>
            <a:r>
              <a:rPr lang="en-US" sz="1050" dirty="0">
                <a:solidFill>
                  <a:srgbClr val="233791"/>
                </a:solidFill>
              </a:rPr>
              <a:t> </a:t>
            </a:r>
            <a:endParaRPr lang="cs-CZ" sz="1050" dirty="0">
              <a:solidFill>
                <a:srgbClr val="233791"/>
              </a:solidFill>
            </a:endParaRPr>
          </a:p>
          <a:p>
            <a:pPr marL="0" indent="0" algn="ctr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None/>
            </a:pPr>
            <a:r>
              <a:rPr lang="en-US" sz="3200" dirty="0" err="1">
                <a:solidFill>
                  <a:srgbClr val="233791"/>
                </a:solidFill>
              </a:rPr>
              <a:t>Výše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definované</a:t>
            </a:r>
            <a:r>
              <a:rPr lang="en-US" sz="3200" dirty="0">
                <a:solidFill>
                  <a:srgbClr val="233791"/>
                </a:solidFill>
              </a:rPr>
              <a:t> ... </a:t>
            </a:r>
            <a:r>
              <a:rPr lang="en-US" sz="3200" dirty="0" err="1">
                <a:solidFill>
                  <a:srgbClr val="233791"/>
                </a:solidFill>
              </a:rPr>
              <a:t>může</a:t>
            </a:r>
            <a:r>
              <a:rPr lang="en-US" sz="3200" dirty="0">
                <a:solidFill>
                  <a:srgbClr val="233791"/>
                </a:solidFill>
              </a:rPr>
              <a:t>, ale </a:t>
            </a:r>
            <a:r>
              <a:rPr lang="en-US" sz="3200" dirty="0" err="1">
                <a:solidFill>
                  <a:srgbClr val="233791"/>
                </a:solidFill>
              </a:rPr>
              <a:t>nemusí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naplňovat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endParaRPr lang="cs-CZ" sz="3200" dirty="0">
              <a:solidFill>
                <a:srgbClr val="233791"/>
              </a:solidFill>
            </a:endParaRPr>
          </a:p>
          <a:p>
            <a:pPr marL="0" indent="0" algn="ctr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None/>
            </a:pPr>
            <a:r>
              <a:rPr lang="en-US" sz="3200" dirty="0" err="1">
                <a:solidFill>
                  <a:srgbClr val="233791"/>
                </a:solidFill>
              </a:rPr>
              <a:t>skutkovou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podstatu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trestného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činu</a:t>
            </a:r>
            <a:r>
              <a:rPr lang="en-US" sz="3200" dirty="0">
                <a:solidFill>
                  <a:srgbClr val="233791"/>
                </a:solidFill>
              </a:rPr>
              <a:t>. </a:t>
            </a:r>
          </a:p>
          <a:p>
            <a:pPr marL="0" indent="0" algn="ctr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None/>
            </a:pPr>
            <a:r>
              <a:rPr lang="en-US" sz="3200" dirty="0" err="1">
                <a:solidFill>
                  <a:srgbClr val="233791"/>
                </a:solidFill>
              </a:rPr>
              <a:t>Jeho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původci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mohou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být</a:t>
            </a:r>
            <a:endParaRPr lang="cs-CZ" sz="3200" dirty="0">
              <a:solidFill>
                <a:srgbClr val="233791"/>
              </a:solidFill>
            </a:endParaRPr>
          </a:p>
          <a:p>
            <a:pPr marL="0" indent="0" algn="ctr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None/>
            </a:pP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C89B91"/>
                </a:solidFill>
              </a:rPr>
              <a:t>jednotlivci</a:t>
            </a:r>
            <a:r>
              <a:rPr lang="en-US" sz="3200" dirty="0">
                <a:solidFill>
                  <a:srgbClr val="233791"/>
                </a:solidFill>
              </a:rPr>
              <a:t>, </a:t>
            </a:r>
            <a:r>
              <a:rPr lang="en-US" sz="3200" dirty="0" err="1">
                <a:solidFill>
                  <a:srgbClr val="C89B91"/>
                </a:solidFill>
              </a:rPr>
              <a:t>instituce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či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C89B91"/>
                </a:solidFill>
              </a:rPr>
              <a:t>společenské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C89B91"/>
                </a:solidFill>
              </a:rPr>
              <a:t>prostředí</a:t>
            </a:r>
            <a:r>
              <a:rPr lang="en-US" sz="3200" dirty="0">
                <a:solidFill>
                  <a:srgbClr val="233791"/>
                </a:solidFill>
              </a:rPr>
              <a:t>.</a:t>
            </a:r>
          </a:p>
          <a:p>
            <a:pPr marL="0" indent="0" algn="r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None/>
            </a:pPr>
            <a:endParaRPr lang="cs-CZ" sz="2200" dirty="0">
              <a:solidFill>
                <a:srgbClr val="233791"/>
              </a:solidFill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4BF46D29-32E7-4ABD-B45D-EFEF6C6F1922}"/>
              </a:ext>
            </a:extLst>
          </p:cNvPr>
          <p:cNvSpPr txBox="1"/>
          <p:nvPr/>
        </p:nvSpPr>
        <p:spPr>
          <a:xfrm>
            <a:off x="2258514" y="6211669"/>
            <a:ext cx="98297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None/>
            </a:pPr>
            <a:r>
              <a:rPr lang="en-US" sz="1800" dirty="0" err="1">
                <a:solidFill>
                  <a:srgbClr val="233791"/>
                </a:solidFill>
              </a:rPr>
              <a:t>Definice</a:t>
            </a:r>
            <a:r>
              <a:rPr lang="en-US" sz="1800" dirty="0">
                <a:solidFill>
                  <a:srgbClr val="233791"/>
                </a:solidFill>
              </a:rPr>
              <a:t> </a:t>
            </a:r>
            <a:r>
              <a:rPr lang="en-US" sz="1800" dirty="0" err="1">
                <a:solidFill>
                  <a:srgbClr val="233791"/>
                </a:solidFill>
              </a:rPr>
              <a:t>fenoménu</a:t>
            </a:r>
            <a:r>
              <a:rPr lang="en-US" sz="1800" dirty="0">
                <a:solidFill>
                  <a:srgbClr val="233791"/>
                </a:solidFill>
              </a:rPr>
              <a:t> EAN RESTABUS </a:t>
            </a:r>
            <a:r>
              <a:rPr lang="en-US" sz="1800" dirty="0" err="1">
                <a:solidFill>
                  <a:srgbClr val="233791"/>
                </a:solidFill>
              </a:rPr>
              <a:t>přijatá</a:t>
            </a:r>
            <a:r>
              <a:rPr lang="cs-CZ" sz="1800" dirty="0">
                <a:solidFill>
                  <a:srgbClr val="233791"/>
                </a:solidFill>
              </a:rPr>
              <a:t> </a:t>
            </a:r>
            <a:r>
              <a:rPr lang="en-US" sz="1800" dirty="0" err="1">
                <a:solidFill>
                  <a:srgbClr val="233791"/>
                </a:solidFill>
              </a:rPr>
              <a:t>Výborem</a:t>
            </a:r>
            <a:r>
              <a:rPr lang="en-US" sz="1800" dirty="0">
                <a:solidFill>
                  <a:srgbClr val="233791"/>
                </a:solidFill>
              </a:rPr>
              <a:t> pro </a:t>
            </a:r>
            <a:r>
              <a:rPr lang="en-US" sz="1800" dirty="0" err="1">
                <a:solidFill>
                  <a:srgbClr val="233791"/>
                </a:solidFill>
              </a:rPr>
              <a:t>práva</a:t>
            </a:r>
            <a:r>
              <a:rPr lang="en-US" sz="1800" dirty="0">
                <a:solidFill>
                  <a:srgbClr val="233791"/>
                </a:solidFill>
              </a:rPr>
              <a:t> </a:t>
            </a:r>
            <a:r>
              <a:rPr lang="en-US" sz="1800" dirty="0" err="1">
                <a:solidFill>
                  <a:srgbClr val="233791"/>
                </a:solidFill>
              </a:rPr>
              <a:t>starších</a:t>
            </a:r>
            <a:r>
              <a:rPr lang="en-US" sz="1800" dirty="0">
                <a:solidFill>
                  <a:srgbClr val="233791"/>
                </a:solidFill>
              </a:rPr>
              <a:t> </a:t>
            </a:r>
            <a:r>
              <a:rPr lang="en-US" sz="1800" dirty="0" err="1">
                <a:solidFill>
                  <a:srgbClr val="233791"/>
                </a:solidFill>
              </a:rPr>
              <a:t>osob</a:t>
            </a:r>
            <a:r>
              <a:rPr lang="cs-CZ" sz="1800" dirty="0">
                <a:solidFill>
                  <a:srgbClr val="233791"/>
                </a:solidFill>
              </a:rPr>
              <a:t> </a:t>
            </a:r>
          </a:p>
          <a:p>
            <a:pPr marL="0" indent="0" algn="r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None/>
            </a:pPr>
            <a:r>
              <a:rPr lang="cs-CZ" sz="1800" dirty="0">
                <a:solidFill>
                  <a:srgbClr val="233791"/>
                </a:solidFill>
              </a:rPr>
              <a:t>R</a:t>
            </a:r>
            <a:r>
              <a:rPr lang="en-US" sz="1800" dirty="0" err="1">
                <a:solidFill>
                  <a:srgbClr val="233791"/>
                </a:solidFill>
              </a:rPr>
              <a:t>ady</a:t>
            </a:r>
            <a:r>
              <a:rPr lang="en-US" sz="1800" dirty="0">
                <a:solidFill>
                  <a:srgbClr val="233791"/>
                </a:solidFill>
              </a:rPr>
              <a:t> </a:t>
            </a:r>
            <a:r>
              <a:rPr lang="en-US" sz="1800" dirty="0" err="1">
                <a:solidFill>
                  <a:srgbClr val="233791"/>
                </a:solidFill>
              </a:rPr>
              <a:t>vlády</a:t>
            </a:r>
            <a:r>
              <a:rPr lang="en-US" sz="1800" dirty="0">
                <a:solidFill>
                  <a:srgbClr val="233791"/>
                </a:solidFill>
              </a:rPr>
              <a:t> pro </a:t>
            </a:r>
            <a:r>
              <a:rPr lang="en-US" sz="1800" dirty="0" err="1">
                <a:solidFill>
                  <a:srgbClr val="233791"/>
                </a:solidFill>
              </a:rPr>
              <a:t>lidská</a:t>
            </a:r>
            <a:r>
              <a:rPr lang="en-US" sz="1800" dirty="0">
                <a:solidFill>
                  <a:srgbClr val="233791"/>
                </a:solidFill>
              </a:rPr>
              <a:t> </a:t>
            </a:r>
            <a:r>
              <a:rPr lang="en-US" sz="1800" dirty="0" err="1">
                <a:solidFill>
                  <a:srgbClr val="233791"/>
                </a:solidFill>
              </a:rPr>
              <a:t>práva</a:t>
            </a:r>
            <a:r>
              <a:rPr lang="en-US" sz="1800" dirty="0">
                <a:solidFill>
                  <a:srgbClr val="233791"/>
                </a:solidFill>
              </a:rPr>
              <a:t> </a:t>
            </a:r>
            <a:r>
              <a:rPr lang="cs-CZ" sz="1800" dirty="0">
                <a:solidFill>
                  <a:srgbClr val="233791"/>
                </a:solidFill>
              </a:rPr>
              <a:t>dne </a:t>
            </a:r>
            <a:r>
              <a:rPr lang="en-US" sz="1800" dirty="0">
                <a:solidFill>
                  <a:srgbClr val="233791"/>
                </a:solidFill>
              </a:rPr>
              <a:t>1.6.2022</a:t>
            </a:r>
          </a:p>
        </p:txBody>
      </p:sp>
    </p:spTree>
    <p:extLst>
      <p:ext uri="{BB962C8B-B14F-4D97-AF65-F5344CB8AC3E}">
        <p14:creationId xmlns:p14="http://schemas.microsoft.com/office/powerpoint/2010/main" val="6282181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D1B031C2-3CD5-ADF4-1085-B7F3CE70B6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1135" y="0"/>
            <a:ext cx="1430791" cy="6862732"/>
          </a:xfrm>
          <a:prstGeom prst="rect">
            <a:avLst/>
          </a:prstGeom>
        </p:spPr>
      </p:pic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20BA399F-CCB9-8BAF-0611-C7C835C8FC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39902" y="6092544"/>
            <a:ext cx="1133475" cy="323850"/>
          </a:xfrm>
          <a:prstGeom prst="rect">
            <a:avLst/>
          </a:prstGeom>
        </p:spPr>
      </p:pic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C1FC1E4B-DC8E-3B65-EED7-8FF1179E93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19913" y="6092544"/>
            <a:ext cx="1057275" cy="323850"/>
          </a:xfrm>
          <a:prstGeom prst="rect">
            <a:avLst/>
          </a:prstGeom>
        </p:spPr>
      </p:pic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B8F4FD0A-9344-26FC-AF52-277B9DE194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23724" y="6092544"/>
            <a:ext cx="352425" cy="323850"/>
          </a:xfrm>
          <a:prstGeom prst="rect">
            <a:avLst/>
          </a:prstGeom>
        </p:spPr>
      </p:pic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1FB2093B-3065-C68F-C2D3-6497F5CFCD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449172" y="6092544"/>
            <a:ext cx="323850" cy="323850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CC57A17E-18BB-738B-5FBF-E119F7997E9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198615" y="6092544"/>
            <a:ext cx="1152525" cy="32385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CC903C7A-16C9-4567-BCA5-B485DCE586E1}"/>
              </a:ext>
            </a:extLst>
          </p:cNvPr>
          <p:cNvSpPr txBox="1"/>
          <p:nvPr/>
        </p:nvSpPr>
        <p:spPr>
          <a:xfrm>
            <a:off x="2565400" y="1333500"/>
            <a:ext cx="8785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233791"/>
                </a:solidFill>
              </a:rPr>
              <a:t>        DOMÁCÍ NÁSILÍ                                             </a:t>
            </a:r>
            <a:r>
              <a:rPr lang="cs-CZ" sz="2400" dirty="0">
                <a:solidFill>
                  <a:srgbClr val="C89B91"/>
                </a:solidFill>
              </a:rPr>
              <a:t>SYNDROM EDAN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71A20389-40FF-3975-1314-C7256C971B7B}"/>
              </a:ext>
            </a:extLst>
          </p:cNvPr>
          <p:cNvSpPr txBox="1"/>
          <p:nvPr/>
        </p:nvSpPr>
        <p:spPr>
          <a:xfrm>
            <a:off x="2465205" y="2210663"/>
            <a:ext cx="4237435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233791"/>
                </a:solidFill>
              </a:rPr>
              <a:t>CCA 90 HOVORŮ/ROK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233791"/>
                </a:solidFill>
              </a:rPr>
              <a:t>Dlouhodobost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233791"/>
                </a:solidFill>
              </a:rPr>
              <a:t>Eskalace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233791"/>
                </a:solidFill>
              </a:rPr>
              <a:t>Vyhraněné role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233791"/>
                </a:solidFill>
              </a:rPr>
              <a:t>Skrytost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233791"/>
                </a:solidFill>
              </a:rPr>
              <a:t>Sdílení společné domácnosti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689A45C6-78C3-0EDA-549C-5DE9A0ADE085}"/>
              </a:ext>
            </a:extLst>
          </p:cNvPr>
          <p:cNvSpPr txBox="1"/>
          <p:nvPr/>
        </p:nvSpPr>
        <p:spPr>
          <a:xfrm>
            <a:off x="7483558" y="2210663"/>
            <a:ext cx="3931227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233791"/>
                </a:solidFill>
              </a:rPr>
              <a:t>cca KAŽDÝ DESÁTÝ HOVOR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233791"/>
                </a:solidFill>
              </a:rPr>
              <a:t>Jakákoli zmínka o nevhodném zacházení, komunikaci a přístupu ke starším lidem</a:t>
            </a:r>
            <a:endParaRPr lang="cs-CZ" sz="2800" b="1" dirty="0">
              <a:solidFill>
                <a:srgbClr val="23379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233791"/>
                </a:solidFill>
              </a:rPr>
              <a:t>věková diskriminace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233791"/>
                </a:solidFill>
              </a:rPr>
              <a:t>zanedbání péče,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233791"/>
                </a:solidFill>
              </a:rPr>
              <a:t>jednorázové (nejen) verbální útoky,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233791"/>
                </a:solidFill>
              </a:rPr>
              <a:t>finanční zneužívání…</a:t>
            </a:r>
          </a:p>
        </p:txBody>
      </p:sp>
    </p:spTree>
    <p:extLst>
      <p:ext uri="{BB962C8B-B14F-4D97-AF65-F5344CB8AC3E}">
        <p14:creationId xmlns:p14="http://schemas.microsoft.com/office/powerpoint/2010/main" val="40075929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D1B031C2-3CD5-ADF4-1085-B7F3CE70B6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1135" y="0"/>
            <a:ext cx="1430791" cy="6862732"/>
          </a:xfrm>
          <a:prstGeom prst="rect">
            <a:avLst/>
          </a:prstGeom>
        </p:spPr>
      </p:pic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20BA399F-CCB9-8BAF-0611-C7C835C8FC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39902" y="6092544"/>
            <a:ext cx="1133475" cy="323850"/>
          </a:xfrm>
          <a:prstGeom prst="rect">
            <a:avLst/>
          </a:prstGeom>
        </p:spPr>
      </p:pic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C1FC1E4B-DC8E-3B65-EED7-8FF1179E93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19913" y="6092544"/>
            <a:ext cx="1057275" cy="323850"/>
          </a:xfrm>
          <a:prstGeom prst="rect">
            <a:avLst/>
          </a:prstGeom>
        </p:spPr>
      </p:pic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B8F4FD0A-9344-26FC-AF52-277B9DE194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23724" y="6092544"/>
            <a:ext cx="352425" cy="323850"/>
          </a:xfrm>
          <a:prstGeom prst="rect">
            <a:avLst/>
          </a:prstGeom>
        </p:spPr>
      </p:pic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1FB2093B-3065-C68F-C2D3-6497F5CFCD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449172" y="6092544"/>
            <a:ext cx="323850" cy="323850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CC57A17E-18BB-738B-5FBF-E119F7997E9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198615" y="6092544"/>
            <a:ext cx="1152525" cy="32385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9FA98EB2-033C-1CD4-482E-03478F5D489B}"/>
              </a:ext>
            </a:extLst>
          </p:cNvPr>
          <p:cNvSpPr txBox="1"/>
          <p:nvPr/>
        </p:nvSpPr>
        <p:spPr>
          <a:xfrm>
            <a:off x="2552700" y="1739900"/>
            <a:ext cx="3302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cs-CZ" sz="1800" b="1" dirty="0">
                <a:solidFill>
                  <a:srgbClr val="233791"/>
                </a:solidFill>
              </a:rPr>
              <a:t>DOMÁCÍ NÁSILÍ</a:t>
            </a:r>
          </a:p>
          <a:p>
            <a:pPr marL="0" indent="0">
              <a:buNone/>
            </a:pPr>
            <a:endParaRPr lang="cs-CZ" sz="1800" b="1" dirty="0">
              <a:solidFill>
                <a:srgbClr val="233791"/>
              </a:solidFill>
            </a:endParaRPr>
          </a:p>
          <a:p>
            <a:r>
              <a:rPr lang="cs-CZ" sz="1800" dirty="0">
                <a:solidFill>
                  <a:srgbClr val="233791"/>
                </a:solidFill>
              </a:rPr>
              <a:t>Mezi partnery (</a:t>
            </a:r>
            <a:r>
              <a:rPr lang="cs-CZ" sz="1800" i="1" dirty="0">
                <a:solidFill>
                  <a:srgbClr val="233791"/>
                </a:solidFill>
              </a:rPr>
              <a:t>dlouholeté s eskalací po dosažení seniorského věku, nebo se objevilo až později např. kvůli nemoci)</a:t>
            </a:r>
          </a:p>
          <a:p>
            <a:endParaRPr lang="cs-CZ" sz="1800" dirty="0">
              <a:solidFill>
                <a:srgbClr val="233791"/>
              </a:solidFill>
            </a:endParaRPr>
          </a:p>
          <a:p>
            <a:r>
              <a:rPr lang="cs-CZ" sz="1800" dirty="0">
                <a:solidFill>
                  <a:srgbClr val="233791"/>
                </a:solidFill>
              </a:rPr>
              <a:t>Mezi příbuznými </a:t>
            </a:r>
          </a:p>
          <a:p>
            <a:endParaRPr lang="cs-CZ" sz="1800" dirty="0">
              <a:solidFill>
                <a:srgbClr val="233791"/>
              </a:solidFill>
            </a:endParaRPr>
          </a:p>
          <a:p>
            <a:r>
              <a:rPr lang="cs-CZ" sz="1800" dirty="0">
                <a:solidFill>
                  <a:srgbClr val="233791"/>
                </a:solidFill>
              </a:rPr>
              <a:t>Ve společné domácnosti</a:t>
            </a:r>
          </a:p>
          <a:p>
            <a:r>
              <a:rPr lang="cs-CZ" sz="1800" dirty="0">
                <a:solidFill>
                  <a:srgbClr val="233791"/>
                </a:solidFill>
              </a:rPr>
              <a:t>Příbuzní, blízcí, přátelé, samotné oběti </a:t>
            </a:r>
          </a:p>
          <a:p>
            <a:r>
              <a:rPr lang="cs-CZ" dirty="0">
                <a:solidFill>
                  <a:srgbClr val="233791"/>
                </a:solidFill>
              </a:rPr>
              <a:t>(</a:t>
            </a:r>
            <a:r>
              <a:rPr lang="cs-CZ" i="1" dirty="0">
                <a:solidFill>
                  <a:srgbClr val="233791"/>
                </a:solidFill>
              </a:rPr>
              <a:t>konflikty kvůli majetku, alkoholové a jiné závislosti…)</a:t>
            </a:r>
            <a:endParaRPr lang="cs-CZ" sz="1800" i="1" dirty="0">
              <a:solidFill>
                <a:srgbClr val="233791"/>
              </a:solidFill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B984F6AE-FA53-8E21-6CAA-03C170E1F869}"/>
              </a:ext>
            </a:extLst>
          </p:cNvPr>
          <p:cNvSpPr txBox="1"/>
          <p:nvPr/>
        </p:nvSpPr>
        <p:spPr>
          <a:xfrm>
            <a:off x="7359526" y="1739900"/>
            <a:ext cx="4254500" cy="457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cs-CZ" sz="1800" b="1" dirty="0">
                <a:solidFill>
                  <a:srgbClr val="233791"/>
                </a:solidFill>
              </a:rPr>
              <a:t>SYNDROM EDAN</a:t>
            </a:r>
          </a:p>
          <a:p>
            <a:pPr>
              <a:lnSpc>
                <a:spcPct val="90000"/>
              </a:lnSpc>
            </a:pPr>
            <a:r>
              <a:rPr lang="cs-CZ" sz="1800" dirty="0">
                <a:solidFill>
                  <a:srgbClr val="233791"/>
                </a:solidFill>
              </a:rPr>
              <a:t>Systém (</a:t>
            </a:r>
            <a:r>
              <a:rPr lang="cs-CZ" sz="1800" i="1" dirty="0">
                <a:solidFill>
                  <a:srgbClr val="233791"/>
                </a:solidFill>
              </a:rPr>
              <a:t>elektronické žádosti…)</a:t>
            </a:r>
          </a:p>
          <a:p>
            <a:pPr>
              <a:lnSpc>
                <a:spcPct val="90000"/>
              </a:lnSpc>
            </a:pPr>
            <a:endParaRPr lang="cs-CZ" sz="1800" dirty="0">
              <a:solidFill>
                <a:srgbClr val="233791"/>
              </a:solidFill>
            </a:endParaRPr>
          </a:p>
          <a:p>
            <a:pPr>
              <a:lnSpc>
                <a:spcPct val="90000"/>
              </a:lnSpc>
            </a:pPr>
            <a:r>
              <a:rPr lang="cs-CZ" sz="1800" dirty="0">
                <a:solidFill>
                  <a:srgbClr val="233791"/>
                </a:solidFill>
              </a:rPr>
              <a:t>Zařízení (</a:t>
            </a:r>
            <a:r>
              <a:rPr lang="cs-CZ" sz="1800" i="1" dirty="0">
                <a:solidFill>
                  <a:srgbClr val="233791"/>
                </a:solidFill>
              </a:rPr>
              <a:t>vypnutá signalizace, odmítnutí ošetření „to je stářím“) </a:t>
            </a:r>
          </a:p>
          <a:p>
            <a:pPr>
              <a:lnSpc>
                <a:spcPct val="90000"/>
              </a:lnSpc>
            </a:pPr>
            <a:endParaRPr lang="cs-CZ" sz="1800" dirty="0">
              <a:solidFill>
                <a:srgbClr val="233791"/>
              </a:solidFill>
            </a:endParaRPr>
          </a:p>
          <a:p>
            <a:pPr>
              <a:lnSpc>
                <a:spcPct val="90000"/>
              </a:lnSpc>
            </a:pPr>
            <a:r>
              <a:rPr lang="cs-CZ" sz="1800" dirty="0">
                <a:solidFill>
                  <a:srgbClr val="233791"/>
                </a:solidFill>
              </a:rPr>
              <a:t>Zanedbání péče </a:t>
            </a:r>
            <a:r>
              <a:rPr lang="cs-CZ" sz="1800" i="1" dirty="0">
                <a:solidFill>
                  <a:srgbClr val="233791"/>
                </a:solidFill>
              </a:rPr>
              <a:t>(neposkytování adekvátní péče, neprofesionální péče – lidé neví, jak na to a stydí se říct si o pomoc</a:t>
            </a:r>
            <a:r>
              <a:rPr lang="cs-CZ" sz="1800" dirty="0">
                <a:solidFill>
                  <a:srgbClr val="233791"/>
                </a:solidFill>
              </a:rPr>
              <a:t>)</a:t>
            </a:r>
          </a:p>
          <a:p>
            <a:pPr>
              <a:lnSpc>
                <a:spcPct val="90000"/>
              </a:lnSpc>
            </a:pPr>
            <a:endParaRPr lang="cs-CZ" sz="1800" dirty="0">
              <a:solidFill>
                <a:srgbClr val="233791"/>
              </a:solidFill>
            </a:endParaRPr>
          </a:p>
          <a:p>
            <a:pPr>
              <a:lnSpc>
                <a:spcPct val="90000"/>
              </a:lnSpc>
            </a:pPr>
            <a:r>
              <a:rPr lang="cs-CZ" sz="1800" dirty="0">
                <a:solidFill>
                  <a:srgbClr val="233791"/>
                </a:solidFill>
              </a:rPr>
              <a:t>Týrání svěřené osoby </a:t>
            </a:r>
            <a:r>
              <a:rPr lang="cs-CZ" sz="1800" i="1" dirty="0">
                <a:solidFill>
                  <a:srgbClr val="233791"/>
                </a:solidFill>
              </a:rPr>
              <a:t>(</a:t>
            </a:r>
            <a:r>
              <a:rPr lang="cs-CZ" sz="1800" i="1" dirty="0" err="1">
                <a:solidFill>
                  <a:srgbClr val="233791"/>
                </a:solidFill>
              </a:rPr>
              <a:t>přemedikování</a:t>
            </a:r>
            <a:r>
              <a:rPr lang="cs-CZ" sz="1800" dirty="0">
                <a:solidFill>
                  <a:srgbClr val="233791"/>
                </a:solidFill>
              </a:rPr>
              <a:t>)</a:t>
            </a:r>
          </a:p>
          <a:p>
            <a:pPr>
              <a:lnSpc>
                <a:spcPct val="90000"/>
              </a:lnSpc>
            </a:pPr>
            <a:r>
              <a:rPr lang="cs-CZ" sz="1800" dirty="0">
                <a:solidFill>
                  <a:srgbClr val="233791"/>
                </a:solidFill>
              </a:rPr>
              <a:t>Zmínky (</a:t>
            </a:r>
            <a:r>
              <a:rPr lang="cs-CZ" sz="1800" i="1" dirty="0">
                <a:solidFill>
                  <a:srgbClr val="233791"/>
                </a:solidFill>
              </a:rPr>
              <a:t>nemám soukromí v DPS</a:t>
            </a:r>
            <a:r>
              <a:rPr lang="cs-CZ" i="1" dirty="0">
                <a:solidFill>
                  <a:srgbClr val="233791"/>
                </a:solidFill>
              </a:rPr>
              <a:t>, </a:t>
            </a:r>
            <a:r>
              <a:rPr lang="cs-CZ" sz="1800" i="1" dirty="0">
                <a:solidFill>
                  <a:srgbClr val="233791"/>
                </a:solidFill>
              </a:rPr>
              <a:t> diskriminace kvůli stáří…) </a:t>
            </a:r>
          </a:p>
          <a:p>
            <a:pPr marL="0" indent="0">
              <a:lnSpc>
                <a:spcPct val="90000"/>
              </a:lnSpc>
              <a:buNone/>
            </a:pPr>
            <a:endParaRPr lang="cs-CZ" sz="1800" i="1" dirty="0">
              <a:solidFill>
                <a:srgbClr val="233791"/>
              </a:solidFill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cs-CZ" sz="1800" dirty="0">
                <a:solidFill>
                  <a:srgbClr val="233791"/>
                </a:solidFill>
              </a:rPr>
              <a:t>Sousedé, příbuzní, samotné oběti (sebe zanedbání), pracovníci v pomáhajících profesích</a:t>
            </a:r>
          </a:p>
          <a:p>
            <a:pPr>
              <a:lnSpc>
                <a:spcPct val="90000"/>
              </a:lnSpc>
            </a:pPr>
            <a:endParaRPr lang="cs-CZ" sz="1800" dirty="0">
              <a:solidFill>
                <a:srgbClr val="233791"/>
              </a:solidFill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F1BA1B37-E00E-85F7-08CF-D6AE0906D4E5}"/>
              </a:ext>
            </a:extLst>
          </p:cNvPr>
          <p:cNvSpPr txBox="1"/>
          <p:nvPr/>
        </p:nvSpPr>
        <p:spPr>
          <a:xfrm>
            <a:off x="2641600" y="508000"/>
            <a:ext cx="8470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solidFill>
                  <a:srgbClr val="C89B91"/>
                </a:solidFill>
              </a:rPr>
              <a:t>S jakými typy obětí a formami DN a špatného zacházení se na Senior telefonu nejčastěji setkáváme:</a:t>
            </a:r>
          </a:p>
        </p:txBody>
      </p:sp>
    </p:spTree>
    <p:extLst>
      <p:ext uri="{BB962C8B-B14F-4D97-AF65-F5344CB8AC3E}">
        <p14:creationId xmlns:p14="http://schemas.microsoft.com/office/powerpoint/2010/main" val="18172834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D1B031C2-3CD5-ADF4-1085-B7F3CE70B6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1135" y="0"/>
            <a:ext cx="1430791" cy="6862732"/>
          </a:xfrm>
          <a:prstGeom prst="rect">
            <a:avLst/>
          </a:prstGeom>
        </p:spPr>
      </p:pic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20BA399F-CCB9-8BAF-0611-C7C835C8FC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39902" y="6092544"/>
            <a:ext cx="1133475" cy="323850"/>
          </a:xfrm>
          <a:prstGeom prst="rect">
            <a:avLst/>
          </a:prstGeom>
        </p:spPr>
      </p:pic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C1FC1E4B-DC8E-3B65-EED7-8FF1179E93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19913" y="6092544"/>
            <a:ext cx="1057275" cy="323850"/>
          </a:xfrm>
          <a:prstGeom prst="rect">
            <a:avLst/>
          </a:prstGeom>
        </p:spPr>
      </p:pic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B8F4FD0A-9344-26FC-AF52-277B9DE194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23724" y="6092544"/>
            <a:ext cx="352425" cy="323850"/>
          </a:xfrm>
          <a:prstGeom prst="rect">
            <a:avLst/>
          </a:prstGeom>
        </p:spPr>
      </p:pic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1FB2093B-3065-C68F-C2D3-6497F5CFCD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449172" y="6092544"/>
            <a:ext cx="323850" cy="323850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CC57A17E-18BB-738B-5FBF-E119F7997E9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198615" y="6092544"/>
            <a:ext cx="1152525" cy="32385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6410C081-2A07-447B-DAB0-0AA615DEE687}"/>
              </a:ext>
            </a:extLst>
          </p:cNvPr>
          <p:cNvSpPr txBox="1"/>
          <p:nvPr/>
        </p:nvSpPr>
        <p:spPr>
          <a:xfrm>
            <a:off x="3307178" y="378056"/>
            <a:ext cx="7581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rgbClr val="233791"/>
                </a:solidFill>
              </a:rPr>
              <a:t>JAK MŮŽE </a:t>
            </a:r>
            <a:r>
              <a:rPr lang="cs-CZ" sz="2800" b="1" dirty="0">
                <a:solidFill>
                  <a:srgbClr val="C89B91"/>
                </a:solidFill>
              </a:rPr>
              <a:t>SENIOR TELEFON</a:t>
            </a:r>
            <a:r>
              <a:rPr lang="cs-CZ" sz="2800" b="1" dirty="0">
                <a:solidFill>
                  <a:srgbClr val="233791"/>
                </a:solidFill>
              </a:rPr>
              <a:t> POMOCI?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06399456-65DA-5B72-3633-8BCA74280035}"/>
              </a:ext>
            </a:extLst>
          </p:cNvPr>
          <p:cNvSpPr txBox="1"/>
          <p:nvPr/>
        </p:nvSpPr>
        <p:spPr>
          <a:xfrm>
            <a:off x="2724308" y="1250198"/>
            <a:ext cx="8747640" cy="4357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500"/>
              </a:spcAft>
              <a:buFont typeface="Courier New" panose="02070309020205020404" pitchFamily="49" charset="0"/>
              <a:buChar char="o"/>
            </a:pPr>
            <a:r>
              <a:rPr lang="cs-CZ" sz="2000" dirty="0">
                <a:solidFill>
                  <a:srgbClr val="233791"/>
                </a:solidFill>
              </a:rPr>
              <a:t>Bezpečný a diskrétní prostor pro </a:t>
            </a:r>
            <a:r>
              <a:rPr lang="cs-CZ" sz="3200" dirty="0">
                <a:solidFill>
                  <a:srgbClr val="C89B91"/>
                </a:solidFill>
              </a:rPr>
              <a:t>sdílení</a:t>
            </a:r>
            <a:endParaRPr lang="cs-CZ" sz="500" dirty="0">
              <a:solidFill>
                <a:srgbClr val="233791"/>
              </a:solidFill>
            </a:endParaRPr>
          </a:p>
          <a:p>
            <a:pPr marL="285750" indent="-285750">
              <a:spcAft>
                <a:spcPts val="500"/>
              </a:spcAft>
              <a:buFont typeface="Courier New" panose="02070309020205020404" pitchFamily="49" charset="0"/>
              <a:buChar char="o"/>
            </a:pPr>
            <a:r>
              <a:rPr lang="cs-CZ" sz="2800" dirty="0">
                <a:solidFill>
                  <a:srgbClr val="C89B91"/>
                </a:solidFill>
              </a:rPr>
              <a:t>Pojmenování</a:t>
            </a:r>
            <a:r>
              <a:rPr lang="cs-CZ" sz="2000" dirty="0">
                <a:solidFill>
                  <a:srgbClr val="233791"/>
                </a:solidFill>
              </a:rPr>
              <a:t> situace </a:t>
            </a:r>
            <a:r>
              <a:rPr lang="cs-CZ" sz="2000" i="1" dirty="0">
                <a:solidFill>
                  <a:srgbClr val="233791"/>
                </a:solidFill>
              </a:rPr>
              <a:t>„To, co popisujete, je domácí násilí“ „Tohle si nezasloužíte“ „Takto se k vám nikdo chovat nesmí!“… apod.</a:t>
            </a:r>
          </a:p>
          <a:p>
            <a:pPr marL="285750" indent="-285750">
              <a:spcAft>
                <a:spcPts val="500"/>
              </a:spcAft>
              <a:buFont typeface="Courier New" panose="02070309020205020404" pitchFamily="49" charset="0"/>
              <a:buChar char="o"/>
            </a:pPr>
            <a:r>
              <a:rPr lang="cs-CZ" sz="2000" dirty="0">
                <a:solidFill>
                  <a:srgbClr val="233791"/>
                </a:solidFill>
              </a:rPr>
              <a:t>Podpora a </a:t>
            </a:r>
            <a:r>
              <a:rPr lang="cs-CZ" sz="2000" dirty="0" err="1">
                <a:solidFill>
                  <a:srgbClr val="233791"/>
                </a:solidFill>
              </a:rPr>
              <a:t>zazdrojování</a:t>
            </a:r>
            <a:r>
              <a:rPr lang="cs-CZ" sz="2000" dirty="0">
                <a:solidFill>
                  <a:srgbClr val="233791"/>
                </a:solidFill>
              </a:rPr>
              <a:t> – situace </a:t>
            </a:r>
            <a:r>
              <a:rPr lang="cs-CZ" sz="2800" dirty="0">
                <a:solidFill>
                  <a:srgbClr val="C89B91"/>
                </a:solidFill>
              </a:rPr>
              <a:t>má řešení</a:t>
            </a:r>
            <a:r>
              <a:rPr lang="cs-CZ" sz="2000" dirty="0">
                <a:solidFill>
                  <a:srgbClr val="233791"/>
                </a:solidFill>
              </a:rPr>
              <a:t>, překonání studu říct si o pomoc</a:t>
            </a:r>
          </a:p>
          <a:p>
            <a:pPr marL="285750" indent="-285750">
              <a:spcAft>
                <a:spcPts val="500"/>
              </a:spcAft>
              <a:buFont typeface="Courier New" panose="02070309020205020404" pitchFamily="49" charset="0"/>
              <a:buChar char="o"/>
            </a:pPr>
            <a:r>
              <a:rPr lang="cs-CZ" sz="2000" dirty="0">
                <a:solidFill>
                  <a:srgbClr val="233791"/>
                </a:solidFill>
              </a:rPr>
              <a:t>Edukace o </a:t>
            </a:r>
            <a:r>
              <a:rPr lang="cs-CZ" sz="2800" dirty="0">
                <a:solidFill>
                  <a:srgbClr val="C89B91"/>
                </a:solidFill>
              </a:rPr>
              <a:t>návazných </a:t>
            </a:r>
            <a:r>
              <a:rPr lang="cs-CZ" sz="2000" dirty="0">
                <a:solidFill>
                  <a:srgbClr val="233791"/>
                </a:solidFill>
              </a:rPr>
              <a:t>formách pomoci </a:t>
            </a:r>
          </a:p>
          <a:p>
            <a:pPr marL="285750" indent="-285750">
              <a:spcAft>
                <a:spcPts val="500"/>
              </a:spcAft>
              <a:buFont typeface="Courier New" panose="02070309020205020404" pitchFamily="49" charset="0"/>
              <a:buChar char="o"/>
            </a:pPr>
            <a:r>
              <a:rPr lang="cs-CZ" sz="2000" dirty="0" err="1">
                <a:solidFill>
                  <a:srgbClr val="233791"/>
                </a:solidFill>
              </a:rPr>
              <a:t>Empowerment</a:t>
            </a:r>
            <a:r>
              <a:rPr lang="cs-CZ" sz="2000" dirty="0">
                <a:solidFill>
                  <a:srgbClr val="233791"/>
                </a:solidFill>
              </a:rPr>
              <a:t> osob </a:t>
            </a:r>
            <a:r>
              <a:rPr lang="cs-CZ" sz="2800" dirty="0">
                <a:solidFill>
                  <a:srgbClr val="C89B91"/>
                </a:solidFill>
              </a:rPr>
              <a:t>v okruhu </a:t>
            </a:r>
            <a:r>
              <a:rPr lang="cs-CZ" sz="2000" dirty="0">
                <a:solidFill>
                  <a:srgbClr val="233791"/>
                </a:solidFill>
              </a:rPr>
              <a:t>oběti</a:t>
            </a:r>
          </a:p>
          <a:p>
            <a:pPr marL="285750" indent="-285750">
              <a:spcAft>
                <a:spcPts val="500"/>
              </a:spcAft>
              <a:buFont typeface="Courier New" panose="02070309020205020404" pitchFamily="49" charset="0"/>
              <a:buChar char="o"/>
            </a:pPr>
            <a:r>
              <a:rPr lang="cs-CZ" sz="2000" dirty="0">
                <a:solidFill>
                  <a:srgbClr val="233791"/>
                </a:solidFill>
              </a:rPr>
              <a:t>Možnost </a:t>
            </a:r>
            <a:r>
              <a:rPr lang="cs-CZ" sz="2800" dirty="0">
                <a:solidFill>
                  <a:srgbClr val="C89B91"/>
                </a:solidFill>
              </a:rPr>
              <a:t>opakovaného </a:t>
            </a:r>
            <a:r>
              <a:rPr lang="cs-CZ" sz="2000" dirty="0">
                <a:solidFill>
                  <a:srgbClr val="233791"/>
                </a:solidFill>
              </a:rPr>
              <a:t>volání </a:t>
            </a:r>
          </a:p>
          <a:p>
            <a:pPr marL="285750" indent="-285750">
              <a:spcAft>
                <a:spcPts val="500"/>
              </a:spcAft>
              <a:buFont typeface="Courier New" panose="02070309020205020404" pitchFamily="49" charset="0"/>
              <a:buChar char="o"/>
            </a:pPr>
            <a:r>
              <a:rPr lang="cs-CZ" sz="2000" dirty="0">
                <a:solidFill>
                  <a:srgbClr val="233791"/>
                </a:solidFill>
              </a:rPr>
              <a:t>Možnost přesahu a bezpečnostního </a:t>
            </a:r>
            <a:r>
              <a:rPr lang="cs-CZ" sz="2800" dirty="0">
                <a:solidFill>
                  <a:srgbClr val="C89B91"/>
                </a:solidFill>
              </a:rPr>
              <a:t>plánu</a:t>
            </a:r>
            <a:endParaRPr lang="cs-CZ" sz="2000" dirty="0">
              <a:solidFill>
                <a:srgbClr val="C89B91"/>
              </a:solidFill>
            </a:endParaRPr>
          </a:p>
          <a:p>
            <a:pPr marL="285750" indent="-285750">
              <a:spcAft>
                <a:spcPts val="500"/>
              </a:spcAft>
              <a:buFont typeface="Courier New" panose="02070309020205020404" pitchFamily="49" charset="0"/>
              <a:buChar char="o"/>
            </a:pPr>
            <a:r>
              <a:rPr lang="cs-CZ" sz="2800" dirty="0">
                <a:solidFill>
                  <a:srgbClr val="C89B91"/>
                </a:solidFill>
              </a:rPr>
              <a:t>Oznámení</a:t>
            </a:r>
            <a:r>
              <a:rPr lang="cs-CZ" sz="2000" dirty="0">
                <a:solidFill>
                  <a:srgbClr val="233791"/>
                </a:solidFill>
              </a:rPr>
              <a:t> podezření na týrání svěřené osoby</a:t>
            </a:r>
          </a:p>
        </p:txBody>
      </p:sp>
    </p:spTree>
    <p:extLst>
      <p:ext uri="{BB962C8B-B14F-4D97-AF65-F5344CB8AC3E}">
        <p14:creationId xmlns:p14="http://schemas.microsoft.com/office/powerpoint/2010/main" val="17084273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D1B031C2-3CD5-ADF4-1085-B7F3CE70B6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1135" y="0"/>
            <a:ext cx="1430791" cy="6862732"/>
          </a:xfrm>
          <a:prstGeom prst="rect">
            <a:avLst/>
          </a:prstGeom>
        </p:spPr>
      </p:pic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20BA399F-CCB9-8BAF-0611-C7C835C8FC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39902" y="6092544"/>
            <a:ext cx="1133475" cy="323850"/>
          </a:xfrm>
          <a:prstGeom prst="rect">
            <a:avLst/>
          </a:prstGeom>
        </p:spPr>
      </p:pic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C1FC1E4B-DC8E-3B65-EED7-8FF1179E93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19913" y="6092544"/>
            <a:ext cx="1057275" cy="323850"/>
          </a:xfrm>
          <a:prstGeom prst="rect">
            <a:avLst/>
          </a:prstGeom>
        </p:spPr>
      </p:pic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B8F4FD0A-9344-26FC-AF52-277B9DE194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23724" y="6092544"/>
            <a:ext cx="352425" cy="323850"/>
          </a:xfrm>
          <a:prstGeom prst="rect">
            <a:avLst/>
          </a:prstGeom>
        </p:spPr>
      </p:pic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1FB2093B-3065-C68F-C2D3-6497F5CFCD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449172" y="6092544"/>
            <a:ext cx="323850" cy="323850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CC57A17E-18BB-738B-5FBF-E119F7997E9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198615" y="6092544"/>
            <a:ext cx="1152525" cy="32385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8D623F0-C2AB-E69F-8FAE-BD5CC605F0C0}"/>
              </a:ext>
            </a:extLst>
          </p:cNvPr>
          <p:cNvSpPr txBox="1"/>
          <p:nvPr/>
        </p:nvSpPr>
        <p:spPr>
          <a:xfrm>
            <a:off x="2540000" y="444500"/>
            <a:ext cx="8521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>
                <a:solidFill>
                  <a:srgbClr val="233791"/>
                </a:solidFill>
              </a:rPr>
              <a:t>NÁSILÍ MEZI PARTNERY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3A5E2EB-06B8-0461-6F19-0E2676BE250B}"/>
              </a:ext>
            </a:extLst>
          </p:cNvPr>
          <p:cNvSpPr txBox="1"/>
          <p:nvPr/>
        </p:nvSpPr>
        <p:spPr>
          <a:xfrm>
            <a:off x="2120900" y="1092200"/>
            <a:ext cx="958996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/>
            <a:r>
              <a:rPr lang="cs-CZ" sz="1800" b="1" i="0" dirty="0">
                <a:solidFill>
                  <a:srgbClr val="233791"/>
                </a:solidFill>
                <a:effectLst/>
                <a:latin typeface="Calibri" panose="020F0502020204030204" pitchFamily="34" charset="0"/>
              </a:rPr>
              <a:t>Klientka žije se svým partnerem, který jí po celou dobu vztahu psychicky i fyzicky ubližuje. Klientka od něho před časem odešla, ale přemluvil jí, aby se k němu znovu vrátila. </a:t>
            </a:r>
            <a:r>
              <a:rPr lang="cs-CZ" sz="1800" b="0" i="0" dirty="0">
                <a:solidFill>
                  <a:srgbClr val="233791"/>
                </a:solidFill>
                <a:effectLst/>
                <a:latin typeface="Calibri" panose="020F0502020204030204" pitchFamily="34" charset="0"/>
              </a:rPr>
              <a:t>Klientka má dva syny. </a:t>
            </a:r>
          </a:p>
          <a:p>
            <a:pPr algn="l" rtl="0" fontAlgn="base"/>
            <a:r>
              <a:rPr lang="cs-CZ" sz="1800" b="0" i="0" dirty="0">
                <a:solidFill>
                  <a:srgbClr val="233791"/>
                </a:solidFill>
                <a:effectLst/>
                <a:latin typeface="Calibri" panose="020F0502020204030204" pitchFamily="34" charset="0"/>
              </a:rPr>
              <a:t>Klientka chodí o francouzských holích, potřebuje jistou dopomoc. </a:t>
            </a:r>
            <a:endParaRPr lang="cs-CZ" sz="1800" dirty="0">
              <a:solidFill>
                <a:srgbClr val="233791"/>
              </a:solidFill>
              <a:latin typeface="Calibri" panose="020F0502020204030204" pitchFamily="34" charset="0"/>
            </a:endParaRPr>
          </a:p>
          <a:p>
            <a:pPr algn="l" rtl="0" fontAlgn="base"/>
            <a:r>
              <a:rPr lang="cs-CZ" sz="1800" b="0" i="0" dirty="0">
                <a:solidFill>
                  <a:srgbClr val="233791"/>
                </a:solidFill>
                <a:effectLst/>
                <a:latin typeface="Calibri" panose="020F0502020204030204" pitchFamily="34" charset="0"/>
              </a:rPr>
              <a:t>Klientka volá kvůli vztahu s partnerem, situace eskaluje, </a:t>
            </a:r>
            <a:r>
              <a:rPr lang="cs-CZ" sz="1800" b="1" i="0" dirty="0">
                <a:solidFill>
                  <a:srgbClr val="233791"/>
                </a:solidFill>
                <a:effectLst/>
                <a:latin typeface="Calibri" panose="020F0502020204030204" pitchFamily="34" charset="0"/>
              </a:rPr>
              <a:t>popisuje, že jí partner sprostě nadává </a:t>
            </a:r>
            <a:r>
              <a:rPr lang="cs-CZ" sz="1800" b="0" i="0" dirty="0">
                <a:solidFill>
                  <a:srgbClr val="233791"/>
                </a:solidFill>
                <a:effectLst/>
                <a:latin typeface="Calibri" panose="020F0502020204030204" pitchFamily="34" charset="0"/>
              </a:rPr>
              <a:t>(„ty kurvo, píčo, ty špíno…), </a:t>
            </a:r>
            <a:r>
              <a:rPr lang="cs-CZ" sz="1800" b="1" i="0" dirty="0">
                <a:solidFill>
                  <a:srgbClr val="233791"/>
                </a:solidFill>
                <a:effectLst/>
                <a:latin typeface="Calibri" panose="020F0502020204030204" pitchFamily="34" charset="0"/>
              </a:rPr>
              <a:t>partner se opíjí, strká do ní, až upadne, dělá „teatrální scény“ </a:t>
            </a:r>
            <a:r>
              <a:rPr lang="cs-CZ" sz="1800" b="0" i="0" dirty="0">
                <a:solidFill>
                  <a:srgbClr val="233791"/>
                </a:solidFill>
                <a:effectLst/>
                <a:latin typeface="Calibri" panose="020F0502020204030204" pitchFamily="34" charset="0"/>
              </a:rPr>
              <a:t>(vylévá to, co klientka uvaří, do záchodu, vyhazuje vánoční výzdobu, drží protestní hladovku). Právě o Vánocích se celá situace začala zhoršovat. Klientka nachází často útočiště a odpočinek u jednoho ze synů, ale zůstat u něho z kapacitních důvodů bytu bohužel nelze. Druhý syn je  v zahraničí.</a:t>
            </a:r>
            <a:endParaRPr lang="cs-CZ" sz="1800" dirty="0">
              <a:solidFill>
                <a:srgbClr val="233791"/>
              </a:solidFill>
              <a:latin typeface="Calibri" panose="020F0502020204030204" pitchFamily="34" charset="0"/>
            </a:endParaRPr>
          </a:p>
          <a:p>
            <a:pPr algn="l" rtl="0" fontAlgn="base"/>
            <a:r>
              <a:rPr lang="cs-CZ" sz="1800" b="1" dirty="0">
                <a:solidFill>
                  <a:srgbClr val="233791"/>
                </a:solidFill>
                <a:latin typeface="Calibri" panose="020F0502020204030204" pitchFamily="34" charset="0"/>
              </a:rPr>
              <a:t>Na </a:t>
            </a:r>
            <a:r>
              <a:rPr lang="cs-CZ" b="1" dirty="0">
                <a:solidFill>
                  <a:srgbClr val="233791"/>
                </a:solidFill>
                <a:latin typeface="Calibri" panose="020F0502020204030204" pitchFamily="34" charset="0"/>
              </a:rPr>
              <a:t>oddělené bydlení a ukončení vztahu se nyní necítí, je odrazována kamarádkami</a:t>
            </a:r>
            <a:r>
              <a:rPr lang="cs-CZ" dirty="0">
                <a:solidFill>
                  <a:srgbClr val="233791"/>
                </a:solidFill>
                <a:latin typeface="Calibri" panose="020F0502020204030204" pitchFamily="34" charset="0"/>
              </a:rPr>
              <a:t>, bojí se, že zůstane sama, partner jí dává peníze, platí nadstandard v lázních... </a:t>
            </a:r>
            <a:r>
              <a:rPr lang="cs-CZ" sz="1800" b="0" i="0" dirty="0">
                <a:solidFill>
                  <a:srgbClr val="233791"/>
                </a:solidFill>
                <a:effectLst/>
                <a:latin typeface="Calibri" panose="020F0502020204030204" pitchFamily="34" charset="0"/>
              </a:rPr>
              <a:t>Klientk</a:t>
            </a:r>
            <a:r>
              <a:rPr lang="cs-CZ" sz="1800" dirty="0">
                <a:solidFill>
                  <a:srgbClr val="233791"/>
                </a:solidFill>
                <a:latin typeface="Calibri" panose="020F0502020204030204" pitchFamily="34" charset="0"/>
              </a:rPr>
              <a:t>a vedena k tomu, že nejdůležitější je to, co si myslí a chce ona</a:t>
            </a:r>
            <a:endParaRPr lang="cs-CZ" sz="1800" b="0" i="0" dirty="0">
              <a:solidFill>
                <a:srgbClr val="233791"/>
              </a:solidFill>
              <a:effectLst/>
              <a:latin typeface="Calibri" panose="020F0502020204030204" pitchFamily="34" charset="0"/>
            </a:endParaRPr>
          </a:p>
          <a:p>
            <a:pPr algn="l" rtl="0" fontAlgn="base"/>
            <a:r>
              <a:rPr lang="cs-CZ" sz="1800" b="1" i="0" dirty="0">
                <a:solidFill>
                  <a:srgbClr val="233791"/>
                </a:solidFill>
                <a:effectLst/>
                <a:latin typeface="Calibri" panose="020F0502020204030204" pitchFamily="34" charset="0"/>
              </a:rPr>
              <a:t>Klientce je poskytnuta podpora a nabídka opakovaného volání na Senior telefon</a:t>
            </a:r>
            <a:r>
              <a:rPr lang="cs-CZ" sz="1800" b="0" i="0" dirty="0">
                <a:solidFill>
                  <a:srgbClr val="233791"/>
                </a:solidFill>
                <a:effectLst/>
                <a:latin typeface="Calibri" panose="020F0502020204030204" pitchFamily="34" charset="0"/>
              </a:rPr>
              <a:t>. Klientka má velké obavy volat Policii ČR, kvůli tomu, aby jí partner fyzicky neublížil, aby to nezjistil. </a:t>
            </a:r>
            <a:r>
              <a:rPr lang="cs-CZ" sz="1800" b="1" i="0" dirty="0">
                <a:solidFill>
                  <a:srgbClr val="233791"/>
                </a:solidFill>
                <a:effectLst/>
                <a:latin typeface="Calibri" panose="020F0502020204030204" pitchFamily="34" charset="0"/>
              </a:rPr>
              <a:t>Klientce je proto nabídnuta možnost bezpečnostního hesla</a:t>
            </a:r>
            <a:r>
              <a:rPr lang="cs-CZ" sz="1800" b="0" i="0" dirty="0">
                <a:solidFill>
                  <a:srgbClr val="233791"/>
                </a:solidFill>
                <a:effectLst/>
                <a:latin typeface="Calibri" panose="020F0502020204030204" pitchFamily="34" charset="0"/>
              </a:rPr>
              <a:t>, pokud ho zde klientka použije, pracovník bude okamžitě diskrétně volat Policii ČR. </a:t>
            </a:r>
            <a:r>
              <a:rPr lang="cs-CZ" sz="1800" b="1" dirty="0">
                <a:solidFill>
                  <a:srgbClr val="233791"/>
                </a:solidFill>
                <a:effectLst/>
                <a:latin typeface="Calibri" panose="020F0502020204030204" pitchFamily="34" charset="0"/>
              </a:rPr>
              <a:t>Klientce je vysvětlena možnost vykázání partnera z bytu. </a:t>
            </a:r>
            <a:r>
              <a:rPr lang="cs-CZ" sz="1800" b="0" i="0" dirty="0">
                <a:solidFill>
                  <a:srgbClr val="233791"/>
                </a:solidFill>
                <a:effectLst/>
                <a:latin typeface="Calibri" panose="020F0502020204030204" pitchFamily="34" charset="0"/>
              </a:rPr>
              <a:t>Klientce byly také </a:t>
            </a:r>
            <a:r>
              <a:rPr lang="cs-CZ" sz="1800" b="1" i="0" dirty="0">
                <a:solidFill>
                  <a:srgbClr val="233791"/>
                </a:solidFill>
                <a:effectLst/>
                <a:latin typeface="Calibri" panose="020F0502020204030204" pitchFamily="34" charset="0"/>
              </a:rPr>
              <a:t>předány kontakty </a:t>
            </a:r>
            <a:r>
              <a:rPr lang="cs-CZ" sz="1800" b="0" i="0" dirty="0">
                <a:solidFill>
                  <a:srgbClr val="233791"/>
                </a:solidFill>
                <a:effectLst/>
                <a:latin typeface="Calibri" panose="020F0502020204030204" pitchFamily="34" charset="0"/>
              </a:rPr>
              <a:t>na nejbližší intervenční centrum a na odbor sociálních věcí na příslušném městském úřadě.  </a:t>
            </a:r>
          </a:p>
        </p:txBody>
      </p:sp>
    </p:spTree>
    <p:extLst>
      <p:ext uri="{BB962C8B-B14F-4D97-AF65-F5344CB8AC3E}">
        <p14:creationId xmlns:p14="http://schemas.microsoft.com/office/powerpoint/2010/main" val="34250502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D1B031C2-3CD5-ADF4-1085-B7F3CE70B6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1135" y="0"/>
            <a:ext cx="1430791" cy="6862732"/>
          </a:xfrm>
          <a:prstGeom prst="rect">
            <a:avLst/>
          </a:prstGeom>
        </p:spPr>
      </p:pic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20BA399F-CCB9-8BAF-0611-C7C835C8FC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39902" y="6092544"/>
            <a:ext cx="1133475" cy="323850"/>
          </a:xfrm>
          <a:prstGeom prst="rect">
            <a:avLst/>
          </a:prstGeom>
        </p:spPr>
      </p:pic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C1FC1E4B-DC8E-3B65-EED7-8FF1179E93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19913" y="6092544"/>
            <a:ext cx="1057275" cy="323850"/>
          </a:xfrm>
          <a:prstGeom prst="rect">
            <a:avLst/>
          </a:prstGeom>
        </p:spPr>
      </p:pic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B8F4FD0A-9344-26FC-AF52-277B9DE194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23724" y="6092544"/>
            <a:ext cx="352425" cy="323850"/>
          </a:xfrm>
          <a:prstGeom prst="rect">
            <a:avLst/>
          </a:prstGeom>
        </p:spPr>
      </p:pic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1FB2093B-3065-C68F-C2D3-6497F5CFCD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449172" y="6092544"/>
            <a:ext cx="323850" cy="323850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CC57A17E-18BB-738B-5FBF-E119F7997E9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198615" y="6092544"/>
            <a:ext cx="1152525" cy="32385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8D623F0-C2AB-E69F-8FAE-BD5CC605F0C0}"/>
              </a:ext>
            </a:extLst>
          </p:cNvPr>
          <p:cNvSpPr txBox="1"/>
          <p:nvPr/>
        </p:nvSpPr>
        <p:spPr>
          <a:xfrm>
            <a:off x="2540000" y="444500"/>
            <a:ext cx="8521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>
                <a:solidFill>
                  <a:srgbClr val="233791"/>
                </a:solidFill>
              </a:rPr>
              <a:t>SDÍLET, CO PROŽÍVÁ SE SYNEM…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3A5E2EB-06B8-0461-6F19-0E2676BE250B}"/>
              </a:ext>
            </a:extLst>
          </p:cNvPr>
          <p:cNvSpPr txBox="1"/>
          <p:nvPr/>
        </p:nvSpPr>
        <p:spPr>
          <a:xfrm>
            <a:off x="2120900" y="1092200"/>
            <a:ext cx="958996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cs-CZ" sz="1800" b="1" i="0" dirty="0">
                <a:solidFill>
                  <a:srgbClr val="233791"/>
                </a:solidFill>
                <a:effectLst/>
                <a:latin typeface="WordVisi_MSFontService"/>
              </a:rPr>
              <a:t>Klient žije v domě se svým dospělým synem, který je závislý na omamných látkách</a:t>
            </a:r>
            <a:r>
              <a:rPr lang="cs-CZ" sz="1800" b="0" i="0" dirty="0">
                <a:solidFill>
                  <a:srgbClr val="233791"/>
                </a:solidFill>
                <a:effectLst/>
                <a:latin typeface="WordVisi_MSFontService"/>
              </a:rPr>
              <a:t>, opakovaně se léčil, ale bez výsledku. </a:t>
            </a:r>
            <a:r>
              <a:rPr lang="cs-CZ" sz="1800" b="1" i="0" dirty="0">
                <a:solidFill>
                  <a:srgbClr val="233791"/>
                </a:solidFill>
                <a:effectLst/>
                <a:latin typeface="WordVisi_MSFontService"/>
              </a:rPr>
              <a:t>Jeho agresivita je vzrůstající a projevuje se formou vulgárních nadávek, strkání, zesměšňování a nátlaku na poskytnutí financí</a:t>
            </a:r>
            <a:r>
              <a:rPr lang="cs-CZ" sz="1800" b="0" i="0" dirty="0">
                <a:solidFill>
                  <a:srgbClr val="233791"/>
                </a:solidFill>
                <a:effectLst/>
                <a:latin typeface="WordVisi_MSFontService"/>
              </a:rPr>
              <a:t>. </a:t>
            </a:r>
            <a:r>
              <a:rPr lang="cs-CZ" sz="1800" b="1" i="0" dirty="0">
                <a:solidFill>
                  <a:srgbClr val="233791"/>
                </a:solidFill>
                <a:effectLst/>
                <a:latin typeface="WordVisi_MSFontService"/>
              </a:rPr>
              <a:t>Klient byl dlouhá léta opatrovníkem syna, </a:t>
            </a:r>
            <a:r>
              <a:rPr lang="cs-CZ" sz="1800" b="0" i="0" dirty="0">
                <a:solidFill>
                  <a:srgbClr val="233791"/>
                </a:solidFill>
                <a:effectLst/>
                <a:latin typeface="WordVisi_MSFontService"/>
              </a:rPr>
              <a:t>poté když situaci nezvládal měl syn i veřejnou opatrovnici. Nyní se jeho agresivita dostala na takovou úroveň, že není pro klienta snesitelná, </a:t>
            </a:r>
            <a:r>
              <a:rPr lang="cs-CZ" sz="1800" b="1" i="0" dirty="0">
                <a:solidFill>
                  <a:srgbClr val="233791"/>
                </a:solidFill>
                <a:effectLst/>
                <a:latin typeface="WordVisi_MSFontService"/>
              </a:rPr>
              <a:t>ale k zásahu od Policie či Intervenčního centra je skeptický, již toto všechno absolvoval, ale bez pozitivního výsledku</a:t>
            </a:r>
            <a:r>
              <a:rPr lang="cs-CZ" sz="1800" b="0" i="0" dirty="0">
                <a:solidFill>
                  <a:srgbClr val="233791"/>
                </a:solidFill>
                <a:effectLst/>
                <a:latin typeface="WordVisi_MSFontService"/>
              </a:rPr>
              <a:t>. Nemá v tyto instituce důvěry.</a:t>
            </a:r>
          </a:p>
          <a:p>
            <a:pPr fontAlgn="base"/>
            <a:r>
              <a:rPr lang="cs-CZ" sz="1800" b="0" i="0" dirty="0">
                <a:solidFill>
                  <a:srgbClr val="233791"/>
                </a:solidFill>
                <a:effectLst/>
                <a:latin typeface="Calibri" panose="020F0502020204030204" pitchFamily="34" charset="0"/>
              </a:rPr>
              <a:t>Klient je zrazený zásahem Policie ČR i Intervenčního centra, nepomohli mu (není podrobněji zmapováno, z jakého důvodu</a:t>
            </a:r>
            <a:r>
              <a:rPr lang="cs-CZ" sz="1800" b="1" i="0" dirty="0">
                <a:solidFill>
                  <a:srgbClr val="233791"/>
                </a:solidFill>
                <a:effectLst/>
                <a:latin typeface="Calibri" panose="020F0502020204030204" pitchFamily="34" charset="0"/>
              </a:rPr>
              <a:t>). Nyní volá „pouze“ pro sdílení svého osudu, spíše než pro konkrétní radu.  Sdílení mu ulevuje, snaží se mít další koníčky, syna nechce „odstřihnout“.</a:t>
            </a:r>
          </a:p>
          <a:p>
            <a:pPr fontAlgn="base"/>
            <a:r>
              <a:rPr lang="cs-CZ" sz="1800" b="0" i="0" dirty="0">
                <a:solidFill>
                  <a:srgbClr val="233791"/>
                </a:solidFill>
                <a:effectLst/>
                <a:latin typeface="Calibri" panose="020F0502020204030204" pitchFamily="34" charset="0"/>
              </a:rPr>
              <a:t>Konzultant navrhuje udržovat blízký vztah s veřejnou opatrovnicí. </a:t>
            </a:r>
            <a:r>
              <a:rPr lang="cs-CZ" sz="1800" b="1" i="0" dirty="0">
                <a:solidFill>
                  <a:srgbClr val="233791"/>
                </a:solidFill>
                <a:effectLst/>
                <a:latin typeface="Calibri" panose="020F0502020204030204" pitchFamily="34" charset="0"/>
              </a:rPr>
              <a:t>Důrazně mu bylo sděleno, že se může v případě útoku od syna opět obrátit na Policii ČR </a:t>
            </a:r>
            <a:r>
              <a:rPr lang="cs-CZ" sz="1800" b="0" i="0" dirty="0">
                <a:solidFill>
                  <a:srgbClr val="233791"/>
                </a:solidFill>
                <a:effectLst/>
                <a:latin typeface="Calibri" panose="020F0502020204030204" pitchFamily="34" charset="0"/>
              </a:rPr>
              <a:t>a trvat na vykázání, potažmo se znovu obrátit o pomoc na Intervenční centrum. </a:t>
            </a:r>
            <a:endParaRPr lang="cs-CZ" sz="1800" dirty="0">
              <a:solidFill>
                <a:srgbClr val="233791"/>
              </a:solidFill>
              <a:latin typeface="Calibri" panose="020F0502020204030204" pitchFamily="34" charset="0"/>
            </a:endParaRPr>
          </a:p>
          <a:p>
            <a:pPr fontAlgn="base"/>
            <a:r>
              <a:rPr lang="cs-CZ" sz="1800" b="0" i="0" dirty="0">
                <a:solidFill>
                  <a:srgbClr val="233791"/>
                </a:solidFill>
                <a:effectLst/>
                <a:latin typeface="Calibri" panose="020F0502020204030204" pitchFamily="34" charset="0"/>
              </a:rPr>
              <a:t>S klientem se podařilo </a:t>
            </a:r>
            <a:r>
              <a:rPr lang="cs-CZ" sz="1800" b="1" i="0" dirty="0">
                <a:solidFill>
                  <a:srgbClr val="233791"/>
                </a:solidFill>
                <a:effectLst/>
                <a:latin typeface="Calibri" panose="020F0502020204030204" pitchFamily="34" charset="0"/>
              </a:rPr>
              <a:t>zmírnit jeho krizový stav, tak že byl schopný řešit situaci sám</a:t>
            </a:r>
            <a:r>
              <a:rPr lang="cs-CZ" sz="1800" b="0" i="0" dirty="0">
                <a:solidFill>
                  <a:srgbClr val="233791"/>
                </a:solidFill>
                <a:effectLst/>
                <a:latin typeface="Calibri" panose="020F0502020204030204" pitchFamily="34" charset="0"/>
              </a:rPr>
              <a:t>, díky zplnomocnění od konzultanta.  </a:t>
            </a:r>
          </a:p>
          <a:p>
            <a:pPr algn="l" rtl="0" fontAlgn="base"/>
            <a:endParaRPr lang="cs-CZ" sz="1800" b="0" i="0" dirty="0">
              <a:solidFill>
                <a:srgbClr val="233791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0257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D1B031C2-3CD5-ADF4-1085-B7F3CE70B6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1135" y="0"/>
            <a:ext cx="1430791" cy="6862732"/>
          </a:xfrm>
          <a:prstGeom prst="rect">
            <a:avLst/>
          </a:prstGeom>
        </p:spPr>
      </p:pic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20BA399F-CCB9-8BAF-0611-C7C835C8FC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39902" y="6092544"/>
            <a:ext cx="1133475" cy="323850"/>
          </a:xfrm>
          <a:prstGeom prst="rect">
            <a:avLst/>
          </a:prstGeom>
        </p:spPr>
      </p:pic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C1FC1E4B-DC8E-3B65-EED7-8FF1179E93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19913" y="6092544"/>
            <a:ext cx="1057275" cy="323850"/>
          </a:xfrm>
          <a:prstGeom prst="rect">
            <a:avLst/>
          </a:prstGeom>
        </p:spPr>
      </p:pic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B8F4FD0A-9344-26FC-AF52-277B9DE194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23724" y="6092544"/>
            <a:ext cx="352425" cy="323850"/>
          </a:xfrm>
          <a:prstGeom prst="rect">
            <a:avLst/>
          </a:prstGeom>
        </p:spPr>
      </p:pic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1FB2093B-3065-C68F-C2D3-6497F5CFCD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449172" y="6092544"/>
            <a:ext cx="323850" cy="323850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CC57A17E-18BB-738B-5FBF-E119F7997E9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198615" y="6092544"/>
            <a:ext cx="1152525" cy="32385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8D623F0-C2AB-E69F-8FAE-BD5CC605F0C0}"/>
              </a:ext>
            </a:extLst>
          </p:cNvPr>
          <p:cNvSpPr txBox="1"/>
          <p:nvPr/>
        </p:nvSpPr>
        <p:spPr>
          <a:xfrm>
            <a:off x="2540000" y="444500"/>
            <a:ext cx="8521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rgbClr val="233791"/>
                </a:solidFill>
              </a:rPr>
              <a:t>ZPLNOMOCNĚNÍ MLADÉ ŽENY K POMOCI SOUSEDOVI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3A5E2EB-06B8-0461-6F19-0E2676BE250B}"/>
              </a:ext>
            </a:extLst>
          </p:cNvPr>
          <p:cNvSpPr txBox="1"/>
          <p:nvPr/>
        </p:nvSpPr>
        <p:spPr>
          <a:xfrm>
            <a:off x="2120900" y="1092200"/>
            <a:ext cx="958996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/>
            <a:r>
              <a:rPr lang="cs-CZ" sz="1800" b="0" i="0" dirty="0">
                <a:solidFill>
                  <a:srgbClr val="233791"/>
                </a:solidFill>
                <a:effectLst/>
                <a:latin typeface="Calibri" panose="020F0502020204030204" pitchFamily="34" charset="0"/>
              </a:rPr>
              <a:t>Klientka uvádí, že v</a:t>
            </a:r>
            <a:r>
              <a:rPr lang="cs-CZ" sz="1800" b="1" i="0" dirty="0">
                <a:solidFill>
                  <a:srgbClr val="233791"/>
                </a:solidFill>
                <a:effectLst/>
                <a:latin typeface="Calibri" panose="020F0502020204030204" pitchFamily="34" charset="0"/>
              </a:rPr>
              <a:t> jejím okolí je pán, 80 let, který je krátce na vozíku z důvodu amputace nohy. </a:t>
            </a:r>
            <a:r>
              <a:rPr lang="cs-CZ" sz="1800" b="0" i="0" dirty="0">
                <a:solidFill>
                  <a:srgbClr val="233791"/>
                </a:solidFill>
                <a:effectLst/>
                <a:latin typeface="Calibri" panose="020F0502020204030204" pitchFamily="34" charset="0"/>
              </a:rPr>
              <a:t>Má o něho pečovat syn. </a:t>
            </a:r>
            <a:r>
              <a:rPr lang="cs-CZ" sz="1800" b="1" i="0" dirty="0">
                <a:solidFill>
                  <a:srgbClr val="233791"/>
                </a:solidFill>
                <a:effectLst/>
                <a:latin typeface="Calibri" panose="020F0502020204030204" pitchFamily="34" charset="0"/>
              </a:rPr>
              <a:t>Klientka uvádí, že byt je ve velmi špatném stavu</a:t>
            </a:r>
            <a:r>
              <a:rPr lang="cs-CZ" sz="1800" i="0" dirty="0">
                <a:solidFill>
                  <a:srgbClr val="233791"/>
                </a:solidFill>
                <a:effectLst/>
                <a:latin typeface="Calibri" panose="020F0502020204030204" pitchFamily="34" charset="0"/>
              </a:rPr>
              <a:t>. Všimla si toho, když předávala dopis, který byl pro syna, omylem byl v její schránce. Byt zapáchal, byl tmavý. </a:t>
            </a:r>
            <a:r>
              <a:rPr lang="cs-CZ" sz="1800" b="1" i="0" dirty="0">
                <a:solidFill>
                  <a:srgbClr val="233791"/>
                </a:solidFill>
                <a:effectLst/>
                <a:latin typeface="Calibri" panose="020F0502020204030204" pitchFamily="34" charset="0"/>
              </a:rPr>
              <a:t>Syn dle klientky svému otci neposkytuje základní péči, kterou potřebuje. Klientka občas přes zeď slyší, jak syn na otce (nebo někoho jiného) křičí. </a:t>
            </a:r>
          </a:p>
          <a:p>
            <a:pPr algn="l" rtl="0" fontAlgn="base"/>
            <a:r>
              <a:rPr lang="cs-CZ" sz="1800" b="0" i="0" dirty="0">
                <a:solidFill>
                  <a:srgbClr val="233791"/>
                </a:solidFill>
                <a:effectLst/>
                <a:latin typeface="Calibri" panose="020F0502020204030204" pitchFamily="34" charset="0"/>
              </a:rPr>
              <a:t>Klientka dále uvádí, že se situací je srozuměna také další osoba, které je ale zamezován přístup do bytu synem. </a:t>
            </a:r>
            <a:endParaRPr lang="cs-CZ" sz="1800" b="0" i="0" dirty="0">
              <a:solidFill>
                <a:srgbClr val="233791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cs-CZ" sz="1800" b="1" i="0" dirty="0">
                <a:solidFill>
                  <a:srgbClr val="233791"/>
                </a:solidFill>
                <a:effectLst/>
                <a:latin typeface="Calibri" panose="020F0502020204030204" pitchFamily="34" charset="0"/>
              </a:rPr>
              <a:t>Klientka se zajímá, zda je možné situaci někde ohlásit a zkontrolovat, co se v bytě děje. </a:t>
            </a:r>
          </a:p>
          <a:p>
            <a:pPr algn="l" rtl="0" fontAlgn="base"/>
            <a:r>
              <a:rPr lang="cs-CZ" sz="1800" i="0" dirty="0">
                <a:solidFill>
                  <a:srgbClr val="233791"/>
                </a:solidFill>
                <a:effectLst/>
                <a:latin typeface="Calibri" panose="020F0502020204030204" pitchFamily="34" charset="0"/>
              </a:rPr>
              <a:t>Klientka </a:t>
            </a:r>
            <a:r>
              <a:rPr lang="cs-CZ" sz="1800" b="1" i="0" dirty="0">
                <a:solidFill>
                  <a:srgbClr val="233791"/>
                </a:solidFill>
                <a:effectLst/>
                <a:latin typeface="Calibri" panose="020F0502020204030204" pitchFamily="34" charset="0"/>
              </a:rPr>
              <a:t>byla o</a:t>
            </a:r>
            <a:r>
              <a:rPr lang="cs-CZ" b="1" dirty="0">
                <a:solidFill>
                  <a:srgbClr val="233791"/>
                </a:solidFill>
                <a:latin typeface="Calibri" panose="020F0502020204030204" pitchFamily="34" charset="0"/>
              </a:rPr>
              <a:t>ceněna, že jí není lhostejné, co se děje v jejím okolí</a:t>
            </a:r>
            <a:r>
              <a:rPr lang="cs-CZ" dirty="0">
                <a:solidFill>
                  <a:srgbClr val="233791"/>
                </a:solidFill>
                <a:latin typeface="Calibri" panose="020F0502020204030204" pitchFamily="34" charset="0"/>
              </a:rPr>
              <a:t>, ať už situace může být jakákoli, bude dobré, aby situaci někdo prověřil. </a:t>
            </a:r>
            <a:endParaRPr lang="cs-CZ" sz="1800" i="0" dirty="0">
              <a:solidFill>
                <a:srgbClr val="233791"/>
              </a:solidFill>
              <a:effectLst/>
              <a:latin typeface="Segoe UI" panose="020B0502040204020203" pitchFamily="34" charset="0"/>
            </a:endParaRPr>
          </a:p>
          <a:p>
            <a:pPr fontAlgn="base"/>
            <a:r>
              <a:rPr lang="cs-CZ" sz="1800" b="1" i="0" dirty="0">
                <a:solidFill>
                  <a:srgbClr val="233791"/>
                </a:solidFill>
                <a:effectLst/>
                <a:latin typeface="Calibri" panose="020F0502020204030204" pitchFamily="34" charset="0"/>
              </a:rPr>
              <a:t>Klientce bylo doporučeno sepsat „podnět k prošetření důvodného podezření zanedbání péče“, </a:t>
            </a:r>
            <a:r>
              <a:rPr lang="cs-CZ" sz="1800" b="0" i="0" dirty="0">
                <a:solidFill>
                  <a:srgbClr val="233791"/>
                </a:solidFill>
                <a:effectLst/>
                <a:latin typeface="Calibri" panose="020F0502020204030204" pitchFamily="34" charset="0"/>
              </a:rPr>
              <a:t>podat ho na odbor sociálních věcí a na Policii ČR, kontaktovat intervenční centrum. Klientka byla zplnomocněna, že pokud uslyší z bytu křik, rány apod, může zavolat Policii ČR.  </a:t>
            </a:r>
            <a:endParaRPr lang="cs-CZ" sz="1800" b="0" i="0" dirty="0">
              <a:solidFill>
                <a:srgbClr val="233791"/>
              </a:solidFill>
              <a:effectLst/>
              <a:latin typeface="Segoe UI" panose="020B0502040204020203" pitchFamily="34" charset="0"/>
            </a:endParaRPr>
          </a:p>
          <a:p>
            <a:pPr fontAlgn="base"/>
            <a:endParaRPr lang="cs-CZ" sz="1800" b="0" i="0" dirty="0">
              <a:solidFill>
                <a:srgbClr val="233791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3472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D1B031C2-3CD5-ADF4-1085-B7F3CE70B6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1135" y="0"/>
            <a:ext cx="1430791" cy="6862732"/>
          </a:xfrm>
          <a:prstGeom prst="rect">
            <a:avLst/>
          </a:prstGeom>
        </p:spPr>
      </p:pic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20BA399F-CCB9-8BAF-0611-C7C835C8FC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39902" y="6092544"/>
            <a:ext cx="1133475" cy="323850"/>
          </a:xfrm>
          <a:prstGeom prst="rect">
            <a:avLst/>
          </a:prstGeom>
        </p:spPr>
      </p:pic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C1FC1E4B-DC8E-3B65-EED7-8FF1179E93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19913" y="6092544"/>
            <a:ext cx="1057275" cy="323850"/>
          </a:xfrm>
          <a:prstGeom prst="rect">
            <a:avLst/>
          </a:prstGeom>
        </p:spPr>
      </p:pic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B8F4FD0A-9344-26FC-AF52-277B9DE194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23724" y="6092544"/>
            <a:ext cx="352425" cy="323850"/>
          </a:xfrm>
          <a:prstGeom prst="rect">
            <a:avLst/>
          </a:prstGeom>
        </p:spPr>
      </p:pic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1FB2093B-3065-C68F-C2D3-6497F5CFCD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449172" y="6092544"/>
            <a:ext cx="323850" cy="323850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CC57A17E-18BB-738B-5FBF-E119F7997E9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198615" y="6092544"/>
            <a:ext cx="1152525" cy="32385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8D623F0-C2AB-E69F-8FAE-BD5CC605F0C0}"/>
              </a:ext>
            </a:extLst>
          </p:cNvPr>
          <p:cNvSpPr txBox="1"/>
          <p:nvPr/>
        </p:nvSpPr>
        <p:spPr>
          <a:xfrm>
            <a:off x="2495611" y="229057"/>
            <a:ext cx="8521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>
                <a:solidFill>
                  <a:srgbClr val="233791"/>
                </a:solidFill>
              </a:rPr>
              <a:t>PROBLEMATICKÉ SOUŽITÍ MATKY A DCERY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3A5E2EB-06B8-0461-6F19-0E2676BE250B}"/>
              </a:ext>
            </a:extLst>
          </p:cNvPr>
          <p:cNvSpPr txBox="1"/>
          <p:nvPr/>
        </p:nvSpPr>
        <p:spPr>
          <a:xfrm>
            <a:off x="2120900" y="813832"/>
            <a:ext cx="9589965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cs-CZ" sz="1600" b="1" i="0" dirty="0">
                <a:solidFill>
                  <a:srgbClr val="233791"/>
                </a:solidFill>
                <a:effectLst/>
                <a:latin typeface="Calibri" panose="020F0502020204030204" pitchFamily="34" charset="0"/>
              </a:rPr>
              <a:t>Klientka žije ve společné domácnosti se svoji dcerou cca 6 let, co se dcera vrátila ze zahraničí</a:t>
            </a:r>
            <a:r>
              <a:rPr lang="cs-CZ" sz="1600" b="0" i="0" dirty="0">
                <a:solidFill>
                  <a:srgbClr val="233791"/>
                </a:solidFill>
                <a:effectLst/>
                <a:latin typeface="Calibri" panose="020F0502020204030204" pitchFamily="34" charset="0"/>
              </a:rPr>
              <a:t>, klientčin manžel zemřel před několika lety. Klientka má ještě matku, které je přes devadesát let.  </a:t>
            </a:r>
          </a:p>
          <a:p>
            <a:pPr algn="l" rtl="0" fontAlgn="base"/>
            <a:r>
              <a:rPr lang="cs-CZ" sz="1600" b="0" i="0" dirty="0">
                <a:solidFill>
                  <a:srgbClr val="233791"/>
                </a:solidFill>
                <a:effectLst/>
                <a:latin typeface="Calibri" panose="020F0502020204030204" pitchFamily="34" charset="0"/>
              </a:rPr>
              <a:t>Násilnou osobou je dcera klientky. </a:t>
            </a:r>
            <a:r>
              <a:rPr lang="cs-CZ" sz="1600" b="1" i="0" dirty="0">
                <a:solidFill>
                  <a:srgbClr val="233791"/>
                </a:solidFill>
                <a:effectLst/>
                <a:latin typeface="Calibri" panose="020F0502020204030204" pitchFamily="34" charset="0"/>
              </a:rPr>
              <a:t>Již několik let jí dcera psychicky týrá a v posledních několika měsících situace eskaluje ve fyzické útoky </a:t>
            </a:r>
            <a:r>
              <a:rPr lang="cs-CZ" sz="1600" b="0" i="0" dirty="0">
                <a:solidFill>
                  <a:srgbClr val="233791"/>
                </a:solidFill>
                <a:effectLst/>
                <a:latin typeface="Calibri" panose="020F0502020204030204" pitchFamily="34" charset="0"/>
              </a:rPr>
              <a:t>(tahání za vlasy, uši, opakované hospitalizace kvůli pádu ze schodů…) Když je dcera agresivní a opilá, ničí zařízení bytu.  </a:t>
            </a:r>
            <a:endParaRPr lang="cs-CZ" sz="1600" b="0" i="0" dirty="0">
              <a:solidFill>
                <a:srgbClr val="233791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cs-CZ" sz="1600" b="1" i="0" dirty="0">
                <a:solidFill>
                  <a:srgbClr val="233791"/>
                </a:solidFill>
                <a:effectLst/>
                <a:latin typeface="Calibri" panose="020F0502020204030204" pitchFamily="34" charset="0"/>
              </a:rPr>
              <a:t>U hovorů je často i samotná dcera, která vykřikuje, že to má nyní moc těžké a že si matka vymýšlí</a:t>
            </a:r>
            <a:r>
              <a:rPr lang="cs-CZ" sz="1600" b="0" i="0" dirty="0">
                <a:solidFill>
                  <a:srgbClr val="233791"/>
                </a:solidFill>
                <a:effectLst/>
                <a:latin typeface="Calibri" panose="020F0502020204030204" pitchFamily="34" charset="0"/>
              </a:rPr>
              <a:t>. S klientkou ověřováno, zda má bezpečný prostor pro to hovořit. </a:t>
            </a:r>
          </a:p>
          <a:p>
            <a:pPr algn="l" rtl="0" fontAlgn="base"/>
            <a:r>
              <a:rPr lang="cs-CZ" sz="1600" b="1" i="0" dirty="0">
                <a:solidFill>
                  <a:srgbClr val="233791"/>
                </a:solidFill>
                <a:effectLst/>
                <a:latin typeface="Calibri" panose="020F0502020204030204" pitchFamily="34" charset="0"/>
              </a:rPr>
              <a:t>Dcera klientky je agresivní a užívá alkohol.  </a:t>
            </a:r>
            <a:r>
              <a:rPr lang="cs-CZ" sz="1600" b="0" i="0" dirty="0">
                <a:solidFill>
                  <a:srgbClr val="233791"/>
                </a:solidFill>
                <a:effectLst/>
                <a:latin typeface="Calibri" panose="020F0502020204030204" pitchFamily="34" charset="0"/>
              </a:rPr>
              <a:t>Klientka si stěžuje, že </a:t>
            </a:r>
            <a:r>
              <a:rPr lang="cs-CZ" sz="1600" b="1" i="0" dirty="0">
                <a:solidFill>
                  <a:srgbClr val="233791"/>
                </a:solidFill>
                <a:effectLst/>
                <a:latin typeface="Calibri" panose="020F0502020204030204" pitchFamily="34" charset="0"/>
              </a:rPr>
              <a:t>se snažila poskytnout dceři zázemí, proto, aby si mohla najít práci, ale dcera stále nepracuje a klientka jí živí</a:t>
            </a:r>
            <a:r>
              <a:rPr lang="cs-CZ" sz="1600" b="0" i="0" dirty="0">
                <a:solidFill>
                  <a:srgbClr val="233791"/>
                </a:solidFill>
                <a:effectLst/>
                <a:latin typeface="Calibri" panose="020F0502020204030204" pitchFamily="34" charset="0"/>
              </a:rPr>
              <a:t>. Již nechce trpět dceřino nevhodné chování, </a:t>
            </a:r>
            <a:r>
              <a:rPr lang="cs-CZ" sz="1600" b="1" i="0" dirty="0">
                <a:solidFill>
                  <a:srgbClr val="233791"/>
                </a:solidFill>
                <a:effectLst/>
                <a:latin typeface="Calibri" panose="020F0502020204030204" pitchFamily="34" charset="0"/>
              </a:rPr>
              <a:t>několikrát oslovila Policii ČR, na dceru podala trestní oznámení, které ale stáhla, aby dceři nekomplikovala život a hledání zaměstnání,</a:t>
            </a:r>
            <a:r>
              <a:rPr lang="cs-CZ" sz="1600" b="0" i="0" dirty="0">
                <a:solidFill>
                  <a:srgbClr val="233791"/>
                </a:solidFill>
                <a:effectLst/>
                <a:latin typeface="Calibri" panose="020F0502020204030204" pitchFamily="34" charset="0"/>
              </a:rPr>
              <a:t> rodinné potyčky se také řešily na městském úřadě jako přestupek.  </a:t>
            </a:r>
            <a:r>
              <a:rPr lang="cs-CZ" sz="1600" b="1" i="0" dirty="0">
                <a:solidFill>
                  <a:srgbClr val="233791"/>
                </a:solidFill>
                <a:effectLst/>
                <a:latin typeface="Calibri" panose="020F0502020204030204" pitchFamily="34" charset="0"/>
              </a:rPr>
              <a:t>Policie ČR radí klientce, aby dceru nepouštěla do bytu, ale dcera je neodbytná, zvoní a klepe, dokud jí klientka neotevře</a:t>
            </a:r>
            <a:r>
              <a:rPr lang="cs-CZ" sz="1600" b="0" i="0" dirty="0">
                <a:solidFill>
                  <a:srgbClr val="233791"/>
                </a:solidFill>
                <a:effectLst/>
                <a:latin typeface="Calibri" panose="020F0502020204030204" pitchFamily="34" charset="0"/>
              </a:rPr>
              <a:t>. Policie ČR zasahovala několikrát, dcera ale ještě vykázána nebyla</a:t>
            </a:r>
            <a:r>
              <a:rPr lang="cs-CZ" sz="1600" b="1" i="0" dirty="0">
                <a:solidFill>
                  <a:srgbClr val="233791"/>
                </a:solidFill>
                <a:effectLst/>
                <a:latin typeface="Calibri" panose="020F0502020204030204" pitchFamily="34" charset="0"/>
              </a:rPr>
              <a:t>, klientka dceři ustupuje, nechce jí dělat problémy, ale v tuto chvíli už v této situaci nadále nechce zůstat</a:t>
            </a:r>
            <a:r>
              <a:rPr lang="cs-CZ" sz="1600" b="0" i="0" dirty="0">
                <a:solidFill>
                  <a:srgbClr val="233791"/>
                </a:solidFill>
                <a:effectLst/>
                <a:latin typeface="Calibri" panose="020F0502020204030204" pitchFamily="34" charset="0"/>
              </a:rPr>
              <a:t>.</a:t>
            </a:r>
          </a:p>
          <a:p>
            <a:pPr algn="l" rtl="0" fontAlgn="base"/>
            <a:r>
              <a:rPr lang="cs-CZ" sz="1600" b="1" i="0" dirty="0">
                <a:solidFill>
                  <a:srgbClr val="233791"/>
                </a:solidFill>
                <a:effectLst/>
                <a:latin typeface="Calibri" panose="020F0502020204030204" pitchFamily="34" charset="0"/>
              </a:rPr>
              <a:t>Klientce bylo nabídnuto opakované volání na Senior telefon za účelem podpory, byly předány kontakty na intervenční centrum</a:t>
            </a:r>
            <a:r>
              <a:rPr lang="cs-CZ" sz="1600" b="0" i="0" dirty="0">
                <a:solidFill>
                  <a:srgbClr val="233791"/>
                </a:solidFill>
                <a:effectLst/>
                <a:latin typeface="Calibri" panose="020F0502020204030204" pitchFamily="34" charset="0"/>
              </a:rPr>
              <a:t>, kam se může obrátit. Je jí doporučeno, že si může odpočinout u své matky, kde bude v bezpečí </a:t>
            </a:r>
            <a:r>
              <a:rPr lang="cs-CZ" sz="1600" b="1" i="0" dirty="0">
                <a:solidFill>
                  <a:srgbClr val="233791"/>
                </a:solidFill>
                <a:effectLst/>
                <a:latin typeface="Calibri" panose="020F0502020204030204" pitchFamily="34" charset="0"/>
              </a:rPr>
              <a:t>a je na jejím rozhodnutí, zda dceru bude do bytu pouštět.  </a:t>
            </a:r>
            <a:endParaRPr lang="cs-CZ" sz="1600" b="1" dirty="0">
              <a:solidFill>
                <a:srgbClr val="233791"/>
              </a:solidFill>
              <a:latin typeface="Calibri" panose="020F0502020204030204" pitchFamily="34" charset="0"/>
            </a:endParaRPr>
          </a:p>
          <a:p>
            <a:pPr algn="l" rtl="0" fontAlgn="base"/>
            <a:r>
              <a:rPr lang="cs-CZ" sz="1600" b="0" i="0" dirty="0">
                <a:solidFill>
                  <a:srgbClr val="233791"/>
                </a:solidFill>
                <a:effectLst/>
                <a:latin typeface="WordVisi_MSFontService"/>
              </a:rPr>
              <a:t>Klientka se na Senior telefon obrací většinou po nebo během hádky s dcerou. Z hovorů je patrné, že klientka i její dcera volají i na jiné linky důvěry. Klientka je podporována konzultantkou, aby v případě ohrožení volala na Policii ČR, vyměnila zámky na vchodových dveřích a je zplnomocněna k tomu, že </a:t>
            </a:r>
            <a:r>
              <a:rPr lang="cs-CZ" sz="1600" b="1" i="0" dirty="0">
                <a:solidFill>
                  <a:srgbClr val="233791"/>
                </a:solidFill>
                <a:effectLst/>
                <a:latin typeface="WordVisi_MSFontService"/>
              </a:rPr>
              <a:t>může trvat na svém rozhodnutí</a:t>
            </a:r>
            <a:r>
              <a:rPr lang="cs-CZ" sz="1600" dirty="0">
                <a:solidFill>
                  <a:srgbClr val="233791"/>
                </a:solidFill>
                <a:latin typeface="WordVisi_MSFontService"/>
              </a:rPr>
              <a:t>, nabídka terapie.</a:t>
            </a:r>
            <a:endParaRPr lang="cs-CZ" sz="1600" b="0" i="0" dirty="0">
              <a:solidFill>
                <a:srgbClr val="233791"/>
              </a:solidFill>
              <a:effectLst/>
              <a:latin typeface="WordVisi_MSFontService"/>
            </a:endParaRPr>
          </a:p>
          <a:p>
            <a:pPr algn="l" rtl="0" fontAlgn="base"/>
            <a:endParaRPr lang="cs-CZ" sz="1800" b="0" i="0" dirty="0">
              <a:solidFill>
                <a:srgbClr val="233791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4780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D1B031C2-3CD5-ADF4-1085-B7F3CE70B6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1135" y="0"/>
            <a:ext cx="1430791" cy="6862732"/>
          </a:xfrm>
          <a:prstGeom prst="rect">
            <a:avLst/>
          </a:prstGeom>
        </p:spPr>
      </p:pic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20BA399F-CCB9-8BAF-0611-C7C835C8FC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39902" y="6092544"/>
            <a:ext cx="1133475" cy="323850"/>
          </a:xfrm>
          <a:prstGeom prst="rect">
            <a:avLst/>
          </a:prstGeom>
        </p:spPr>
      </p:pic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C1FC1E4B-DC8E-3B65-EED7-8FF1179E93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19913" y="6092544"/>
            <a:ext cx="1057275" cy="323850"/>
          </a:xfrm>
          <a:prstGeom prst="rect">
            <a:avLst/>
          </a:prstGeom>
        </p:spPr>
      </p:pic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B8F4FD0A-9344-26FC-AF52-277B9DE194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23724" y="6092544"/>
            <a:ext cx="352425" cy="323850"/>
          </a:xfrm>
          <a:prstGeom prst="rect">
            <a:avLst/>
          </a:prstGeom>
        </p:spPr>
      </p:pic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1FB2093B-3065-C68F-C2D3-6497F5CFCD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449172" y="6092544"/>
            <a:ext cx="323850" cy="323850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CC57A17E-18BB-738B-5FBF-E119F7997E9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198615" y="6092544"/>
            <a:ext cx="1152525" cy="32385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1E5BE1E2-F4F9-1C9B-E179-78941BC85314}"/>
              </a:ext>
            </a:extLst>
          </p:cNvPr>
          <p:cNvSpPr txBox="1"/>
          <p:nvPr/>
        </p:nvSpPr>
        <p:spPr>
          <a:xfrm>
            <a:off x="2616199" y="1244600"/>
            <a:ext cx="473466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233791"/>
                </a:solidFill>
              </a:rPr>
              <a:t>Děkuji za pozornost.</a:t>
            </a:r>
          </a:p>
          <a:p>
            <a:endParaRPr lang="cs-CZ" sz="2400" dirty="0">
              <a:solidFill>
                <a:srgbClr val="233791"/>
              </a:solidFill>
            </a:endParaRPr>
          </a:p>
          <a:p>
            <a:endParaRPr lang="cs-CZ" sz="2400" dirty="0">
              <a:solidFill>
                <a:srgbClr val="233791"/>
              </a:solidFill>
            </a:endParaRPr>
          </a:p>
          <a:p>
            <a:endParaRPr lang="cs-CZ" sz="2400" dirty="0">
              <a:solidFill>
                <a:srgbClr val="233791"/>
              </a:solidFill>
            </a:endParaRPr>
          </a:p>
          <a:p>
            <a:endParaRPr lang="cs-CZ" sz="2400" dirty="0">
              <a:solidFill>
                <a:srgbClr val="233791"/>
              </a:solidFill>
            </a:endParaRPr>
          </a:p>
          <a:p>
            <a:endParaRPr lang="cs-CZ" sz="2400" dirty="0">
              <a:solidFill>
                <a:srgbClr val="233791"/>
              </a:solidFill>
            </a:endParaRPr>
          </a:p>
          <a:p>
            <a:endParaRPr lang="cs-CZ" sz="2400" dirty="0">
              <a:solidFill>
                <a:srgbClr val="233791"/>
              </a:solidFill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D1A46C68-A78B-4DAE-92DE-BA862F5C4A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216" y="1972587"/>
            <a:ext cx="3785720" cy="2535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14A13689-AE6B-409B-AB85-8BA2D8A484FA}"/>
              </a:ext>
            </a:extLst>
          </p:cNvPr>
          <p:cNvSpPr txBox="1"/>
          <p:nvPr/>
        </p:nvSpPr>
        <p:spPr>
          <a:xfrm>
            <a:off x="2891546" y="4782403"/>
            <a:ext cx="80812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cs-CZ" sz="2400" dirty="0">
                <a:solidFill>
                  <a:srgbClr val="233791"/>
                </a:solidFill>
              </a:rPr>
              <a:t>Mgr. Aneta </a:t>
            </a:r>
            <a:r>
              <a:rPr lang="cs-CZ" sz="2400" dirty="0" err="1">
                <a:solidFill>
                  <a:srgbClr val="233791"/>
                </a:solidFill>
              </a:rPr>
              <a:t>Mundok</a:t>
            </a:r>
            <a:r>
              <a:rPr lang="cs-CZ" sz="2400" dirty="0">
                <a:solidFill>
                  <a:srgbClr val="233791"/>
                </a:solidFill>
              </a:rPr>
              <a:t> </a:t>
            </a:r>
            <a:r>
              <a:rPr lang="cs-CZ" sz="2400" dirty="0" err="1">
                <a:solidFill>
                  <a:srgbClr val="233791"/>
                </a:solidFill>
              </a:rPr>
              <a:t>Nitschová</a:t>
            </a:r>
            <a:endParaRPr lang="cs-CZ" sz="2400" dirty="0">
              <a:solidFill>
                <a:srgbClr val="233791"/>
              </a:solidFill>
            </a:endParaRPr>
          </a:p>
          <a:p>
            <a:pPr algn="r"/>
            <a:r>
              <a:rPr lang="cs-CZ" sz="2400" dirty="0">
                <a:solidFill>
                  <a:srgbClr val="233791"/>
                </a:solidFill>
              </a:rPr>
              <a:t>Vedoucí linky důvěry Senior telefon a Poradenského centra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41885976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D1B031C2-3CD5-ADF4-1085-B7F3CE70B6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1135" y="0"/>
            <a:ext cx="1430791" cy="6862732"/>
          </a:xfrm>
          <a:prstGeom prst="rect">
            <a:avLst/>
          </a:prstGeom>
        </p:spPr>
      </p:pic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20BA399F-CCB9-8BAF-0611-C7C835C8FC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39902" y="6092544"/>
            <a:ext cx="1133475" cy="323850"/>
          </a:xfrm>
          <a:prstGeom prst="rect">
            <a:avLst/>
          </a:prstGeom>
        </p:spPr>
      </p:pic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C1FC1E4B-DC8E-3B65-EED7-8FF1179E93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19913" y="6092544"/>
            <a:ext cx="1057275" cy="323850"/>
          </a:xfrm>
          <a:prstGeom prst="rect">
            <a:avLst/>
          </a:prstGeom>
        </p:spPr>
      </p:pic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B8F4FD0A-9344-26FC-AF52-277B9DE194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23724" y="6092544"/>
            <a:ext cx="352425" cy="323850"/>
          </a:xfrm>
          <a:prstGeom prst="rect">
            <a:avLst/>
          </a:prstGeom>
        </p:spPr>
      </p:pic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1FB2093B-3065-C68F-C2D3-6497F5CFCD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449172" y="6092544"/>
            <a:ext cx="323850" cy="323850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CC57A17E-18BB-738B-5FBF-E119F7997E9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198615" y="6092544"/>
            <a:ext cx="1152525" cy="323850"/>
          </a:xfrm>
          <a:prstGeom prst="rect">
            <a:avLst/>
          </a:prstGeom>
        </p:spPr>
      </p:pic>
      <p:sp>
        <p:nvSpPr>
          <p:cNvPr id="9" name="Google Shape;137;p4">
            <a:extLst>
              <a:ext uri="{FF2B5EF4-FFF2-40B4-BE49-F238E27FC236}">
                <a16:creationId xmlns:a16="http://schemas.microsoft.com/office/drawing/2014/main" id="{B9087C14-880C-75FF-B913-D65D1AE9C154}"/>
              </a:ext>
            </a:extLst>
          </p:cNvPr>
          <p:cNvSpPr txBox="1">
            <a:spLocks/>
          </p:cNvSpPr>
          <p:nvPr/>
        </p:nvSpPr>
        <p:spPr>
          <a:xfrm>
            <a:off x="2032000" y="1605280"/>
            <a:ext cx="9877397" cy="58928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None/>
            </a:pPr>
            <a:endParaRPr lang="cs-CZ" sz="2000" dirty="0">
              <a:solidFill>
                <a:srgbClr val="233791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4311F08-9B2A-1503-05D3-0D7DE8611C28}"/>
              </a:ext>
            </a:extLst>
          </p:cNvPr>
          <p:cNvSpPr txBox="1"/>
          <p:nvPr/>
        </p:nvSpPr>
        <p:spPr>
          <a:xfrm>
            <a:off x="2550426" y="2291512"/>
            <a:ext cx="863336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7B6C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 </a:t>
            </a:r>
            <a:r>
              <a:rPr lang="cs-CZ" sz="2400" b="1" dirty="0" err="1">
                <a:solidFill>
                  <a:srgbClr val="7B6C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Lorman</a:t>
            </a:r>
            <a:endParaRPr lang="cs-CZ" sz="2400" b="1" dirty="0">
              <a:solidFill>
                <a:srgbClr val="7B6C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cs-CZ" sz="2400" b="1" dirty="0">
              <a:solidFill>
                <a:srgbClr val="7B6C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sz="3600" b="1" dirty="0">
                <a:solidFill>
                  <a:srgbClr val="7B6C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DEFINICE JAKO PODKLAD PRO DALŠÍ KROKY ŘEŠENÍ </a:t>
            </a:r>
          </a:p>
          <a:p>
            <a:pPr algn="ctr"/>
            <a:r>
              <a:rPr lang="cs-CZ" sz="3600" b="1" dirty="0">
                <a:solidFill>
                  <a:srgbClr val="7B6C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SYNDROMU EAN</a:t>
            </a:r>
          </a:p>
          <a:p>
            <a:pPr algn="ctr"/>
            <a:endParaRPr lang="cs-CZ" sz="3600" b="1" dirty="0">
              <a:solidFill>
                <a:srgbClr val="7B6C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sz="2400" b="1" dirty="0">
                <a:solidFill>
                  <a:srgbClr val="7B6C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25. dubna 2023</a:t>
            </a:r>
          </a:p>
        </p:txBody>
      </p:sp>
    </p:spTree>
    <p:extLst>
      <p:ext uri="{BB962C8B-B14F-4D97-AF65-F5344CB8AC3E}">
        <p14:creationId xmlns:p14="http://schemas.microsoft.com/office/powerpoint/2010/main" val="3740899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D1B031C2-3CD5-ADF4-1085-B7F3CE70B6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1135" y="0"/>
            <a:ext cx="1430791" cy="6862732"/>
          </a:xfrm>
          <a:prstGeom prst="rect">
            <a:avLst/>
          </a:prstGeom>
        </p:spPr>
      </p:pic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20BA399F-CCB9-8BAF-0611-C7C835C8FC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39902" y="6092544"/>
            <a:ext cx="1133475" cy="323850"/>
          </a:xfrm>
          <a:prstGeom prst="rect">
            <a:avLst/>
          </a:prstGeom>
        </p:spPr>
      </p:pic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C1FC1E4B-DC8E-3B65-EED7-8FF1179E93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19913" y="6092544"/>
            <a:ext cx="1057275" cy="323850"/>
          </a:xfrm>
          <a:prstGeom prst="rect">
            <a:avLst/>
          </a:prstGeom>
        </p:spPr>
      </p:pic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B8F4FD0A-9344-26FC-AF52-277B9DE194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23724" y="6092544"/>
            <a:ext cx="352425" cy="323850"/>
          </a:xfrm>
          <a:prstGeom prst="rect">
            <a:avLst/>
          </a:prstGeom>
        </p:spPr>
      </p:pic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1FB2093B-3065-C68F-C2D3-6497F5CFCD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449172" y="6092544"/>
            <a:ext cx="323850" cy="323850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CC57A17E-18BB-738B-5FBF-E119F7997E9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198615" y="6092544"/>
            <a:ext cx="1152525" cy="323850"/>
          </a:xfrm>
          <a:prstGeom prst="rect">
            <a:avLst/>
          </a:prstGeom>
        </p:spPr>
      </p:pic>
      <p:sp>
        <p:nvSpPr>
          <p:cNvPr id="8" name="Google Shape;137;p4">
            <a:extLst>
              <a:ext uri="{FF2B5EF4-FFF2-40B4-BE49-F238E27FC236}">
                <a16:creationId xmlns:a16="http://schemas.microsoft.com/office/drawing/2014/main" id="{579BD631-02BE-F2AF-B268-E526378770F0}"/>
              </a:ext>
            </a:extLst>
          </p:cNvPr>
          <p:cNvSpPr txBox="1">
            <a:spLocks/>
          </p:cNvSpPr>
          <p:nvPr/>
        </p:nvSpPr>
        <p:spPr>
          <a:xfrm>
            <a:off x="2042160" y="431144"/>
            <a:ext cx="10019637" cy="58233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None/>
            </a:pPr>
            <a:r>
              <a:rPr lang="en-US" dirty="0" err="1"/>
              <a:t>Týrání</a:t>
            </a:r>
            <a:r>
              <a:rPr lang="en-US" dirty="0"/>
              <a:t>, </a:t>
            </a:r>
            <a:r>
              <a:rPr lang="en-US" dirty="0" err="1"/>
              <a:t>zneužívání</a:t>
            </a:r>
            <a:r>
              <a:rPr lang="en-US" dirty="0"/>
              <a:t>, </a:t>
            </a:r>
            <a:r>
              <a:rPr lang="en-US" dirty="0" err="1"/>
              <a:t>zanedbávání</a:t>
            </a:r>
            <a:r>
              <a:rPr lang="en-US" dirty="0"/>
              <a:t> seniorů a </a:t>
            </a:r>
            <a:r>
              <a:rPr lang="en-US" dirty="0" err="1"/>
              <a:t>špatné</a:t>
            </a:r>
            <a:r>
              <a:rPr lang="en-US" dirty="0"/>
              <a:t> </a:t>
            </a:r>
            <a:r>
              <a:rPr lang="en-US" dirty="0" err="1"/>
              <a:t>zacházení</a:t>
            </a:r>
            <a:r>
              <a:rPr lang="en-US" dirty="0"/>
              <a:t> s </a:t>
            </a:r>
            <a:r>
              <a:rPr lang="en-US" dirty="0" err="1"/>
              <a:t>nimi</a:t>
            </a:r>
            <a:r>
              <a:rPr lang="en-US" dirty="0"/>
              <a:t> (EAN) je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jednorázové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nebo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opakované</a:t>
            </a:r>
            <a:r>
              <a:rPr lang="en-US" dirty="0">
                <a:solidFill>
                  <a:srgbClr val="233791"/>
                </a:solidFill>
              </a:rPr>
              <a:t>, </a:t>
            </a:r>
            <a:r>
              <a:rPr lang="en-US" dirty="0" err="1"/>
              <a:t>záměrné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nezáměrné</a:t>
            </a:r>
            <a:r>
              <a:rPr lang="en-US" dirty="0"/>
              <a:t> </a:t>
            </a:r>
            <a:r>
              <a:rPr lang="en-US" dirty="0" err="1"/>
              <a:t>jednání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nečinnost</a:t>
            </a:r>
            <a:r>
              <a:rPr lang="en-US" dirty="0"/>
              <a:t> </a:t>
            </a:r>
            <a:r>
              <a:rPr lang="en-US" dirty="0" err="1"/>
              <a:t>vůči</a:t>
            </a:r>
            <a:r>
              <a:rPr lang="en-US" dirty="0"/>
              <a:t> </a:t>
            </a:r>
            <a:r>
              <a:rPr lang="en-US" dirty="0" err="1"/>
              <a:t>člověku</a:t>
            </a:r>
            <a:r>
              <a:rPr lang="en-US" dirty="0"/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vyššího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věku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,</a:t>
            </a:r>
            <a:r>
              <a:rPr lang="en-US" dirty="0">
                <a:solidFill>
                  <a:srgbClr val="233791"/>
                </a:solidFill>
              </a:rPr>
              <a:t> </a:t>
            </a:r>
            <a:r>
              <a:rPr lang="en-US" dirty="0" err="1"/>
              <a:t>typicky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vztahu</a:t>
            </a:r>
            <a:r>
              <a:rPr lang="en-US" dirty="0"/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odůvodněně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očekávatelné</a:t>
            </a:r>
            <a:r>
              <a:rPr lang="cs-CZ" dirty="0">
                <a:solidFill>
                  <a:schemeClr val="accent2">
                    <a:lumMod val="50000"/>
                  </a:schemeClr>
                </a:solidFill>
              </a:rPr>
              <a:t> důvěry</a:t>
            </a:r>
            <a:r>
              <a:rPr lang="en-US" dirty="0"/>
              <a:t>, v </a:t>
            </a:r>
            <a:r>
              <a:rPr lang="en-US" dirty="0" err="1"/>
              <a:t>jehož</a:t>
            </a:r>
            <a:r>
              <a:rPr lang="en-US" dirty="0"/>
              <a:t> </a:t>
            </a:r>
            <a:r>
              <a:rPr lang="en-US" dirty="0" err="1"/>
              <a:t>důsledku</a:t>
            </a:r>
            <a:r>
              <a:rPr lang="en-US" dirty="0"/>
              <a:t> </a:t>
            </a:r>
            <a:r>
              <a:rPr lang="en-US" dirty="0" err="1"/>
              <a:t>došlo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škodě</a:t>
            </a:r>
            <a:r>
              <a:rPr lang="en-US" dirty="0"/>
              <a:t> </a:t>
            </a:r>
            <a:r>
              <a:rPr lang="en-US" dirty="0" err="1"/>
              <a:t>či</a:t>
            </a:r>
            <a:r>
              <a:rPr lang="en-US" dirty="0"/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újmě</a:t>
            </a:r>
            <a:r>
              <a:rPr lang="en-US" dirty="0">
                <a:solidFill>
                  <a:srgbClr val="233791"/>
                </a:solidFill>
              </a:rPr>
              <a:t> </a:t>
            </a:r>
            <a:r>
              <a:rPr lang="en-US" dirty="0" err="1"/>
              <a:t>fyzické</a:t>
            </a:r>
            <a:r>
              <a:rPr lang="en-US" dirty="0"/>
              <a:t>, </a:t>
            </a:r>
            <a:r>
              <a:rPr lang="en-US" dirty="0" err="1"/>
              <a:t>psychické</a:t>
            </a:r>
            <a:r>
              <a:rPr lang="en-US" dirty="0"/>
              <a:t>, </a:t>
            </a:r>
            <a:r>
              <a:rPr lang="en-US" dirty="0" err="1"/>
              <a:t>sociální</a:t>
            </a:r>
            <a:r>
              <a:rPr lang="en-US" dirty="0"/>
              <a:t>, </a:t>
            </a:r>
            <a:r>
              <a:rPr lang="en-US" dirty="0" err="1"/>
              <a:t>materiální</a:t>
            </a:r>
            <a:r>
              <a:rPr lang="en-US" dirty="0"/>
              <a:t>, </a:t>
            </a:r>
            <a:r>
              <a:rPr lang="en-US" dirty="0" err="1"/>
              <a:t>právní</a:t>
            </a:r>
            <a:r>
              <a:rPr lang="en-US" dirty="0"/>
              <a:t>,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mravní</a:t>
            </a:r>
            <a:r>
              <a:rPr lang="en-US" dirty="0"/>
              <a:t>, </a:t>
            </a:r>
            <a:r>
              <a:rPr lang="en-US" dirty="0" err="1"/>
              <a:t>případně</a:t>
            </a:r>
            <a:r>
              <a:rPr lang="en-US" dirty="0"/>
              <a:t> k </a:t>
            </a:r>
            <a:r>
              <a:rPr lang="en-US" dirty="0" err="1"/>
              <a:t>jejich</a:t>
            </a:r>
            <a:r>
              <a:rPr lang="en-US" dirty="0"/>
              <a:t> </a:t>
            </a:r>
            <a:r>
              <a:rPr lang="en-US" dirty="0" err="1"/>
              <a:t>kombinaci</a:t>
            </a:r>
            <a:r>
              <a:rPr lang="en-US" dirty="0"/>
              <a:t>. </a:t>
            </a:r>
            <a:r>
              <a:rPr lang="en-US" dirty="0" err="1"/>
              <a:t>Důsledkem</a:t>
            </a:r>
            <a:r>
              <a:rPr lang="en-US" dirty="0"/>
              <a:t> </a:t>
            </a:r>
            <a:r>
              <a:rPr lang="en-US" dirty="0" err="1"/>
              <a:t>tohoto</a:t>
            </a:r>
            <a:r>
              <a:rPr lang="en-US" dirty="0"/>
              <a:t> </a:t>
            </a:r>
            <a:r>
              <a:rPr lang="en-US" dirty="0" err="1"/>
              <a:t>jednání</a:t>
            </a:r>
            <a:r>
              <a:rPr lang="en-US" dirty="0"/>
              <a:t> </a:t>
            </a:r>
            <a:r>
              <a:rPr lang="en-US" dirty="0" err="1"/>
              <a:t>či</a:t>
            </a:r>
            <a:r>
              <a:rPr lang="en-US" dirty="0"/>
              <a:t> </a:t>
            </a:r>
            <a:r>
              <a:rPr lang="en-US" dirty="0" err="1"/>
              <a:t>nečinnosti</a:t>
            </a:r>
            <a:r>
              <a:rPr lang="en-US" dirty="0"/>
              <a:t> </a:t>
            </a:r>
            <a:r>
              <a:rPr lang="en-US" dirty="0" err="1"/>
              <a:t>může</a:t>
            </a:r>
            <a:r>
              <a:rPr lang="en-US" dirty="0"/>
              <a:t> </a:t>
            </a:r>
            <a:r>
              <a:rPr lang="en-US" dirty="0" err="1"/>
              <a:t>být</a:t>
            </a:r>
            <a:r>
              <a:rPr lang="en-US" dirty="0"/>
              <a:t> </a:t>
            </a:r>
            <a:r>
              <a:rPr lang="en-US" dirty="0" err="1"/>
              <a:t>kromě</a:t>
            </a:r>
            <a:r>
              <a:rPr lang="en-US" dirty="0"/>
              <a:t> </a:t>
            </a:r>
            <a:r>
              <a:rPr lang="en-US" dirty="0" err="1"/>
              <a:t>ohrožení</a:t>
            </a:r>
            <a:r>
              <a:rPr lang="en-US" dirty="0"/>
              <a:t> </a:t>
            </a:r>
            <a:r>
              <a:rPr lang="en-US" dirty="0" err="1"/>
              <a:t>majetku</a:t>
            </a:r>
            <a:r>
              <a:rPr lang="en-US" dirty="0"/>
              <a:t>, </a:t>
            </a:r>
            <a:r>
              <a:rPr lang="en-US" dirty="0" err="1"/>
              <a:t>zdraví</a:t>
            </a:r>
            <a:r>
              <a:rPr lang="en-US" dirty="0"/>
              <a:t>, </a:t>
            </a:r>
            <a:r>
              <a:rPr lang="en-US" dirty="0" err="1"/>
              <a:t>života</a:t>
            </a:r>
            <a:r>
              <a:rPr lang="en-US" dirty="0"/>
              <a:t>, </a:t>
            </a:r>
            <a:r>
              <a:rPr lang="en-US" dirty="0" err="1"/>
              <a:t>svobody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lidské</a:t>
            </a:r>
            <a:r>
              <a:rPr lang="en-US" dirty="0"/>
              <a:t> </a:t>
            </a:r>
            <a:r>
              <a:rPr lang="en-US" dirty="0" err="1"/>
              <a:t>důstojnosti</a:t>
            </a:r>
            <a:r>
              <a:rPr lang="en-US" dirty="0"/>
              <a:t> </a:t>
            </a:r>
            <a:r>
              <a:rPr lang="en-US" dirty="0" err="1"/>
              <a:t>také</a:t>
            </a:r>
            <a:r>
              <a:rPr lang="en-US" dirty="0"/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vznik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či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prohloubení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err="1"/>
              <a:t>situační</a:t>
            </a:r>
            <a:r>
              <a:rPr lang="en-US" dirty="0"/>
              <a:t>, </a:t>
            </a:r>
            <a:r>
              <a:rPr lang="en-US" dirty="0" err="1"/>
              <a:t>dočasné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celkové</a:t>
            </a:r>
            <a:r>
              <a:rPr lang="en-US" dirty="0"/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zranitelnosti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člověka</a:t>
            </a:r>
            <a:r>
              <a:rPr lang="en-US" dirty="0">
                <a:solidFill>
                  <a:srgbClr val="233791"/>
                </a:solidFill>
              </a:rPr>
              <a:t>. </a:t>
            </a:r>
            <a:r>
              <a:rPr lang="en-US" dirty="0" err="1"/>
              <a:t>Výše</a:t>
            </a:r>
            <a:r>
              <a:rPr lang="en-US" dirty="0"/>
              <a:t> </a:t>
            </a:r>
            <a:r>
              <a:rPr lang="en-US" dirty="0" err="1"/>
              <a:t>definované</a:t>
            </a:r>
            <a:r>
              <a:rPr lang="en-US" dirty="0"/>
              <a:t> ... </a:t>
            </a:r>
            <a:r>
              <a:rPr lang="en-US" dirty="0" err="1"/>
              <a:t>může</a:t>
            </a:r>
            <a:r>
              <a:rPr lang="en-US" dirty="0"/>
              <a:t>, ale </a:t>
            </a:r>
            <a:r>
              <a:rPr lang="en-US" dirty="0" err="1"/>
              <a:t>nemusí</a:t>
            </a:r>
            <a:r>
              <a:rPr lang="en-US" dirty="0"/>
              <a:t> </a:t>
            </a:r>
            <a:r>
              <a:rPr lang="en-US" dirty="0" err="1"/>
              <a:t>naplňovat</a:t>
            </a:r>
            <a:r>
              <a:rPr lang="en-US" dirty="0"/>
              <a:t> </a:t>
            </a:r>
            <a:r>
              <a:rPr lang="en-US" dirty="0" err="1"/>
              <a:t>skutkovou</a:t>
            </a:r>
            <a:r>
              <a:rPr lang="en-US" dirty="0"/>
              <a:t> </a:t>
            </a:r>
            <a:r>
              <a:rPr lang="en-US" dirty="0" err="1"/>
              <a:t>podstatu</a:t>
            </a:r>
            <a:r>
              <a:rPr lang="en-US" dirty="0"/>
              <a:t> </a:t>
            </a:r>
            <a:r>
              <a:rPr lang="en-US" dirty="0" err="1"/>
              <a:t>trestného</a:t>
            </a:r>
            <a:r>
              <a:rPr lang="en-US" dirty="0"/>
              <a:t> </a:t>
            </a:r>
            <a:r>
              <a:rPr lang="en-US" dirty="0" err="1"/>
              <a:t>činu</a:t>
            </a:r>
            <a:r>
              <a:rPr lang="en-US" dirty="0"/>
              <a:t>.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None/>
            </a:pPr>
            <a:r>
              <a:rPr lang="en-US" dirty="0" err="1"/>
              <a:t>Jeho</a:t>
            </a:r>
            <a:r>
              <a:rPr lang="en-US" dirty="0"/>
              <a:t> </a:t>
            </a:r>
            <a:r>
              <a:rPr lang="en-US" dirty="0" err="1"/>
              <a:t>původci</a:t>
            </a:r>
            <a:r>
              <a:rPr lang="en-US" dirty="0"/>
              <a:t> </a:t>
            </a:r>
            <a:r>
              <a:rPr lang="en-US" dirty="0" err="1"/>
              <a:t>mohou</a:t>
            </a:r>
            <a:r>
              <a:rPr lang="en-US" dirty="0"/>
              <a:t> </a:t>
            </a:r>
            <a:r>
              <a:rPr lang="en-US" dirty="0" err="1"/>
              <a:t>být</a:t>
            </a:r>
            <a:r>
              <a:rPr lang="en-US" dirty="0"/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jednotlivci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instituce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či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společenské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prostředí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None/>
            </a:pPr>
            <a:endParaRPr lang="cs-CZ" dirty="0">
              <a:solidFill>
                <a:srgbClr val="233791"/>
              </a:solidFill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None/>
            </a:pPr>
            <a:r>
              <a:rPr lang="en-US" sz="2000" dirty="0" err="1"/>
              <a:t>Definice</a:t>
            </a:r>
            <a:r>
              <a:rPr lang="en-US" sz="2000" dirty="0"/>
              <a:t> </a:t>
            </a:r>
            <a:r>
              <a:rPr lang="en-US" sz="2000" dirty="0" err="1"/>
              <a:t>fenoménu</a:t>
            </a:r>
            <a:r>
              <a:rPr lang="en-US" sz="2000" dirty="0"/>
              <a:t> EAN RESTABUS </a:t>
            </a:r>
            <a:r>
              <a:rPr lang="en-US" sz="2000" dirty="0" err="1"/>
              <a:t>přijatá</a:t>
            </a:r>
            <a:r>
              <a:rPr lang="en-US" sz="2000" dirty="0"/>
              <a:t> </a:t>
            </a:r>
            <a:r>
              <a:rPr lang="en-US" sz="2000" dirty="0" err="1"/>
              <a:t>Výborem</a:t>
            </a:r>
            <a:r>
              <a:rPr lang="en-US" sz="2000" dirty="0"/>
              <a:t> pro </a:t>
            </a:r>
            <a:r>
              <a:rPr lang="en-US" sz="2000" dirty="0" err="1"/>
              <a:t>práva</a:t>
            </a:r>
            <a:r>
              <a:rPr lang="en-US" sz="2000" dirty="0"/>
              <a:t> </a:t>
            </a:r>
            <a:r>
              <a:rPr lang="en-US" sz="2000" dirty="0" err="1"/>
              <a:t>starších</a:t>
            </a:r>
            <a:r>
              <a:rPr lang="en-US" sz="2000" dirty="0"/>
              <a:t> osob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None/>
            </a:pPr>
            <a:r>
              <a:rPr lang="en-US" sz="2000" dirty="0"/>
              <a:t> </a:t>
            </a:r>
            <a:r>
              <a:rPr lang="cs-CZ" sz="2000" dirty="0"/>
              <a:t>R</a:t>
            </a:r>
            <a:r>
              <a:rPr lang="en-US" sz="2000" dirty="0" err="1"/>
              <a:t>ady</a:t>
            </a:r>
            <a:r>
              <a:rPr lang="en-US" sz="2000" dirty="0"/>
              <a:t> </a:t>
            </a:r>
            <a:r>
              <a:rPr lang="en-US" sz="2000" dirty="0" err="1"/>
              <a:t>vlády</a:t>
            </a:r>
            <a:r>
              <a:rPr lang="en-US" sz="2000" dirty="0"/>
              <a:t> pro </a:t>
            </a:r>
            <a:r>
              <a:rPr lang="en-US" sz="2000" dirty="0" err="1"/>
              <a:t>lidská</a:t>
            </a:r>
            <a:r>
              <a:rPr lang="en-US" sz="2000" dirty="0"/>
              <a:t> </a:t>
            </a:r>
            <a:r>
              <a:rPr lang="en-US" sz="2000" dirty="0" err="1"/>
              <a:t>práva</a:t>
            </a:r>
            <a:r>
              <a:rPr lang="en-US" sz="2000" dirty="0"/>
              <a:t> 1.6.2022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8437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909" y="142856"/>
            <a:ext cx="737168" cy="72394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4"/>
          <p:cNvSpPr txBox="1">
            <a:spLocks noGrp="1"/>
          </p:cNvSpPr>
          <p:nvPr>
            <p:ph type="body" idx="1"/>
          </p:nvPr>
        </p:nvSpPr>
        <p:spPr>
          <a:xfrm>
            <a:off x="575402" y="891819"/>
            <a:ext cx="11313675" cy="5823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3200" dirty="0" err="1">
                <a:solidFill>
                  <a:srgbClr val="233791"/>
                </a:solidFill>
              </a:rPr>
              <a:t>Týrání</a:t>
            </a:r>
            <a:r>
              <a:rPr lang="en-US" sz="3200" dirty="0">
                <a:solidFill>
                  <a:srgbClr val="233791"/>
                </a:solidFill>
              </a:rPr>
              <a:t>, </a:t>
            </a:r>
            <a:r>
              <a:rPr lang="en-US" sz="3200" dirty="0" err="1">
                <a:solidFill>
                  <a:srgbClr val="233791"/>
                </a:solidFill>
              </a:rPr>
              <a:t>zneužívání</a:t>
            </a:r>
            <a:r>
              <a:rPr lang="en-US" sz="3200" dirty="0">
                <a:solidFill>
                  <a:srgbClr val="233791"/>
                </a:solidFill>
              </a:rPr>
              <a:t>, </a:t>
            </a:r>
            <a:r>
              <a:rPr lang="en-US" sz="3200" dirty="0" err="1">
                <a:solidFill>
                  <a:srgbClr val="233791"/>
                </a:solidFill>
              </a:rPr>
              <a:t>zanedbávání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seniorů</a:t>
            </a:r>
            <a:r>
              <a:rPr lang="en-US" sz="3200" dirty="0">
                <a:solidFill>
                  <a:srgbClr val="233791"/>
                </a:solidFill>
              </a:rPr>
              <a:t> a </a:t>
            </a:r>
            <a:r>
              <a:rPr lang="en-US" sz="3200" dirty="0" err="1">
                <a:solidFill>
                  <a:srgbClr val="233791"/>
                </a:solidFill>
              </a:rPr>
              <a:t>špatné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zacházení</a:t>
            </a:r>
            <a:r>
              <a:rPr lang="en-US" sz="3200" dirty="0">
                <a:solidFill>
                  <a:srgbClr val="233791"/>
                </a:solidFill>
              </a:rPr>
              <a:t> s </a:t>
            </a:r>
            <a:r>
              <a:rPr lang="en-US" sz="3200" dirty="0" err="1">
                <a:solidFill>
                  <a:srgbClr val="233791"/>
                </a:solidFill>
              </a:rPr>
              <a:t>nimi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2600" dirty="0">
                <a:solidFill>
                  <a:srgbClr val="233791"/>
                </a:solidFill>
              </a:rPr>
              <a:t>(EAN) </a:t>
            </a:r>
            <a:r>
              <a:rPr lang="en-US" sz="3200" dirty="0">
                <a:solidFill>
                  <a:srgbClr val="233791"/>
                </a:solidFill>
              </a:rPr>
              <a:t>je </a:t>
            </a:r>
            <a:r>
              <a:rPr lang="en-US" sz="4000" dirty="0" err="1">
                <a:solidFill>
                  <a:srgbClr val="C89B91"/>
                </a:solidFill>
              </a:rPr>
              <a:t>jednorázové</a:t>
            </a:r>
            <a:r>
              <a:rPr lang="en-US" sz="4000" dirty="0">
                <a:solidFill>
                  <a:srgbClr val="C89B91"/>
                </a:solidFill>
              </a:rPr>
              <a:t> </a:t>
            </a:r>
            <a:r>
              <a:rPr lang="en-US" sz="4000" dirty="0" err="1">
                <a:solidFill>
                  <a:srgbClr val="C89B91"/>
                </a:solidFill>
              </a:rPr>
              <a:t>nebo</a:t>
            </a:r>
            <a:r>
              <a:rPr lang="en-US" sz="4000" dirty="0">
                <a:solidFill>
                  <a:srgbClr val="C89B91"/>
                </a:solidFill>
              </a:rPr>
              <a:t> </a:t>
            </a:r>
            <a:r>
              <a:rPr lang="en-US" sz="4000" dirty="0" err="1">
                <a:solidFill>
                  <a:srgbClr val="C89B91"/>
                </a:solidFill>
              </a:rPr>
              <a:t>opakované</a:t>
            </a:r>
            <a:r>
              <a:rPr lang="en-US" sz="3200" dirty="0">
                <a:solidFill>
                  <a:srgbClr val="233791"/>
                </a:solidFill>
              </a:rPr>
              <a:t>, </a:t>
            </a:r>
            <a:r>
              <a:rPr lang="en-US" sz="3200" dirty="0" err="1">
                <a:solidFill>
                  <a:srgbClr val="233791"/>
                </a:solidFill>
              </a:rPr>
              <a:t>záměrné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nebo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nezáměrné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jednání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nebo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nečinnost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vůči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člověku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900" dirty="0" err="1">
                <a:solidFill>
                  <a:srgbClr val="C89B91"/>
                </a:solidFill>
              </a:rPr>
              <a:t>vyššího</a:t>
            </a:r>
            <a:r>
              <a:rPr lang="en-US" sz="3900" dirty="0">
                <a:solidFill>
                  <a:srgbClr val="C89B91"/>
                </a:solidFill>
              </a:rPr>
              <a:t> </a:t>
            </a:r>
            <a:r>
              <a:rPr lang="en-US" sz="3900" dirty="0" err="1">
                <a:solidFill>
                  <a:srgbClr val="C89B91"/>
                </a:solidFill>
              </a:rPr>
              <a:t>věku</a:t>
            </a:r>
            <a:r>
              <a:rPr lang="en-US" sz="3200" dirty="0">
                <a:solidFill>
                  <a:srgbClr val="233791"/>
                </a:solidFill>
              </a:rPr>
              <a:t>, </a:t>
            </a:r>
            <a:r>
              <a:rPr lang="en-US" sz="3200" dirty="0" err="1">
                <a:solidFill>
                  <a:srgbClr val="233791"/>
                </a:solidFill>
              </a:rPr>
              <a:t>typicky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ve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vztahu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900" dirty="0" err="1">
                <a:solidFill>
                  <a:srgbClr val="C89B91"/>
                </a:solidFill>
              </a:rPr>
              <a:t>odůvodněně</a:t>
            </a:r>
            <a:r>
              <a:rPr lang="en-US" sz="3900" dirty="0">
                <a:solidFill>
                  <a:srgbClr val="C89B91"/>
                </a:solidFill>
              </a:rPr>
              <a:t> </a:t>
            </a:r>
            <a:r>
              <a:rPr lang="en-US" sz="3900" dirty="0" err="1">
                <a:solidFill>
                  <a:srgbClr val="C89B91"/>
                </a:solidFill>
              </a:rPr>
              <a:t>očekávatelné</a:t>
            </a:r>
            <a:r>
              <a:rPr lang="en-US" sz="3900" dirty="0">
                <a:solidFill>
                  <a:srgbClr val="C89B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důvěry</a:t>
            </a:r>
            <a:r>
              <a:rPr lang="en-US" sz="3200" dirty="0">
                <a:solidFill>
                  <a:srgbClr val="233791"/>
                </a:solidFill>
              </a:rPr>
              <a:t>, v </a:t>
            </a:r>
            <a:r>
              <a:rPr lang="en-US" sz="3200" dirty="0" err="1">
                <a:solidFill>
                  <a:srgbClr val="233791"/>
                </a:solidFill>
              </a:rPr>
              <a:t>jehož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důsledku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došlo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ke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škodě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či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újmě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fyzické</a:t>
            </a:r>
            <a:r>
              <a:rPr lang="en-US" sz="3200" dirty="0">
                <a:solidFill>
                  <a:srgbClr val="233791"/>
                </a:solidFill>
              </a:rPr>
              <a:t>, </a:t>
            </a:r>
            <a:r>
              <a:rPr lang="en-US" sz="3200" dirty="0" err="1">
                <a:solidFill>
                  <a:srgbClr val="233791"/>
                </a:solidFill>
              </a:rPr>
              <a:t>psychické</a:t>
            </a:r>
            <a:r>
              <a:rPr lang="en-US" sz="3200" dirty="0">
                <a:solidFill>
                  <a:srgbClr val="233791"/>
                </a:solidFill>
              </a:rPr>
              <a:t>, </a:t>
            </a:r>
            <a:r>
              <a:rPr lang="en-US" sz="3200" dirty="0" err="1">
                <a:solidFill>
                  <a:srgbClr val="233791"/>
                </a:solidFill>
              </a:rPr>
              <a:t>sociální</a:t>
            </a:r>
            <a:r>
              <a:rPr lang="en-US" sz="3200" dirty="0">
                <a:solidFill>
                  <a:srgbClr val="233791"/>
                </a:solidFill>
              </a:rPr>
              <a:t>, </a:t>
            </a:r>
            <a:r>
              <a:rPr lang="en-US" sz="3200" dirty="0" err="1">
                <a:solidFill>
                  <a:srgbClr val="233791"/>
                </a:solidFill>
              </a:rPr>
              <a:t>materiální</a:t>
            </a:r>
            <a:r>
              <a:rPr lang="en-US" sz="3200" dirty="0">
                <a:solidFill>
                  <a:srgbClr val="233791"/>
                </a:solidFill>
              </a:rPr>
              <a:t>, </a:t>
            </a:r>
            <a:r>
              <a:rPr lang="en-US" sz="3200" dirty="0" err="1">
                <a:solidFill>
                  <a:srgbClr val="233791"/>
                </a:solidFill>
              </a:rPr>
              <a:t>právní</a:t>
            </a:r>
            <a:r>
              <a:rPr lang="en-US" sz="3200" dirty="0">
                <a:solidFill>
                  <a:srgbClr val="233791"/>
                </a:solidFill>
              </a:rPr>
              <a:t>, </a:t>
            </a:r>
            <a:r>
              <a:rPr lang="en-US" sz="3200" dirty="0" err="1">
                <a:solidFill>
                  <a:srgbClr val="233791"/>
                </a:solidFill>
              </a:rPr>
              <a:t>nebo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mravní</a:t>
            </a:r>
            <a:r>
              <a:rPr lang="en-US" sz="3200" dirty="0">
                <a:solidFill>
                  <a:srgbClr val="233791"/>
                </a:solidFill>
              </a:rPr>
              <a:t>, </a:t>
            </a:r>
            <a:r>
              <a:rPr lang="en-US" sz="3200" dirty="0" err="1">
                <a:solidFill>
                  <a:srgbClr val="233791"/>
                </a:solidFill>
              </a:rPr>
              <a:t>případně</a:t>
            </a:r>
            <a:r>
              <a:rPr lang="en-US" sz="3200" dirty="0">
                <a:solidFill>
                  <a:srgbClr val="233791"/>
                </a:solidFill>
              </a:rPr>
              <a:t> k </a:t>
            </a:r>
            <a:r>
              <a:rPr lang="en-US" sz="3200" dirty="0" err="1">
                <a:solidFill>
                  <a:srgbClr val="233791"/>
                </a:solidFill>
              </a:rPr>
              <a:t>jejich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kombinaci</a:t>
            </a:r>
            <a:r>
              <a:rPr lang="en-US" sz="3200" dirty="0">
                <a:solidFill>
                  <a:srgbClr val="233791"/>
                </a:solidFill>
              </a:rPr>
              <a:t>. </a:t>
            </a:r>
            <a:r>
              <a:rPr lang="en-US" sz="3200" dirty="0" err="1">
                <a:solidFill>
                  <a:srgbClr val="233791"/>
                </a:solidFill>
              </a:rPr>
              <a:t>Důsledkem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tohoto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jednání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či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nečinnosti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může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být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kromě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ohrožení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majetku</a:t>
            </a:r>
            <a:r>
              <a:rPr lang="en-US" sz="3200" dirty="0">
                <a:solidFill>
                  <a:srgbClr val="233791"/>
                </a:solidFill>
              </a:rPr>
              <a:t>, </a:t>
            </a:r>
            <a:r>
              <a:rPr lang="en-US" sz="3200" dirty="0" err="1">
                <a:solidFill>
                  <a:srgbClr val="233791"/>
                </a:solidFill>
              </a:rPr>
              <a:t>zdraví</a:t>
            </a:r>
            <a:r>
              <a:rPr lang="en-US" sz="3200" dirty="0">
                <a:solidFill>
                  <a:srgbClr val="233791"/>
                </a:solidFill>
              </a:rPr>
              <a:t>, </a:t>
            </a:r>
            <a:r>
              <a:rPr lang="en-US" sz="3200" dirty="0" err="1">
                <a:solidFill>
                  <a:srgbClr val="233791"/>
                </a:solidFill>
              </a:rPr>
              <a:t>života</a:t>
            </a:r>
            <a:r>
              <a:rPr lang="en-US" sz="3200" dirty="0">
                <a:solidFill>
                  <a:srgbClr val="233791"/>
                </a:solidFill>
              </a:rPr>
              <a:t>, </a:t>
            </a:r>
            <a:r>
              <a:rPr lang="en-US" sz="3200" dirty="0" err="1">
                <a:solidFill>
                  <a:srgbClr val="233791"/>
                </a:solidFill>
              </a:rPr>
              <a:t>svobody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nebo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lidské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důstojnosti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také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900" dirty="0" err="1">
                <a:solidFill>
                  <a:srgbClr val="C89B91"/>
                </a:solidFill>
              </a:rPr>
              <a:t>vznik</a:t>
            </a:r>
            <a:r>
              <a:rPr lang="en-US" sz="3900" dirty="0">
                <a:solidFill>
                  <a:srgbClr val="C89B91"/>
                </a:solidFill>
              </a:rPr>
              <a:t> </a:t>
            </a:r>
            <a:r>
              <a:rPr lang="en-US" sz="3900" dirty="0" err="1">
                <a:solidFill>
                  <a:srgbClr val="C89B91"/>
                </a:solidFill>
              </a:rPr>
              <a:t>či</a:t>
            </a:r>
            <a:r>
              <a:rPr lang="en-US" sz="3900" dirty="0">
                <a:solidFill>
                  <a:srgbClr val="C89B91"/>
                </a:solidFill>
              </a:rPr>
              <a:t> </a:t>
            </a:r>
            <a:r>
              <a:rPr lang="en-US" sz="3900" dirty="0" err="1">
                <a:solidFill>
                  <a:srgbClr val="C89B91"/>
                </a:solidFill>
              </a:rPr>
              <a:t>prohloubení</a:t>
            </a:r>
            <a:r>
              <a:rPr lang="en-US" sz="3900" dirty="0">
                <a:solidFill>
                  <a:srgbClr val="C89B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situační</a:t>
            </a:r>
            <a:r>
              <a:rPr lang="en-US" sz="3200" dirty="0">
                <a:solidFill>
                  <a:srgbClr val="233791"/>
                </a:solidFill>
              </a:rPr>
              <a:t>, </a:t>
            </a:r>
            <a:r>
              <a:rPr lang="en-US" sz="3200" dirty="0" err="1">
                <a:solidFill>
                  <a:srgbClr val="233791"/>
                </a:solidFill>
              </a:rPr>
              <a:t>dočasné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nebo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celkové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zranitelnosti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člověka</a:t>
            </a:r>
            <a:r>
              <a:rPr lang="en-US" sz="3200" dirty="0">
                <a:solidFill>
                  <a:srgbClr val="233791"/>
                </a:solidFill>
              </a:rPr>
              <a:t>. </a:t>
            </a:r>
            <a:r>
              <a:rPr lang="en-US" sz="3200" dirty="0" err="1">
                <a:solidFill>
                  <a:srgbClr val="233791"/>
                </a:solidFill>
              </a:rPr>
              <a:t>Výše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definované</a:t>
            </a:r>
            <a:r>
              <a:rPr lang="en-US" sz="3200" dirty="0">
                <a:solidFill>
                  <a:srgbClr val="233791"/>
                </a:solidFill>
              </a:rPr>
              <a:t> ... </a:t>
            </a:r>
            <a:r>
              <a:rPr lang="en-US" sz="3200" dirty="0" err="1">
                <a:solidFill>
                  <a:srgbClr val="233791"/>
                </a:solidFill>
              </a:rPr>
              <a:t>může</a:t>
            </a:r>
            <a:r>
              <a:rPr lang="en-US" sz="3200" dirty="0">
                <a:solidFill>
                  <a:srgbClr val="233791"/>
                </a:solidFill>
              </a:rPr>
              <a:t>, ale </a:t>
            </a:r>
            <a:r>
              <a:rPr lang="en-US" sz="3200" dirty="0" err="1">
                <a:solidFill>
                  <a:srgbClr val="233791"/>
                </a:solidFill>
              </a:rPr>
              <a:t>nemusí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naplňovat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skutkovou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podstatu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trestného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činu</a:t>
            </a:r>
            <a:r>
              <a:rPr lang="en-US" sz="3200" dirty="0">
                <a:solidFill>
                  <a:srgbClr val="233791"/>
                </a:solidFill>
              </a:rPr>
              <a:t>. 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3200" dirty="0" err="1">
                <a:solidFill>
                  <a:srgbClr val="233791"/>
                </a:solidFill>
              </a:rPr>
              <a:t>Jeho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původci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mohou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být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C89B91"/>
                </a:solidFill>
              </a:rPr>
              <a:t>jednotlivci</a:t>
            </a:r>
            <a:r>
              <a:rPr lang="en-US" sz="3200" dirty="0">
                <a:solidFill>
                  <a:srgbClr val="233791"/>
                </a:solidFill>
              </a:rPr>
              <a:t>, </a:t>
            </a:r>
            <a:r>
              <a:rPr lang="en-US" sz="3200" dirty="0" err="1">
                <a:solidFill>
                  <a:srgbClr val="C89B91"/>
                </a:solidFill>
              </a:rPr>
              <a:t>instituce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či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C89B91"/>
                </a:solidFill>
              </a:rPr>
              <a:t>společenské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C89B91"/>
                </a:solidFill>
              </a:rPr>
              <a:t>prostředí</a:t>
            </a:r>
            <a:r>
              <a:rPr lang="en-US" sz="3200" dirty="0">
                <a:solidFill>
                  <a:srgbClr val="233791"/>
                </a:solidFill>
              </a:rPr>
              <a:t>.</a:t>
            </a:r>
          </a:p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lang="cs-CZ" sz="2200" dirty="0">
              <a:solidFill>
                <a:srgbClr val="233791"/>
              </a:solidFill>
            </a:endParaRPr>
          </a:p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200" dirty="0" err="1">
                <a:solidFill>
                  <a:srgbClr val="233791"/>
                </a:solidFill>
              </a:rPr>
              <a:t>Definice</a:t>
            </a:r>
            <a:r>
              <a:rPr lang="en-US" sz="2200" dirty="0">
                <a:solidFill>
                  <a:srgbClr val="233791"/>
                </a:solidFill>
              </a:rPr>
              <a:t> </a:t>
            </a:r>
            <a:r>
              <a:rPr lang="en-US" sz="2200" dirty="0" err="1">
                <a:solidFill>
                  <a:srgbClr val="233791"/>
                </a:solidFill>
              </a:rPr>
              <a:t>fenoménu</a:t>
            </a:r>
            <a:r>
              <a:rPr lang="en-US" sz="2200" dirty="0">
                <a:solidFill>
                  <a:srgbClr val="233791"/>
                </a:solidFill>
              </a:rPr>
              <a:t> EAN RESTABUS </a:t>
            </a:r>
            <a:r>
              <a:rPr lang="en-US" sz="2200" dirty="0" err="1">
                <a:solidFill>
                  <a:srgbClr val="233791"/>
                </a:solidFill>
              </a:rPr>
              <a:t>přijatá</a:t>
            </a:r>
            <a:r>
              <a:rPr lang="en-US" sz="2200" dirty="0">
                <a:solidFill>
                  <a:srgbClr val="233791"/>
                </a:solidFill>
              </a:rPr>
              <a:t> </a:t>
            </a:r>
            <a:r>
              <a:rPr lang="en-US" sz="2200" dirty="0" err="1">
                <a:solidFill>
                  <a:srgbClr val="233791"/>
                </a:solidFill>
              </a:rPr>
              <a:t>Výborem</a:t>
            </a:r>
            <a:r>
              <a:rPr lang="en-US" sz="2200" dirty="0">
                <a:solidFill>
                  <a:srgbClr val="233791"/>
                </a:solidFill>
              </a:rPr>
              <a:t> pro </a:t>
            </a:r>
            <a:r>
              <a:rPr lang="en-US" sz="2200" dirty="0" err="1">
                <a:solidFill>
                  <a:srgbClr val="233791"/>
                </a:solidFill>
              </a:rPr>
              <a:t>práva</a:t>
            </a:r>
            <a:r>
              <a:rPr lang="en-US" sz="2200" dirty="0">
                <a:solidFill>
                  <a:srgbClr val="233791"/>
                </a:solidFill>
              </a:rPr>
              <a:t> </a:t>
            </a:r>
            <a:r>
              <a:rPr lang="en-US" sz="2200" dirty="0" err="1">
                <a:solidFill>
                  <a:srgbClr val="233791"/>
                </a:solidFill>
              </a:rPr>
              <a:t>starších</a:t>
            </a:r>
            <a:r>
              <a:rPr lang="en-US" sz="2200" dirty="0">
                <a:solidFill>
                  <a:srgbClr val="233791"/>
                </a:solidFill>
              </a:rPr>
              <a:t> </a:t>
            </a:r>
            <a:r>
              <a:rPr lang="en-US" sz="2200" dirty="0" err="1">
                <a:solidFill>
                  <a:srgbClr val="233791"/>
                </a:solidFill>
              </a:rPr>
              <a:t>osob</a:t>
            </a:r>
            <a:endParaRPr lang="en-US" sz="2200" dirty="0">
              <a:solidFill>
                <a:srgbClr val="233791"/>
              </a:solidFill>
            </a:endParaRPr>
          </a:p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200" dirty="0">
                <a:solidFill>
                  <a:srgbClr val="233791"/>
                </a:solidFill>
              </a:rPr>
              <a:t> </a:t>
            </a:r>
            <a:r>
              <a:rPr lang="cs-CZ" sz="2200" dirty="0">
                <a:solidFill>
                  <a:srgbClr val="233791"/>
                </a:solidFill>
              </a:rPr>
              <a:t>R</a:t>
            </a:r>
            <a:r>
              <a:rPr lang="en-US" sz="2200" dirty="0" err="1">
                <a:solidFill>
                  <a:srgbClr val="233791"/>
                </a:solidFill>
              </a:rPr>
              <a:t>ady</a:t>
            </a:r>
            <a:r>
              <a:rPr lang="en-US" sz="2200" dirty="0">
                <a:solidFill>
                  <a:srgbClr val="233791"/>
                </a:solidFill>
              </a:rPr>
              <a:t> </a:t>
            </a:r>
            <a:r>
              <a:rPr lang="en-US" sz="2200" dirty="0" err="1">
                <a:solidFill>
                  <a:srgbClr val="233791"/>
                </a:solidFill>
              </a:rPr>
              <a:t>vlády</a:t>
            </a:r>
            <a:r>
              <a:rPr lang="en-US" sz="2200" dirty="0">
                <a:solidFill>
                  <a:srgbClr val="233791"/>
                </a:solidFill>
              </a:rPr>
              <a:t> pro </a:t>
            </a:r>
            <a:r>
              <a:rPr lang="en-US" sz="2200" dirty="0" err="1">
                <a:solidFill>
                  <a:srgbClr val="233791"/>
                </a:solidFill>
              </a:rPr>
              <a:t>lidská</a:t>
            </a:r>
            <a:r>
              <a:rPr lang="en-US" sz="2200" dirty="0">
                <a:solidFill>
                  <a:srgbClr val="233791"/>
                </a:solidFill>
              </a:rPr>
              <a:t> </a:t>
            </a:r>
            <a:r>
              <a:rPr lang="en-US" sz="2200" dirty="0" err="1">
                <a:solidFill>
                  <a:srgbClr val="233791"/>
                </a:solidFill>
              </a:rPr>
              <a:t>práva</a:t>
            </a:r>
            <a:r>
              <a:rPr lang="en-US" sz="2200" dirty="0">
                <a:solidFill>
                  <a:srgbClr val="233791"/>
                </a:solidFill>
              </a:rPr>
              <a:t> 1.6.2022</a:t>
            </a:r>
          </a:p>
        </p:txBody>
      </p:sp>
    </p:spTree>
    <p:extLst>
      <p:ext uri="{BB962C8B-B14F-4D97-AF65-F5344CB8AC3E}">
        <p14:creationId xmlns:p14="http://schemas.microsoft.com/office/powerpoint/2010/main" val="23487279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D1B031C2-3CD5-ADF4-1085-B7F3CE70B6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1135" y="0"/>
            <a:ext cx="1430791" cy="6862732"/>
          </a:xfrm>
          <a:prstGeom prst="rect">
            <a:avLst/>
          </a:prstGeom>
        </p:spPr>
      </p:pic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20BA399F-CCB9-8BAF-0611-C7C835C8FC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39902" y="6092544"/>
            <a:ext cx="1133475" cy="323850"/>
          </a:xfrm>
          <a:prstGeom prst="rect">
            <a:avLst/>
          </a:prstGeom>
        </p:spPr>
      </p:pic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C1FC1E4B-DC8E-3B65-EED7-8FF1179E93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19913" y="6092544"/>
            <a:ext cx="1057275" cy="323850"/>
          </a:xfrm>
          <a:prstGeom prst="rect">
            <a:avLst/>
          </a:prstGeom>
        </p:spPr>
      </p:pic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B8F4FD0A-9344-26FC-AF52-277B9DE194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23724" y="6092544"/>
            <a:ext cx="352425" cy="323850"/>
          </a:xfrm>
          <a:prstGeom prst="rect">
            <a:avLst/>
          </a:prstGeom>
        </p:spPr>
      </p:pic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1FB2093B-3065-C68F-C2D3-6497F5CFCD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449172" y="6092544"/>
            <a:ext cx="323850" cy="323850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CC57A17E-18BB-738B-5FBF-E119F7997E9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198615" y="6092544"/>
            <a:ext cx="1152525" cy="323850"/>
          </a:xfrm>
          <a:prstGeom prst="rect">
            <a:avLst/>
          </a:prstGeom>
        </p:spPr>
      </p:pic>
      <p:sp>
        <p:nvSpPr>
          <p:cNvPr id="8" name="Google Shape;137;p4">
            <a:extLst>
              <a:ext uri="{FF2B5EF4-FFF2-40B4-BE49-F238E27FC236}">
                <a16:creationId xmlns:a16="http://schemas.microsoft.com/office/drawing/2014/main" id="{73EDD0A2-DD69-4512-AC25-16BBA8829C80}"/>
              </a:ext>
            </a:extLst>
          </p:cNvPr>
          <p:cNvSpPr txBox="1">
            <a:spLocks/>
          </p:cNvSpPr>
          <p:nvPr/>
        </p:nvSpPr>
        <p:spPr>
          <a:xfrm>
            <a:off x="1988599" y="204593"/>
            <a:ext cx="10203401" cy="66534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None/>
            </a:pPr>
            <a:r>
              <a:rPr lang="en-US" sz="3200" dirty="0" err="1">
                <a:solidFill>
                  <a:srgbClr val="233791"/>
                </a:solidFill>
              </a:rPr>
              <a:t>Týrání</a:t>
            </a:r>
            <a:r>
              <a:rPr lang="en-US" sz="3200" dirty="0">
                <a:solidFill>
                  <a:srgbClr val="233791"/>
                </a:solidFill>
              </a:rPr>
              <a:t>, </a:t>
            </a:r>
            <a:r>
              <a:rPr lang="en-US" sz="3200" dirty="0" err="1">
                <a:solidFill>
                  <a:srgbClr val="233791"/>
                </a:solidFill>
              </a:rPr>
              <a:t>zneužívání</a:t>
            </a:r>
            <a:r>
              <a:rPr lang="en-US" sz="3200" dirty="0">
                <a:solidFill>
                  <a:srgbClr val="233791"/>
                </a:solidFill>
              </a:rPr>
              <a:t>, </a:t>
            </a:r>
            <a:r>
              <a:rPr lang="en-US" sz="3200" dirty="0" err="1">
                <a:solidFill>
                  <a:srgbClr val="233791"/>
                </a:solidFill>
              </a:rPr>
              <a:t>zanedbávání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seniorů</a:t>
            </a:r>
            <a:r>
              <a:rPr lang="en-US" sz="3200" dirty="0">
                <a:solidFill>
                  <a:srgbClr val="233791"/>
                </a:solidFill>
              </a:rPr>
              <a:t> a </a:t>
            </a:r>
            <a:r>
              <a:rPr lang="en-US" sz="3200" dirty="0" err="1">
                <a:solidFill>
                  <a:srgbClr val="233791"/>
                </a:solidFill>
              </a:rPr>
              <a:t>špatné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zacházení</a:t>
            </a:r>
            <a:r>
              <a:rPr lang="en-US" sz="3200" dirty="0">
                <a:solidFill>
                  <a:srgbClr val="233791"/>
                </a:solidFill>
              </a:rPr>
              <a:t> s </a:t>
            </a:r>
            <a:r>
              <a:rPr lang="en-US" sz="3200" dirty="0" err="1">
                <a:solidFill>
                  <a:srgbClr val="233791"/>
                </a:solidFill>
              </a:rPr>
              <a:t>nimi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2600" dirty="0">
                <a:solidFill>
                  <a:srgbClr val="233791"/>
                </a:solidFill>
              </a:rPr>
              <a:t>(EAN) </a:t>
            </a:r>
            <a:r>
              <a:rPr lang="en-US" sz="3200" dirty="0">
                <a:solidFill>
                  <a:srgbClr val="233791"/>
                </a:solidFill>
              </a:rPr>
              <a:t>je </a:t>
            </a:r>
            <a:r>
              <a:rPr lang="en-US" sz="4000" dirty="0" err="1">
                <a:solidFill>
                  <a:srgbClr val="C89B91"/>
                </a:solidFill>
              </a:rPr>
              <a:t>jednorázové</a:t>
            </a:r>
            <a:r>
              <a:rPr lang="en-US" sz="4000" dirty="0">
                <a:solidFill>
                  <a:srgbClr val="C89B91"/>
                </a:solidFill>
              </a:rPr>
              <a:t> </a:t>
            </a:r>
            <a:r>
              <a:rPr lang="en-US" sz="4000" dirty="0" err="1">
                <a:solidFill>
                  <a:srgbClr val="C89B91"/>
                </a:solidFill>
              </a:rPr>
              <a:t>nebo</a:t>
            </a:r>
            <a:r>
              <a:rPr lang="en-US" sz="4000" dirty="0">
                <a:solidFill>
                  <a:srgbClr val="C89B91"/>
                </a:solidFill>
              </a:rPr>
              <a:t> </a:t>
            </a:r>
            <a:r>
              <a:rPr lang="en-US" sz="4000" dirty="0" err="1">
                <a:solidFill>
                  <a:srgbClr val="C89B91"/>
                </a:solidFill>
              </a:rPr>
              <a:t>opakované</a:t>
            </a:r>
            <a:r>
              <a:rPr lang="en-US" sz="3200" dirty="0">
                <a:solidFill>
                  <a:srgbClr val="233791"/>
                </a:solidFill>
              </a:rPr>
              <a:t>, </a:t>
            </a:r>
            <a:r>
              <a:rPr lang="en-US" sz="3200" dirty="0" err="1">
                <a:solidFill>
                  <a:srgbClr val="233791"/>
                </a:solidFill>
              </a:rPr>
              <a:t>záměrné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nebo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nezáměrné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jednání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nebo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nečinnost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vůči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člověku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900" dirty="0" err="1">
                <a:solidFill>
                  <a:srgbClr val="C89B91"/>
                </a:solidFill>
              </a:rPr>
              <a:t>vyššího</a:t>
            </a:r>
            <a:r>
              <a:rPr lang="en-US" sz="3900" dirty="0">
                <a:solidFill>
                  <a:srgbClr val="C89B91"/>
                </a:solidFill>
              </a:rPr>
              <a:t> </a:t>
            </a:r>
            <a:r>
              <a:rPr lang="en-US" sz="3900" dirty="0" err="1">
                <a:solidFill>
                  <a:srgbClr val="C89B91"/>
                </a:solidFill>
              </a:rPr>
              <a:t>věku</a:t>
            </a:r>
            <a:r>
              <a:rPr lang="en-US" sz="3200" dirty="0">
                <a:solidFill>
                  <a:srgbClr val="233791"/>
                </a:solidFill>
              </a:rPr>
              <a:t>, </a:t>
            </a:r>
            <a:r>
              <a:rPr lang="en-US" sz="3200" dirty="0" err="1">
                <a:solidFill>
                  <a:srgbClr val="233791"/>
                </a:solidFill>
              </a:rPr>
              <a:t>typicky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ve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vztahu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900" dirty="0" err="1">
                <a:solidFill>
                  <a:srgbClr val="C89B91"/>
                </a:solidFill>
              </a:rPr>
              <a:t>odůvodněně</a:t>
            </a:r>
            <a:r>
              <a:rPr lang="en-US" sz="3900" dirty="0">
                <a:solidFill>
                  <a:srgbClr val="C89B91"/>
                </a:solidFill>
              </a:rPr>
              <a:t> </a:t>
            </a:r>
            <a:r>
              <a:rPr lang="en-US" sz="3900" dirty="0" err="1">
                <a:solidFill>
                  <a:srgbClr val="C89B91"/>
                </a:solidFill>
              </a:rPr>
              <a:t>očekávatelné</a:t>
            </a:r>
            <a:r>
              <a:rPr lang="en-US" sz="3900" dirty="0">
                <a:solidFill>
                  <a:srgbClr val="C89B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důvěry</a:t>
            </a:r>
            <a:r>
              <a:rPr lang="en-US" sz="3200" dirty="0">
                <a:solidFill>
                  <a:srgbClr val="233791"/>
                </a:solidFill>
              </a:rPr>
              <a:t>, v </a:t>
            </a:r>
            <a:r>
              <a:rPr lang="en-US" sz="3200" dirty="0" err="1">
                <a:solidFill>
                  <a:srgbClr val="233791"/>
                </a:solidFill>
              </a:rPr>
              <a:t>jehož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důsledku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došlo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ke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škodě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či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újmě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fyzické</a:t>
            </a:r>
            <a:r>
              <a:rPr lang="en-US" sz="3200" dirty="0">
                <a:solidFill>
                  <a:srgbClr val="233791"/>
                </a:solidFill>
              </a:rPr>
              <a:t>, </a:t>
            </a:r>
            <a:r>
              <a:rPr lang="en-US" sz="3200" dirty="0" err="1">
                <a:solidFill>
                  <a:srgbClr val="233791"/>
                </a:solidFill>
              </a:rPr>
              <a:t>psychické</a:t>
            </a:r>
            <a:r>
              <a:rPr lang="en-US" sz="3200" dirty="0">
                <a:solidFill>
                  <a:srgbClr val="233791"/>
                </a:solidFill>
              </a:rPr>
              <a:t>, </a:t>
            </a:r>
            <a:r>
              <a:rPr lang="en-US" sz="3200" dirty="0" err="1">
                <a:solidFill>
                  <a:srgbClr val="233791"/>
                </a:solidFill>
              </a:rPr>
              <a:t>sociální</a:t>
            </a:r>
            <a:r>
              <a:rPr lang="en-US" sz="3200" dirty="0">
                <a:solidFill>
                  <a:srgbClr val="233791"/>
                </a:solidFill>
              </a:rPr>
              <a:t>, </a:t>
            </a:r>
            <a:r>
              <a:rPr lang="en-US" sz="3200" dirty="0" err="1">
                <a:solidFill>
                  <a:srgbClr val="233791"/>
                </a:solidFill>
              </a:rPr>
              <a:t>materiální</a:t>
            </a:r>
            <a:r>
              <a:rPr lang="en-US" sz="3200" dirty="0">
                <a:solidFill>
                  <a:srgbClr val="233791"/>
                </a:solidFill>
              </a:rPr>
              <a:t>, </a:t>
            </a:r>
            <a:r>
              <a:rPr lang="en-US" sz="3200" dirty="0" err="1">
                <a:solidFill>
                  <a:srgbClr val="233791"/>
                </a:solidFill>
              </a:rPr>
              <a:t>právní</a:t>
            </a:r>
            <a:r>
              <a:rPr lang="en-US" sz="3200" dirty="0">
                <a:solidFill>
                  <a:srgbClr val="233791"/>
                </a:solidFill>
              </a:rPr>
              <a:t>, </a:t>
            </a:r>
            <a:r>
              <a:rPr lang="en-US" sz="3200" dirty="0" err="1">
                <a:solidFill>
                  <a:srgbClr val="233791"/>
                </a:solidFill>
              </a:rPr>
              <a:t>nebo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mravní</a:t>
            </a:r>
            <a:r>
              <a:rPr lang="en-US" sz="3200" dirty="0">
                <a:solidFill>
                  <a:srgbClr val="233791"/>
                </a:solidFill>
              </a:rPr>
              <a:t>, </a:t>
            </a:r>
            <a:r>
              <a:rPr lang="en-US" sz="3200" dirty="0" err="1">
                <a:solidFill>
                  <a:srgbClr val="233791"/>
                </a:solidFill>
              </a:rPr>
              <a:t>případně</a:t>
            </a:r>
            <a:r>
              <a:rPr lang="en-US" sz="3200" dirty="0">
                <a:solidFill>
                  <a:srgbClr val="233791"/>
                </a:solidFill>
              </a:rPr>
              <a:t> k </a:t>
            </a:r>
            <a:r>
              <a:rPr lang="en-US" sz="3200" dirty="0" err="1">
                <a:solidFill>
                  <a:srgbClr val="233791"/>
                </a:solidFill>
              </a:rPr>
              <a:t>jejich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kombinaci</a:t>
            </a:r>
            <a:r>
              <a:rPr lang="en-US" sz="3200" dirty="0">
                <a:solidFill>
                  <a:srgbClr val="233791"/>
                </a:solidFill>
              </a:rPr>
              <a:t>. </a:t>
            </a:r>
            <a:r>
              <a:rPr lang="en-US" sz="3200" dirty="0" err="1">
                <a:solidFill>
                  <a:srgbClr val="233791"/>
                </a:solidFill>
              </a:rPr>
              <a:t>Důsledkem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tohoto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jednání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či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nečinnosti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může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být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kromě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ohrožení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majetku</a:t>
            </a:r>
            <a:r>
              <a:rPr lang="en-US" sz="3200" dirty="0">
                <a:solidFill>
                  <a:srgbClr val="233791"/>
                </a:solidFill>
              </a:rPr>
              <a:t>, </a:t>
            </a:r>
            <a:r>
              <a:rPr lang="en-US" sz="3200" dirty="0" err="1">
                <a:solidFill>
                  <a:srgbClr val="233791"/>
                </a:solidFill>
              </a:rPr>
              <a:t>zdraví</a:t>
            </a:r>
            <a:r>
              <a:rPr lang="en-US" sz="3200" dirty="0">
                <a:solidFill>
                  <a:srgbClr val="233791"/>
                </a:solidFill>
              </a:rPr>
              <a:t>, </a:t>
            </a:r>
            <a:r>
              <a:rPr lang="en-US" sz="3200" dirty="0" err="1">
                <a:solidFill>
                  <a:srgbClr val="233791"/>
                </a:solidFill>
              </a:rPr>
              <a:t>života</a:t>
            </a:r>
            <a:r>
              <a:rPr lang="en-US" sz="3200" dirty="0">
                <a:solidFill>
                  <a:srgbClr val="233791"/>
                </a:solidFill>
              </a:rPr>
              <a:t>, </a:t>
            </a:r>
            <a:r>
              <a:rPr lang="en-US" sz="3200" dirty="0" err="1">
                <a:solidFill>
                  <a:srgbClr val="233791"/>
                </a:solidFill>
              </a:rPr>
              <a:t>svobody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nebo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lidské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důstojnosti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také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900" dirty="0" err="1">
                <a:solidFill>
                  <a:srgbClr val="C89B91"/>
                </a:solidFill>
              </a:rPr>
              <a:t>vznik</a:t>
            </a:r>
            <a:r>
              <a:rPr lang="en-US" sz="3900" dirty="0">
                <a:solidFill>
                  <a:srgbClr val="C89B91"/>
                </a:solidFill>
              </a:rPr>
              <a:t> </a:t>
            </a:r>
            <a:r>
              <a:rPr lang="en-US" sz="3900" dirty="0" err="1">
                <a:solidFill>
                  <a:srgbClr val="C89B91"/>
                </a:solidFill>
              </a:rPr>
              <a:t>či</a:t>
            </a:r>
            <a:r>
              <a:rPr lang="en-US" sz="3900" dirty="0">
                <a:solidFill>
                  <a:srgbClr val="C89B91"/>
                </a:solidFill>
              </a:rPr>
              <a:t> </a:t>
            </a:r>
            <a:r>
              <a:rPr lang="en-US" sz="3900" dirty="0" err="1">
                <a:solidFill>
                  <a:srgbClr val="C89B91"/>
                </a:solidFill>
              </a:rPr>
              <a:t>prohloubení</a:t>
            </a:r>
            <a:r>
              <a:rPr lang="en-US" sz="3900" dirty="0">
                <a:solidFill>
                  <a:srgbClr val="C89B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situační</a:t>
            </a:r>
            <a:r>
              <a:rPr lang="en-US" sz="3200" dirty="0">
                <a:solidFill>
                  <a:srgbClr val="233791"/>
                </a:solidFill>
              </a:rPr>
              <a:t>, </a:t>
            </a:r>
            <a:r>
              <a:rPr lang="en-US" sz="3200" dirty="0" err="1">
                <a:solidFill>
                  <a:srgbClr val="233791"/>
                </a:solidFill>
              </a:rPr>
              <a:t>dočasné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nebo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celkové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zranitelnosti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člověka</a:t>
            </a:r>
            <a:r>
              <a:rPr lang="en-US" sz="3200" dirty="0">
                <a:solidFill>
                  <a:srgbClr val="233791"/>
                </a:solidFill>
              </a:rPr>
              <a:t>. </a:t>
            </a:r>
            <a:r>
              <a:rPr lang="en-US" sz="3200" dirty="0" err="1">
                <a:solidFill>
                  <a:srgbClr val="233791"/>
                </a:solidFill>
              </a:rPr>
              <a:t>Výše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definované</a:t>
            </a:r>
            <a:r>
              <a:rPr lang="en-US" sz="3200" dirty="0">
                <a:solidFill>
                  <a:srgbClr val="233791"/>
                </a:solidFill>
              </a:rPr>
              <a:t> ... </a:t>
            </a:r>
            <a:r>
              <a:rPr lang="en-US" sz="3200" dirty="0" err="1">
                <a:solidFill>
                  <a:srgbClr val="233791"/>
                </a:solidFill>
              </a:rPr>
              <a:t>může</a:t>
            </a:r>
            <a:r>
              <a:rPr lang="en-US" sz="3200" dirty="0">
                <a:solidFill>
                  <a:srgbClr val="233791"/>
                </a:solidFill>
              </a:rPr>
              <a:t>, ale </a:t>
            </a:r>
            <a:r>
              <a:rPr lang="en-US" sz="3200" dirty="0" err="1">
                <a:solidFill>
                  <a:srgbClr val="233791"/>
                </a:solidFill>
              </a:rPr>
              <a:t>nemusí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naplňovat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skutkovou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podstatu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trestného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činu</a:t>
            </a:r>
            <a:r>
              <a:rPr lang="en-US" sz="3200" dirty="0">
                <a:solidFill>
                  <a:srgbClr val="233791"/>
                </a:solidFill>
              </a:rPr>
              <a:t>. </a:t>
            </a:r>
          </a:p>
          <a:p>
            <a:pPr marL="0" indent="0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None/>
            </a:pPr>
            <a:r>
              <a:rPr lang="en-US" sz="3200" dirty="0" err="1">
                <a:solidFill>
                  <a:srgbClr val="233791"/>
                </a:solidFill>
              </a:rPr>
              <a:t>Jeho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původci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mohou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být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C89B91"/>
                </a:solidFill>
              </a:rPr>
              <a:t>jednotlivci</a:t>
            </a:r>
            <a:r>
              <a:rPr lang="en-US" sz="3200" dirty="0">
                <a:solidFill>
                  <a:srgbClr val="233791"/>
                </a:solidFill>
              </a:rPr>
              <a:t>, </a:t>
            </a:r>
            <a:r>
              <a:rPr lang="en-US" sz="3200" dirty="0" err="1">
                <a:solidFill>
                  <a:srgbClr val="C89B91"/>
                </a:solidFill>
              </a:rPr>
              <a:t>instituce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233791"/>
                </a:solidFill>
              </a:rPr>
              <a:t>či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C89B91"/>
                </a:solidFill>
              </a:rPr>
              <a:t>společenské</a:t>
            </a:r>
            <a:r>
              <a:rPr lang="en-US" sz="3200" dirty="0">
                <a:solidFill>
                  <a:srgbClr val="233791"/>
                </a:solidFill>
              </a:rPr>
              <a:t> </a:t>
            </a:r>
            <a:r>
              <a:rPr lang="en-US" sz="3200" dirty="0" err="1">
                <a:solidFill>
                  <a:srgbClr val="C89B91"/>
                </a:solidFill>
              </a:rPr>
              <a:t>prostředí</a:t>
            </a:r>
            <a:r>
              <a:rPr lang="en-US" sz="3200" dirty="0">
                <a:solidFill>
                  <a:srgbClr val="233791"/>
                </a:solidFill>
              </a:rPr>
              <a:t>.</a:t>
            </a:r>
          </a:p>
          <a:p>
            <a:pPr marL="0" indent="0" algn="r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None/>
            </a:pPr>
            <a:endParaRPr lang="cs-CZ" sz="2200" dirty="0">
              <a:solidFill>
                <a:srgbClr val="233791"/>
              </a:solidFill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4BF46D29-32E7-4ABD-B45D-EFEF6C6F1922}"/>
              </a:ext>
            </a:extLst>
          </p:cNvPr>
          <p:cNvSpPr txBox="1"/>
          <p:nvPr/>
        </p:nvSpPr>
        <p:spPr>
          <a:xfrm>
            <a:off x="2258514" y="6211669"/>
            <a:ext cx="98297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None/>
            </a:pPr>
            <a:r>
              <a:rPr lang="en-US" sz="1800" dirty="0" err="1">
                <a:solidFill>
                  <a:srgbClr val="233791"/>
                </a:solidFill>
              </a:rPr>
              <a:t>Definice</a:t>
            </a:r>
            <a:r>
              <a:rPr lang="en-US" sz="1800" dirty="0">
                <a:solidFill>
                  <a:srgbClr val="233791"/>
                </a:solidFill>
              </a:rPr>
              <a:t> </a:t>
            </a:r>
            <a:r>
              <a:rPr lang="en-US" sz="1800" dirty="0" err="1">
                <a:solidFill>
                  <a:srgbClr val="233791"/>
                </a:solidFill>
              </a:rPr>
              <a:t>fenoménu</a:t>
            </a:r>
            <a:r>
              <a:rPr lang="en-US" sz="1800" dirty="0">
                <a:solidFill>
                  <a:srgbClr val="233791"/>
                </a:solidFill>
              </a:rPr>
              <a:t> EAN RESTABUS </a:t>
            </a:r>
            <a:r>
              <a:rPr lang="en-US" sz="1800" dirty="0" err="1">
                <a:solidFill>
                  <a:srgbClr val="233791"/>
                </a:solidFill>
              </a:rPr>
              <a:t>přijatá</a:t>
            </a:r>
            <a:r>
              <a:rPr lang="cs-CZ" sz="1800" dirty="0">
                <a:solidFill>
                  <a:srgbClr val="233791"/>
                </a:solidFill>
              </a:rPr>
              <a:t> </a:t>
            </a:r>
            <a:r>
              <a:rPr lang="en-US" sz="1800" dirty="0" err="1">
                <a:solidFill>
                  <a:srgbClr val="233791"/>
                </a:solidFill>
              </a:rPr>
              <a:t>Výborem</a:t>
            </a:r>
            <a:r>
              <a:rPr lang="en-US" sz="1800" dirty="0">
                <a:solidFill>
                  <a:srgbClr val="233791"/>
                </a:solidFill>
              </a:rPr>
              <a:t> pro </a:t>
            </a:r>
            <a:r>
              <a:rPr lang="en-US" sz="1800" dirty="0" err="1">
                <a:solidFill>
                  <a:srgbClr val="233791"/>
                </a:solidFill>
              </a:rPr>
              <a:t>práva</a:t>
            </a:r>
            <a:r>
              <a:rPr lang="en-US" sz="1800" dirty="0">
                <a:solidFill>
                  <a:srgbClr val="233791"/>
                </a:solidFill>
              </a:rPr>
              <a:t> </a:t>
            </a:r>
            <a:r>
              <a:rPr lang="en-US" sz="1800" dirty="0" err="1">
                <a:solidFill>
                  <a:srgbClr val="233791"/>
                </a:solidFill>
              </a:rPr>
              <a:t>starších</a:t>
            </a:r>
            <a:r>
              <a:rPr lang="en-US" sz="1800" dirty="0">
                <a:solidFill>
                  <a:srgbClr val="233791"/>
                </a:solidFill>
              </a:rPr>
              <a:t> </a:t>
            </a:r>
            <a:r>
              <a:rPr lang="en-US" sz="1800" dirty="0" err="1">
                <a:solidFill>
                  <a:srgbClr val="233791"/>
                </a:solidFill>
              </a:rPr>
              <a:t>osob</a:t>
            </a:r>
            <a:r>
              <a:rPr lang="cs-CZ" sz="1800" dirty="0">
                <a:solidFill>
                  <a:srgbClr val="233791"/>
                </a:solidFill>
              </a:rPr>
              <a:t> </a:t>
            </a:r>
          </a:p>
          <a:p>
            <a:pPr marL="0" indent="0" algn="r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None/>
            </a:pPr>
            <a:r>
              <a:rPr lang="cs-CZ" sz="1800" dirty="0">
                <a:solidFill>
                  <a:srgbClr val="233791"/>
                </a:solidFill>
              </a:rPr>
              <a:t>R</a:t>
            </a:r>
            <a:r>
              <a:rPr lang="en-US" sz="1800" dirty="0" err="1">
                <a:solidFill>
                  <a:srgbClr val="233791"/>
                </a:solidFill>
              </a:rPr>
              <a:t>ady</a:t>
            </a:r>
            <a:r>
              <a:rPr lang="en-US" sz="1800" dirty="0">
                <a:solidFill>
                  <a:srgbClr val="233791"/>
                </a:solidFill>
              </a:rPr>
              <a:t> </a:t>
            </a:r>
            <a:r>
              <a:rPr lang="en-US" sz="1800" dirty="0" err="1">
                <a:solidFill>
                  <a:srgbClr val="233791"/>
                </a:solidFill>
              </a:rPr>
              <a:t>vlády</a:t>
            </a:r>
            <a:r>
              <a:rPr lang="en-US" sz="1800" dirty="0">
                <a:solidFill>
                  <a:srgbClr val="233791"/>
                </a:solidFill>
              </a:rPr>
              <a:t> pro </a:t>
            </a:r>
            <a:r>
              <a:rPr lang="en-US" sz="1800" dirty="0" err="1">
                <a:solidFill>
                  <a:srgbClr val="233791"/>
                </a:solidFill>
              </a:rPr>
              <a:t>lidská</a:t>
            </a:r>
            <a:r>
              <a:rPr lang="en-US" sz="1800" dirty="0">
                <a:solidFill>
                  <a:srgbClr val="233791"/>
                </a:solidFill>
              </a:rPr>
              <a:t> </a:t>
            </a:r>
            <a:r>
              <a:rPr lang="en-US" sz="1800" dirty="0" err="1">
                <a:solidFill>
                  <a:srgbClr val="233791"/>
                </a:solidFill>
              </a:rPr>
              <a:t>práva</a:t>
            </a:r>
            <a:r>
              <a:rPr lang="en-US" sz="1800" dirty="0">
                <a:solidFill>
                  <a:srgbClr val="233791"/>
                </a:solidFill>
              </a:rPr>
              <a:t> </a:t>
            </a:r>
            <a:r>
              <a:rPr lang="cs-CZ" sz="1800" dirty="0">
                <a:solidFill>
                  <a:srgbClr val="233791"/>
                </a:solidFill>
              </a:rPr>
              <a:t>dne </a:t>
            </a:r>
            <a:r>
              <a:rPr lang="en-US" sz="1800" dirty="0">
                <a:solidFill>
                  <a:srgbClr val="233791"/>
                </a:solidFill>
              </a:rPr>
              <a:t>1.6.2022</a:t>
            </a:r>
          </a:p>
        </p:txBody>
      </p:sp>
    </p:spTree>
    <p:extLst>
      <p:ext uri="{BB962C8B-B14F-4D97-AF65-F5344CB8AC3E}">
        <p14:creationId xmlns:p14="http://schemas.microsoft.com/office/powerpoint/2010/main" val="6406243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D1B031C2-3CD5-ADF4-1085-B7F3CE70B6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1135" y="0"/>
            <a:ext cx="1430791" cy="6862732"/>
          </a:xfrm>
          <a:prstGeom prst="rect">
            <a:avLst/>
          </a:prstGeom>
        </p:spPr>
      </p:pic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20BA399F-CCB9-8BAF-0611-C7C835C8FC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39902" y="6092544"/>
            <a:ext cx="1133475" cy="323850"/>
          </a:xfrm>
          <a:prstGeom prst="rect">
            <a:avLst/>
          </a:prstGeom>
        </p:spPr>
      </p:pic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C1FC1E4B-DC8E-3B65-EED7-8FF1179E93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19913" y="6092544"/>
            <a:ext cx="1057275" cy="323850"/>
          </a:xfrm>
          <a:prstGeom prst="rect">
            <a:avLst/>
          </a:prstGeom>
        </p:spPr>
      </p:pic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B8F4FD0A-9344-26FC-AF52-277B9DE194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23724" y="6092544"/>
            <a:ext cx="352425" cy="323850"/>
          </a:xfrm>
          <a:prstGeom prst="rect">
            <a:avLst/>
          </a:prstGeom>
        </p:spPr>
      </p:pic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1FB2093B-3065-C68F-C2D3-6497F5CFCD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449172" y="6092544"/>
            <a:ext cx="323850" cy="323850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CC57A17E-18BB-738B-5FBF-E119F7997E9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198615" y="6092544"/>
            <a:ext cx="1152525" cy="32385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D992F534-03B8-722A-7A3C-299B07332556}"/>
              </a:ext>
            </a:extLst>
          </p:cNvPr>
          <p:cNvSpPr txBox="1"/>
          <p:nvPr/>
        </p:nvSpPr>
        <p:spPr>
          <a:xfrm>
            <a:off x="1911926" y="35206"/>
            <a:ext cx="10066714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§2 (4)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Zvlášť zranitelnou obětí se pro účely tohoto zákona… rozumí</a:t>
            </a:r>
          </a:p>
          <a:p>
            <a:pPr algn="just"/>
            <a:r>
              <a:rPr lang="cs-CZ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…</a:t>
            </a:r>
            <a:endParaRPr lang="cs-CZ" sz="20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cs-CZ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b)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osoba, která je </a:t>
            </a:r>
            <a:r>
              <a:rPr lang="cs-CZ" sz="2000" b="0" i="0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vysokého věku 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nebo je postižena fyzickým, mentálním nebo psychickým hendikepem nebo smyslovým poškozením, </a:t>
            </a:r>
            <a:r>
              <a:rPr lang="cs-CZ" sz="2000" b="0" i="0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pokud tyto skutečnosti 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mohou vzhledem k okolnostem případu a poměrům této osoby </a:t>
            </a:r>
            <a:r>
              <a:rPr lang="cs-CZ" sz="2000" b="0" i="0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bránit jejímu plnému a účelnému uplatnění 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ve společnosti ve srovnání s jejími ostatními členy,</a:t>
            </a:r>
          </a:p>
          <a:p>
            <a:pPr algn="just"/>
            <a:endParaRPr lang="cs-CZ" sz="20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cs-CZ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c)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oběť …trestného činu znásilnění (§ 185 trestního zákoníku), trestného činu týrání svěřené osoby (§ 198 trestního zákoníku), trestného činu týrání osoby žijící ve společném obydlí (§ 199 trestního zákoníku)…,</a:t>
            </a:r>
          </a:p>
          <a:p>
            <a:pPr algn="just"/>
            <a:endParaRPr lang="cs-CZ" sz="20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cs-CZ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d)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oběť trestného činu proti </a:t>
            </a:r>
            <a:r>
              <a:rPr lang="cs-CZ" sz="2000" b="0" i="0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lidské důstojnosti v sexuální oblasti, 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trestného činu, který zahrnoval nátlak, násilí či pohrůžku násilím, …jestliže je v konkrétním </a:t>
            </a:r>
            <a:r>
              <a:rPr lang="cs-CZ" sz="2000" b="0" i="0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případě zvýšené nebezpečí způsobení druhotné újmy</a:t>
            </a:r>
            <a:r>
              <a:rPr lang="cs-CZ" sz="2000" b="0" i="0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zejména </a:t>
            </a:r>
            <a:r>
              <a:rPr lang="cs-CZ" sz="2000" b="0" i="0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s ohledem na její věk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pohlaví, rasu, národnost, sexuální orientaci, náboženské vyznání, zdravotní stav, rozumovou vyspělost, schopnost vyjadřovat se, životní situaci, v níž se nachází, nebo s ohledem na vztah k osobě podezřelé ze spáchání trestného činu nebo závislost na ní.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A90760CF-8DC2-4244-6A22-E29C56B7E9D0}"/>
              </a:ext>
            </a:extLst>
          </p:cNvPr>
          <p:cNvSpPr txBox="1"/>
          <p:nvPr/>
        </p:nvSpPr>
        <p:spPr>
          <a:xfrm>
            <a:off x="2015825" y="5507769"/>
            <a:ext cx="94410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1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Zákon č. 45/2013 Sb. </a:t>
            </a:r>
          </a:p>
          <a:p>
            <a:pPr algn="l"/>
            <a:r>
              <a:rPr lang="cs-CZ" sz="1600" b="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Zákon o obětech trestných činů a o změně některých zákonů (zákon o obětech trestných činů)</a:t>
            </a:r>
            <a:endParaRPr lang="cs-CZ" sz="16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5176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D1B031C2-3CD5-ADF4-1085-B7F3CE70B6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1135" y="0"/>
            <a:ext cx="1430791" cy="6862732"/>
          </a:xfrm>
          <a:prstGeom prst="rect">
            <a:avLst/>
          </a:prstGeom>
        </p:spPr>
      </p:pic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20BA399F-CCB9-8BAF-0611-C7C835C8FC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39902" y="6092544"/>
            <a:ext cx="1133475" cy="323850"/>
          </a:xfrm>
          <a:prstGeom prst="rect">
            <a:avLst/>
          </a:prstGeom>
        </p:spPr>
      </p:pic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C1FC1E4B-DC8E-3B65-EED7-8FF1179E93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19913" y="6092544"/>
            <a:ext cx="1057275" cy="323850"/>
          </a:xfrm>
          <a:prstGeom prst="rect">
            <a:avLst/>
          </a:prstGeom>
        </p:spPr>
      </p:pic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B8F4FD0A-9344-26FC-AF52-277B9DE194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23724" y="6092544"/>
            <a:ext cx="352425" cy="323850"/>
          </a:xfrm>
          <a:prstGeom prst="rect">
            <a:avLst/>
          </a:prstGeom>
        </p:spPr>
      </p:pic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1FB2093B-3065-C68F-C2D3-6497F5CFCD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449172" y="6092544"/>
            <a:ext cx="323850" cy="323850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CC57A17E-18BB-738B-5FBF-E119F7997E9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198615" y="6092544"/>
            <a:ext cx="1152525" cy="32385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D992F534-03B8-722A-7A3C-299B07332556}"/>
              </a:ext>
            </a:extLst>
          </p:cNvPr>
          <p:cNvSpPr txBox="1"/>
          <p:nvPr/>
        </p:nvSpPr>
        <p:spPr>
          <a:xfrm>
            <a:off x="1911926" y="35206"/>
            <a:ext cx="10066714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1" i="0" dirty="0">
                <a:solidFill>
                  <a:srgbClr val="233791"/>
                </a:solidFill>
                <a:effectLst/>
                <a:latin typeface="Arial" panose="020B0604020202020204" pitchFamily="34" charset="0"/>
              </a:rPr>
              <a:t>§2 (4)</a:t>
            </a:r>
            <a:r>
              <a:rPr lang="cs-CZ" sz="2000" b="0" i="0" dirty="0">
                <a:solidFill>
                  <a:srgbClr val="233791"/>
                </a:solidFill>
                <a:effectLst/>
                <a:latin typeface="Arial" panose="020B0604020202020204" pitchFamily="34" charset="0"/>
              </a:rPr>
              <a:t> Zvlášť zranitelnou obětí se pro účely tohoto zákona… rozumí</a:t>
            </a:r>
          </a:p>
          <a:p>
            <a:pPr algn="just"/>
            <a:r>
              <a:rPr lang="cs-CZ" sz="2000" b="1" i="0" dirty="0">
                <a:solidFill>
                  <a:srgbClr val="233791"/>
                </a:solidFill>
                <a:effectLst/>
                <a:latin typeface="Arial" panose="020B0604020202020204" pitchFamily="34" charset="0"/>
              </a:rPr>
              <a:t>…</a:t>
            </a:r>
            <a:endParaRPr lang="cs-CZ" sz="2000" b="0" i="0" dirty="0">
              <a:solidFill>
                <a:srgbClr val="233791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cs-CZ" sz="2000" b="1" i="0" dirty="0">
                <a:solidFill>
                  <a:srgbClr val="233791"/>
                </a:solidFill>
                <a:effectLst/>
                <a:latin typeface="Arial" panose="020B0604020202020204" pitchFamily="34" charset="0"/>
              </a:rPr>
              <a:t>b)</a:t>
            </a:r>
            <a:r>
              <a:rPr lang="cs-CZ" sz="2000" b="0" i="0" dirty="0">
                <a:solidFill>
                  <a:srgbClr val="233791"/>
                </a:solidFill>
                <a:effectLst/>
                <a:latin typeface="Arial" panose="020B0604020202020204" pitchFamily="34" charset="0"/>
              </a:rPr>
              <a:t> osoba, která je </a:t>
            </a:r>
            <a:r>
              <a:rPr lang="cs-CZ" sz="2400" b="0" i="0" dirty="0">
                <a:solidFill>
                  <a:srgbClr val="C89B91"/>
                </a:solidFill>
                <a:effectLst/>
                <a:latin typeface="Arial" panose="020B0604020202020204" pitchFamily="34" charset="0"/>
              </a:rPr>
              <a:t>vysokého věku</a:t>
            </a:r>
            <a:r>
              <a:rPr lang="cs-CZ" sz="2000" b="0" i="0" dirty="0">
                <a:solidFill>
                  <a:srgbClr val="C89B9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sz="2000" b="0" i="0" dirty="0">
                <a:solidFill>
                  <a:srgbClr val="233791"/>
                </a:solidFill>
                <a:effectLst/>
                <a:latin typeface="Arial" panose="020B0604020202020204" pitchFamily="34" charset="0"/>
              </a:rPr>
              <a:t>nebo je postižena fyzickým, mentálním nebo psychickým hendikepem nebo smyslovým poškozením, </a:t>
            </a:r>
            <a:r>
              <a:rPr lang="cs-CZ" sz="2400" b="0" i="0" dirty="0">
                <a:solidFill>
                  <a:srgbClr val="C89B91"/>
                </a:solidFill>
                <a:effectLst/>
                <a:latin typeface="Arial" panose="020B0604020202020204" pitchFamily="34" charset="0"/>
              </a:rPr>
              <a:t>pokud tyto skutečnosti </a:t>
            </a:r>
            <a:r>
              <a:rPr lang="cs-CZ" sz="2000" b="0" i="0" dirty="0">
                <a:solidFill>
                  <a:srgbClr val="233791"/>
                </a:solidFill>
                <a:effectLst/>
                <a:latin typeface="Arial" panose="020B0604020202020204" pitchFamily="34" charset="0"/>
              </a:rPr>
              <a:t>mohou vzhledem k okolnostem případu a poměrům této osoby </a:t>
            </a:r>
            <a:r>
              <a:rPr lang="cs-CZ" sz="2400" b="0" i="0" dirty="0">
                <a:solidFill>
                  <a:srgbClr val="C89B91"/>
                </a:solidFill>
                <a:effectLst/>
                <a:latin typeface="Arial" panose="020B0604020202020204" pitchFamily="34" charset="0"/>
              </a:rPr>
              <a:t>bránit jejímu plnému a účelnému uplatnění </a:t>
            </a:r>
            <a:r>
              <a:rPr lang="cs-CZ" sz="2000" b="0" i="0" dirty="0">
                <a:solidFill>
                  <a:srgbClr val="233791"/>
                </a:solidFill>
                <a:effectLst/>
                <a:latin typeface="Arial" panose="020B0604020202020204" pitchFamily="34" charset="0"/>
              </a:rPr>
              <a:t>ve společnosti ve srovnání s jejími ostatními členy,</a:t>
            </a:r>
          </a:p>
          <a:p>
            <a:pPr algn="just"/>
            <a:endParaRPr lang="cs-CZ" sz="2000" b="0" i="0" dirty="0">
              <a:solidFill>
                <a:srgbClr val="233791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cs-CZ" sz="2000" b="1" i="0" dirty="0">
                <a:solidFill>
                  <a:srgbClr val="233791"/>
                </a:solidFill>
                <a:effectLst/>
                <a:latin typeface="Arial" panose="020B0604020202020204" pitchFamily="34" charset="0"/>
              </a:rPr>
              <a:t>c)</a:t>
            </a:r>
            <a:r>
              <a:rPr lang="cs-CZ" sz="2000" b="0" i="0" dirty="0">
                <a:solidFill>
                  <a:srgbClr val="233791"/>
                </a:solidFill>
                <a:effectLst/>
                <a:latin typeface="Arial" panose="020B0604020202020204" pitchFamily="34" charset="0"/>
              </a:rPr>
              <a:t> oběť …trestného činu znásilnění (§ 185 trestního zákoníku), trestného činu týrání svěřené osoby (§ 198 trestního zákoníku), trestného činu týrání osoby žijící ve společném obydlí (§ 199 trestního zákoníku)…,</a:t>
            </a:r>
          </a:p>
          <a:p>
            <a:pPr algn="just"/>
            <a:endParaRPr lang="cs-CZ" sz="2000" b="0" i="0" dirty="0">
              <a:solidFill>
                <a:srgbClr val="233791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cs-CZ" sz="2000" b="1" i="0" dirty="0">
                <a:solidFill>
                  <a:srgbClr val="233791"/>
                </a:solidFill>
                <a:effectLst/>
                <a:latin typeface="Arial" panose="020B0604020202020204" pitchFamily="34" charset="0"/>
              </a:rPr>
              <a:t>d)</a:t>
            </a:r>
            <a:r>
              <a:rPr lang="cs-CZ" sz="2000" b="0" i="0" dirty="0">
                <a:solidFill>
                  <a:srgbClr val="233791"/>
                </a:solidFill>
                <a:effectLst/>
                <a:latin typeface="Arial" panose="020B0604020202020204" pitchFamily="34" charset="0"/>
              </a:rPr>
              <a:t> oběť trestného činu proti </a:t>
            </a:r>
            <a:r>
              <a:rPr lang="cs-CZ" sz="2400" b="0" i="0" dirty="0">
                <a:solidFill>
                  <a:srgbClr val="C89B91"/>
                </a:solidFill>
                <a:effectLst/>
                <a:latin typeface="Arial" panose="020B0604020202020204" pitchFamily="34" charset="0"/>
              </a:rPr>
              <a:t>lidské důstojnosti v sexuální oblasti</a:t>
            </a:r>
            <a:r>
              <a:rPr lang="cs-CZ" sz="2000" b="0" i="0" dirty="0">
                <a:solidFill>
                  <a:srgbClr val="233791"/>
                </a:solidFill>
                <a:effectLst/>
                <a:latin typeface="Arial" panose="020B0604020202020204" pitchFamily="34" charset="0"/>
              </a:rPr>
              <a:t>, trestného činu, který zahrnoval nátlak, násilí či pohrůžku násilím, …jestliže je v konkrétním případě zvýšené </a:t>
            </a:r>
            <a:r>
              <a:rPr lang="cs-CZ" sz="2400" b="0" i="0" dirty="0">
                <a:solidFill>
                  <a:srgbClr val="C89B91"/>
                </a:solidFill>
                <a:effectLst/>
                <a:latin typeface="Arial" panose="020B0604020202020204" pitchFamily="34" charset="0"/>
              </a:rPr>
              <a:t>nebezpečí způsobení druhotné újmy </a:t>
            </a:r>
            <a:r>
              <a:rPr lang="cs-CZ" sz="2000" b="0" i="0" dirty="0">
                <a:solidFill>
                  <a:srgbClr val="233791"/>
                </a:solidFill>
                <a:effectLst/>
                <a:latin typeface="Arial" panose="020B0604020202020204" pitchFamily="34" charset="0"/>
              </a:rPr>
              <a:t>zejména s ohledem na </a:t>
            </a:r>
            <a:r>
              <a:rPr lang="cs-CZ" sz="2400" b="0" i="0" dirty="0">
                <a:solidFill>
                  <a:srgbClr val="C89B91"/>
                </a:solidFill>
                <a:effectLst/>
                <a:latin typeface="Arial" panose="020B0604020202020204" pitchFamily="34" charset="0"/>
              </a:rPr>
              <a:t>její věk, </a:t>
            </a:r>
            <a:r>
              <a:rPr lang="cs-CZ" sz="2000" b="0" i="0" dirty="0">
                <a:solidFill>
                  <a:srgbClr val="233791"/>
                </a:solidFill>
                <a:effectLst/>
                <a:latin typeface="Arial" panose="020B0604020202020204" pitchFamily="34" charset="0"/>
              </a:rPr>
              <a:t>pohlaví, rasu, národnost, sexuální orientaci, náboženské vyznání, zdravotní stav, rozumovou vyspělost, schopnost vyjadřovat se, životní situaci, v níž se nachází, nebo s ohledem na vztah k osobě podezřelé ze spáchání trestného činu nebo závislost na ní.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A90760CF-8DC2-4244-6A22-E29C56B7E9D0}"/>
              </a:ext>
            </a:extLst>
          </p:cNvPr>
          <p:cNvSpPr txBox="1"/>
          <p:nvPr/>
        </p:nvSpPr>
        <p:spPr>
          <a:xfrm>
            <a:off x="2113480" y="6238019"/>
            <a:ext cx="94410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1600" b="0" i="0" dirty="0">
                <a:solidFill>
                  <a:srgbClr val="C89B9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Zákon č. 45/2013 Sb. </a:t>
            </a:r>
          </a:p>
          <a:p>
            <a:pPr algn="l"/>
            <a:r>
              <a:rPr lang="cs-CZ" sz="1600" b="0" i="1" dirty="0">
                <a:solidFill>
                  <a:srgbClr val="C89B9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Zákon o obětech trestných činů a o změně některých zákonů (zákon o obětech trestných činů)</a:t>
            </a:r>
            <a:endParaRPr lang="cs-CZ" sz="1600" b="0" i="0" dirty="0">
              <a:solidFill>
                <a:srgbClr val="C89B9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992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D1B031C2-3CD5-ADF4-1085-B7F3CE70B6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1135" y="0"/>
            <a:ext cx="1430791" cy="6862732"/>
          </a:xfrm>
          <a:prstGeom prst="rect">
            <a:avLst/>
          </a:prstGeom>
        </p:spPr>
      </p:pic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20BA399F-CCB9-8BAF-0611-C7C835C8FC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39902" y="6092544"/>
            <a:ext cx="1133475" cy="323850"/>
          </a:xfrm>
          <a:prstGeom prst="rect">
            <a:avLst/>
          </a:prstGeom>
        </p:spPr>
      </p:pic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C1FC1E4B-DC8E-3B65-EED7-8FF1179E93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19913" y="6092544"/>
            <a:ext cx="1057275" cy="323850"/>
          </a:xfrm>
          <a:prstGeom prst="rect">
            <a:avLst/>
          </a:prstGeom>
        </p:spPr>
      </p:pic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B8F4FD0A-9344-26FC-AF52-277B9DE194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23724" y="6092544"/>
            <a:ext cx="352425" cy="323850"/>
          </a:xfrm>
          <a:prstGeom prst="rect">
            <a:avLst/>
          </a:prstGeom>
        </p:spPr>
      </p:pic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1FB2093B-3065-C68F-C2D3-6497F5CFCD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449172" y="6092544"/>
            <a:ext cx="323850" cy="323850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CC57A17E-18BB-738B-5FBF-E119F7997E9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198615" y="6092544"/>
            <a:ext cx="1152525" cy="32385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D992F534-03B8-722A-7A3C-299B07332556}"/>
              </a:ext>
            </a:extLst>
          </p:cNvPr>
          <p:cNvSpPr txBox="1"/>
          <p:nvPr/>
        </p:nvSpPr>
        <p:spPr>
          <a:xfrm>
            <a:off x="2210220" y="1951672"/>
            <a:ext cx="965688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1" i="0" dirty="0">
                <a:solidFill>
                  <a:srgbClr val="233791"/>
                </a:solidFill>
                <a:effectLst/>
                <a:latin typeface="Arial" panose="020B0604020202020204" pitchFamily="34" charset="0"/>
              </a:rPr>
              <a:t>§2 (5)</a:t>
            </a:r>
            <a:r>
              <a:rPr lang="cs-CZ" sz="2000" b="0" i="0" dirty="0">
                <a:solidFill>
                  <a:srgbClr val="233791"/>
                </a:solidFill>
                <a:effectLst/>
                <a:latin typeface="Arial" panose="020B0604020202020204" pitchFamily="34" charset="0"/>
              </a:rPr>
              <a:t> Druhotnou újmou se pro účely tohoto zákona rozumí újma, která nebyla oběti způsobena trestným činem, ale vznikla v důsledku přístupu Policie České republiky, orgánů činných v trestním řízení a dalších orgánů veřejné moci, poskytovatelů zdravotních služeb, subjektů zapsaných v registru poskytovatelů pomoci obětem trestných činů, znalců, tlumočníků, obhájců a sdělovacích prostředků k ní.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E6B690E-3D21-FB38-5D6B-069531A135EB}"/>
              </a:ext>
            </a:extLst>
          </p:cNvPr>
          <p:cNvSpPr txBox="1"/>
          <p:nvPr/>
        </p:nvSpPr>
        <p:spPr>
          <a:xfrm>
            <a:off x="2053982" y="4165471"/>
            <a:ext cx="94410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1600" b="0" i="0" dirty="0">
                <a:solidFill>
                  <a:srgbClr val="23379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Zákon č. 45/2013 Sb. </a:t>
            </a:r>
          </a:p>
          <a:p>
            <a:pPr algn="l"/>
            <a:r>
              <a:rPr lang="cs-CZ" sz="1600" b="0" i="1" dirty="0">
                <a:solidFill>
                  <a:srgbClr val="23379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Zákon o obětech trestných činů a o změně některých zákonů (zákon o obětech trestných činů)</a:t>
            </a:r>
            <a:endParaRPr lang="cs-CZ" sz="1600" b="0" i="0" dirty="0">
              <a:solidFill>
                <a:srgbClr val="23379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5604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D1B031C2-3CD5-ADF4-1085-B7F3CE70B6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1135" y="0"/>
            <a:ext cx="1430791" cy="6862732"/>
          </a:xfrm>
          <a:prstGeom prst="rect">
            <a:avLst/>
          </a:prstGeom>
        </p:spPr>
      </p:pic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20BA399F-CCB9-8BAF-0611-C7C835C8FC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39902" y="6092544"/>
            <a:ext cx="1133475" cy="323850"/>
          </a:xfrm>
          <a:prstGeom prst="rect">
            <a:avLst/>
          </a:prstGeom>
        </p:spPr>
      </p:pic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C1FC1E4B-DC8E-3B65-EED7-8FF1179E93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19913" y="6092544"/>
            <a:ext cx="1057275" cy="323850"/>
          </a:xfrm>
          <a:prstGeom prst="rect">
            <a:avLst/>
          </a:prstGeom>
        </p:spPr>
      </p:pic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B8F4FD0A-9344-26FC-AF52-277B9DE194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23724" y="6092544"/>
            <a:ext cx="352425" cy="323850"/>
          </a:xfrm>
          <a:prstGeom prst="rect">
            <a:avLst/>
          </a:prstGeom>
        </p:spPr>
      </p:pic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1FB2093B-3065-C68F-C2D3-6497F5CFCD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449172" y="6092544"/>
            <a:ext cx="323850" cy="323850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CC57A17E-18BB-738B-5FBF-E119F7997E9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198615" y="6092544"/>
            <a:ext cx="1152525" cy="323850"/>
          </a:xfrm>
          <a:prstGeom prst="rect">
            <a:avLst/>
          </a:prstGeom>
        </p:spPr>
      </p:pic>
      <p:sp>
        <p:nvSpPr>
          <p:cNvPr id="9" name="Google Shape;137;p4">
            <a:extLst>
              <a:ext uri="{FF2B5EF4-FFF2-40B4-BE49-F238E27FC236}">
                <a16:creationId xmlns:a16="http://schemas.microsoft.com/office/drawing/2014/main" id="{B9087C14-880C-75FF-B913-D65D1AE9C154}"/>
              </a:ext>
            </a:extLst>
          </p:cNvPr>
          <p:cNvSpPr txBox="1">
            <a:spLocks/>
          </p:cNvSpPr>
          <p:nvPr/>
        </p:nvSpPr>
        <p:spPr>
          <a:xfrm>
            <a:off x="2032000" y="1605280"/>
            <a:ext cx="9877397" cy="58928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None/>
            </a:pPr>
            <a:endParaRPr lang="cs-CZ" sz="2000" dirty="0">
              <a:solidFill>
                <a:srgbClr val="233791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4311F08-9B2A-1503-05D3-0D7DE8611C28}"/>
              </a:ext>
            </a:extLst>
          </p:cNvPr>
          <p:cNvSpPr txBox="1"/>
          <p:nvPr/>
        </p:nvSpPr>
        <p:spPr>
          <a:xfrm>
            <a:off x="2612570" y="2646619"/>
            <a:ext cx="86333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solidFill>
                  <a:srgbClr val="7B6C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DALŠÍ KROKY ŘEŠENÍ </a:t>
            </a:r>
          </a:p>
          <a:p>
            <a:pPr algn="ctr"/>
            <a:r>
              <a:rPr lang="cs-CZ" sz="3600" b="1" dirty="0">
                <a:solidFill>
                  <a:srgbClr val="7B6C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SYNDROMU EAN</a:t>
            </a:r>
          </a:p>
        </p:txBody>
      </p:sp>
    </p:spTree>
    <p:extLst>
      <p:ext uri="{BB962C8B-B14F-4D97-AF65-F5344CB8AC3E}">
        <p14:creationId xmlns:p14="http://schemas.microsoft.com/office/powerpoint/2010/main" val="34494622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1BE53183-A80D-94A4-E0CD-7C7D8CCF8BCA}"/>
              </a:ext>
            </a:extLst>
          </p:cNvPr>
          <p:cNvSpPr/>
          <p:nvPr/>
        </p:nvSpPr>
        <p:spPr>
          <a:xfrm>
            <a:off x="3451150" y="648744"/>
            <a:ext cx="1077476" cy="373627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POLICIE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3465DC79-63E1-C924-87AD-79E5E24B66AE}"/>
              </a:ext>
            </a:extLst>
          </p:cNvPr>
          <p:cNvSpPr/>
          <p:nvPr/>
        </p:nvSpPr>
        <p:spPr>
          <a:xfrm>
            <a:off x="1807800" y="5581860"/>
            <a:ext cx="1221455" cy="37362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bg1"/>
                </a:solidFill>
              </a:rPr>
              <a:t>Veř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sz="1400" dirty="0">
                <a:solidFill>
                  <a:schemeClr val="bg1"/>
                </a:solidFill>
              </a:rPr>
              <a:t>ochránce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A06BCB87-3B34-8688-86FA-5768F3E97F43}"/>
              </a:ext>
            </a:extLst>
          </p:cNvPr>
          <p:cNvSpPr/>
          <p:nvPr/>
        </p:nvSpPr>
        <p:spPr>
          <a:xfrm>
            <a:off x="1919828" y="3974973"/>
            <a:ext cx="963560" cy="373627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solidFill>
                  <a:schemeClr val="bg1"/>
                </a:solidFill>
              </a:rPr>
              <a:t>SOC SLUŽBA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67C2ECC0-5C97-4200-0B86-B7221B41374F}"/>
              </a:ext>
            </a:extLst>
          </p:cNvPr>
          <p:cNvSpPr/>
          <p:nvPr/>
        </p:nvSpPr>
        <p:spPr>
          <a:xfrm>
            <a:off x="7003408" y="1735074"/>
            <a:ext cx="1147430" cy="369332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bg1"/>
                </a:solidFill>
              </a:rPr>
              <a:t>St. zástupce</a:t>
            </a: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17A524C2-512A-C07A-9FFF-BF6D1F08CFF3}"/>
              </a:ext>
            </a:extLst>
          </p:cNvPr>
          <p:cNvSpPr/>
          <p:nvPr/>
        </p:nvSpPr>
        <p:spPr>
          <a:xfrm>
            <a:off x="1928566" y="4326147"/>
            <a:ext cx="963560" cy="373627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bg1"/>
                </a:solidFill>
              </a:rPr>
              <a:t>LINKA DŮVĚRY</a:t>
            </a: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0A0CB787-F472-FACC-6EEC-09204B8965B5}"/>
              </a:ext>
            </a:extLst>
          </p:cNvPr>
          <p:cNvSpPr/>
          <p:nvPr/>
        </p:nvSpPr>
        <p:spPr>
          <a:xfrm>
            <a:off x="3487238" y="2297917"/>
            <a:ext cx="963560" cy="373627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OBEC</a:t>
            </a: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D6EFF4B6-9E93-5DB6-17D7-0EEF6C5AE344}"/>
              </a:ext>
            </a:extLst>
          </p:cNvPr>
          <p:cNvSpPr/>
          <p:nvPr/>
        </p:nvSpPr>
        <p:spPr>
          <a:xfrm>
            <a:off x="3455377" y="3013556"/>
            <a:ext cx="1025970" cy="373627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bg1"/>
                </a:solidFill>
              </a:rPr>
              <a:t>Intervenční centrum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20" name="Ovál 19">
            <a:extLst>
              <a:ext uri="{FF2B5EF4-FFF2-40B4-BE49-F238E27FC236}">
                <a16:creationId xmlns:a16="http://schemas.microsoft.com/office/drawing/2014/main" id="{0949A7AA-D5D1-5E3C-4894-E1AD20ED7BCA}"/>
              </a:ext>
            </a:extLst>
          </p:cNvPr>
          <p:cNvSpPr/>
          <p:nvPr/>
        </p:nvSpPr>
        <p:spPr>
          <a:xfrm>
            <a:off x="7911487" y="835558"/>
            <a:ext cx="1147430" cy="54999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200" dirty="0">
                <a:solidFill>
                  <a:schemeClr val="tx1"/>
                </a:solidFill>
              </a:rPr>
              <a:t>Soc práce</a:t>
            </a:r>
          </a:p>
        </p:txBody>
      </p:sp>
      <p:sp>
        <p:nvSpPr>
          <p:cNvPr id="24" name="Ovál 23">
            <a:extLst>
              <a:ext uri="{FF2B5EF4-FFF2-40B4-BE49-F238E27FC236}">
                <a16:creationId xmlns:a16="http://schemas.microsoft.com/office/drawing/2014/main" id="{41BB3436-06F6-C45D-62B8-C3C2C6CBF5B2}"/>
              </a:ext>
            </a:extLst>
          </p:cNvPr>
          <p:cNvSpPr/>
          <p:nvPr/>
        </p:nvSpPr>
        <p:spPr>
          <a:xfrm>
            <a:off x="8024346" y="164332"/>
            <a:ext cx="1047133" cy="54999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050" dirty="0">
                <a:solidFill>
                  <a:schemeClr val="tx1"/>
                </a:solidFill>
              </a:rPr>
              <a:t>vykázání</a:t>
            </a:r>
          </a:p>
        </p:txBody>
      </p:sp>
      <p:sp>
        <p:nvSpPr>
          <p:cNvPr id="25" name="Kruh: dutý 24">
            <a:extLst>
              <a:ext uri="{FF2B5EF4-FFF2-40B4-BE49-F238E27FC236}">
                <a16:creationId xmlns:a16="http://schemas.microsoft.com/office/drawing/2014/main" id="{2423819E-2929-5E3F-0A53-6BD08A4D2F2A}"/>
              </a:ext>
            </a:extLst>
          </p:cNvPr>
          <p:cNvSpPr/>
          <p:nvPr/>
        </p:nvSpPr>
        <p:spPr>
          <a:xfrm>
            <a:off x="5358567" y="59933"/>
            <a:ext cx="981249" cy="971536"/>
          </a:xfrm>
          <a:prstGeom prst="donu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>
                <a:solidFill>
                  <a:srgbClr val="FF0000"/>
                </a:solidFill>
              </a:rPr>
              <a:t>DOM NÁS</a:t>
            </a:r>
            <a:endParaRPr lang="cs-CZ" sz="1400" b="1" dirty="0">
              <a:solidFill>
                <a:srgbClr val="FF0000"/>
              </a:solidFill>
            </a:endParaRPr>
          </a:p>
        </p:txBody>
      </p:sp>
      <p:sp>
        <p:nvSpPr>
          <p:cNvPr id="28" name="Kruh: dutý 27">
            <a:extLst>
              <a:ext uri="{FF2B5EF4-FFF2-40B4-BE49-F238E27FC236}">
                <a16:creationId xmlns:a16="http://schemas.microsoft.com/office/drawing/2014/main" id="{D3A44003-E306-6C55-64FB-8B50DB1E96FE}"/>
              </a:ext>
            </a:extLst>
          </p:cNvPr>
          <p:cNvSpPr/>
          <p:nvPr/>
        </p:nvSpPr>
        <p:spPr>
          <a:xfrm>
            <a:off x="5340566" y="1490202"/>
            <a:ext cx="944378" cy="876084"/>
          </a:xfrm>
          <a:prstGeom prst="donu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>
                <a:solidFill>
                  <a:srgbClr val="FF0000"/>
                </a:solidFill>
              </a:rPr>
              <a:t>TR ČIN</a:t>
            </a:r>
            <a:endParaRPr lang="cs-CZ" sz="1400" b="1" dirty="0">
              <a:solidFill>
                <a:srgbClr val="FF0000"/>
              </a:solidFill>
            </a:endParaRPr>
          </a:p>
        </p:txBody>
      </p:sp>
      <p:sp>
        <p:nvSpPr>
          <p:cNvPr id="29" name="Obdélník 28">
            <a:extLst>
              <a:ext uri="{FF2B5EF4-FFF2-40B4-BE49-F238E27FC236}">
                <a16:creationId xmlns:a16="http://schemas.microsoft.com/office/drawing/2014/main" id="{18C45539-C51A-F7E6-C5D2-3342ED522E3C}"/>
              </a:ext>
            </a:extLst>
          </p:cNvPr>
          <p:cNvSpPr/>
          <p:nvPr/>
        </p:nvSpPr>
        <p:spPr>
          <a:xfrm rot="16200000">
            <a:off x="1754840" y="3172649"/>
            <a:ext cx="6226511" cy="35784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DETEKCE</a:t>
            </a:r>
          </a:p>
        </p:txBody>
      </p:sp>
      <p:sp>
        <p:nvSpPr>
          <p:cNvPr id="31" name="Kruh: dutý 30">
            <a:extLst>
              <a:ext uri="{FF2B5EF4-FFF2-40B4-BE49-F238E27FC236}">
                <a16:creationId xmlns:a16="http://schemas.microsoft.com/office/drawing/2014/main" id="{441B8D29-4FCB-97A7-3D51-530B273EC4A2}"/>
              </a:ext>
            </a:extLst>
          </p:cNvPr>
          <p:cNvSpPr/>
          <p:nvPr/>
        </p:nvSpPr>
        <p:spPr>
          <a:xfrm>
            <a:off x="5271165" y="2510454"/>
            <a:ext cx="944378" cy="934371"/>
          </a:xfrm>
          <a:prstGeom prst="don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" b="1" dirty="0">
                <a:solidFill>
                  <a:schemeClr val="tx1"/>
                </a:solidFill>
              </a:rPr>
              <a:t>PŘESTUPEK</a:t>
            </a:r>
          </a:p>
        </p:txBody>
      </p:sp>
      <p:sp>
        <p:nvSpPr>
          <p:cNvPr id="32" name="Kruh: dutý 31">
            <a:extLst>
              <a:ext uri="{FF2B5EF4-FFF2-40B4-BE49-F238E27FC236}">
                <a16:creationId xmlns:a16="http://schemas.microsoft.com/office/drawing/2014/main" id="{0415C472-62CD-EA56-CE33-AC018F82346C}"/>
              </a:ext>
            </a:extLst>
          </p:cNvPr>
          <p:cNvSpPr/>
          <p:nvPr/>
        </p:nvSpPr>
        <p:spPr>
          <a:xfrm>
            <a:off x="5219298" y="3549707"/>
            <a:ext cx="1012874" cy="963253"/>
          </a:xfrm>
          <a:prstGeom prst="don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050" b="1" dirty="0">
                <a:solidFill>
                  <a:schemeClr val="tx1"/>
                </a:solidFill>
              </a:rPr>
              <a:t>ZNEUŽITÍ DÁVKY</a:t>
            </a:r>
          </a:p>
        </p:txBody>
      </p:sp>
      <p:sp>
        <p:nvSpPr>
          <p:cNvPr id="33" name="Ovál 32">
            <a:extLst>
              <a:ext uri="{FF2B5EF4-FFF2-40B4-BE49-F238E27FC236}">
                <a16:creationId xmlns:a16="http://schemas.microsoft.com/office/drawing/2014/main" id="{6BEA8D65-11E0-9AE3-1FB6-F42FEF95D4BF}"/>
              </a:ext>
            </a:extLst>
          </p:cNvPr>
          <p:cNvSpPr/>
          <p:nvPr/>
        </p:nvSpPr>
        <p:spPr>
          <a:xfrm>
            <a:off x="2898335" y="3757339"/>
            <a:ext cx="1489374" cy="54999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tx1"/>
                </a:solidFill>
              </a:rPr>
              <a:t>poradenství</a:t>
            </a:r>
          </a:p>
        </p:txBody>
      </p:sp>
      <p:sp>
        <p:nvSpPr>
          <p:cNvPr id="34" name="Obdélník 33">
            <a:extLst>
              <a:ext uri="{FF2B5EF4-FFF2-40B4-BE49-F238E27FC236}">
                <a16:creationId xmlns:a16="http://schemas.microsoft.com/office/drawing/2014/main" id="{68DFA1BA-185E-375D-BA6D-9AABC7A945EF}"/>
              </a:ext>
            </a:extLst>
          </p:cNvPr>
          <p:cNvSpPr/>
          <p:nvPr/>
        </p:nvSpPr>
        <p:spPr>
          <a:xfrm>
            <a:off x="6973868" y="3846667"/>
            <a:ext cx="993062" cy="369332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bg1"/>
                </a:solidFill>
              </a:rPr>
              <a:t>Úřad práce</a:t>
            </a:r>
          </a:p>
        </p:txBody>
      </p:sp>
      <p:sp>
        <p:nvSpPr>
          <p:cNvPr id="35" name="Obdélník 34">
            <a:extLst>
              <a:ext uri="{FF2B5EF4-FFF2-40B4-BE49-F238E27FC236}">
                <a16:creationId xmlns:a16="http://schemas.microsoft.com/office/drawing/2014/main" id="{D3A3572B-2779-65DE-DB93-9B4864529BC9}"/>
              </a:ext>
            </a:extLst>
          </p:cNvPr>
          <p:cNvSpPr/>
          <p:nvPr/>
        </p:nvSpPr>
        <p:spPr>
          <a:xfrm>
            <a:off x="6973868" y="2786464"/>
            <a:ext cx="963560" cy="373627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OBEC</a:t>
            </a:r>
          </a:p>
        </p:txBody>
      </p:sp>
      <p:sp>
        <p:nvSpPr>
          <p:cNvPr id="36" name="Obdélník 35">
            <a:extLst>
              <a:ext uri="{FF2B5EF4-FFF2-40B4-BE49-F238E27FC236}">
                <a16:creationId xmlns:a16="http://schemas.microsoft.com/office/drawing/2014/main" id="{7917EF9F-0554-38A0-0343-6FF96D3FF913}"/>
              </a:ext>
            </a:extLst>
          </p:cNvPr>
          <p:cNvSpPr/>
          <p:nvPr/>
        </p:nvSpPr>
        <p:spPr>
          <a:xfrm>
            <a:off x="7055549" y="714326"/>
            <a:ext cx="963560" cy="373627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bg1"/>
                </a:solidFill>
              </a:rPr>
              <a:t>Interv centrum</a:t>
            </a:r>
          </a:p>
        </p:txBody>
      </p:sp>
      <p:sp>
        <p:nvSpPr>
          <p:cNvPr id="37" name="Obdélník 36">
            <a:extLst>
              <a:ext uri="{FF2B5EF4-FFF2-40B4-BE49-F238E27FC236}">
                <a16:creationId xmlns:a16="http://schemas.microsoft.com/office/drawing/2014/main" id="{65DCAA6E-135A-0BB0-E592-7F7CC656C6B5}"/>
              </a:ext>
            </a:extLst>
          </p:cNvPr>
          <p:cNvSpPr/>
          <p:nvPr/>
        </p:nvSpPr>
        <p:spPr>
          <a:xfrm>
            <a:off x="7055549" y="1181870"/>
            <a:ext cx="963560" cy="373627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OBEC</a:t>
            </a:r>
          </a:p>
        </p:txBody>
      </p:sp>
      <p:sp>
        <p:nvSpPr>
          <p:cNvPr id="38" name="Ovál 37">
            <a:extLst>
              <a:ext uri="{FF2B5EF4-FFF2-40B4-BE49-F238E27FC236}">
                <a16:creationId xmlns:a16="http://schemas.microsoft.com/office/drawing/2014/main" id="{3B987E01-5556-F459-30EA-B0B4F34C8418}"/>
              </a:ext>
            </a:extLst>
          </p:cNvPr>
          <p:cNvSpPr/>
          <p:nvPr/>
        </p:nvSpPr>
        <p:spPr>
          <a:xfrm>
            <a:off x="2894998" y="4281207"/>
            <a:ext cx="1489374" cy="54999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tx1"/>
                </a:solidFill>
              </a:rPr>
              <a:t>Krizová pomoc</a:t>
            </a:r>
          </a:p>
        </p:txBody>
      </p:sp>
      <p:cxnSp>
        <p:nvCxnSpPr>
          <p:cNvPr id="40" name="Přímá spojnice se šipkou 39">
            <a:extLst>
              <a:ext uri="{FF2B5EF4-FFF2-40B4-BE49-F238E27FC236}">
                <a16:creationId xmlns:a16="http://schemas.microsoft.com/office/drawing/2014/main" id="{12C39635-2284-DC52-1A3C-AE9350CBDC30}"/>
              </a:ext>
            </a:extLst>
          </p:cNvPr>
          <p:cNvCxnSpPr>
            <a:cxnSpLocks/>
            <a:stCxn id="8" idx="2"/>
            <a:endCxn id="14" idx="0"/>
          </p:cNvCxnSpPr>
          <p:nvPr/>
        </p:nvCxnSpPr>
        <p:spPr>
          <a:xfrm flipH="1">
            <a:off x="3969018" y="1022371"/>
            <a:ext cx="20870" cy="1275546"/>
          </a:xfrm>
          <a:prstGeom prst="straightConnector1">
            <a:avLst/>
          </a:prstGeom>
          <a:ln w="22225">
            <a:headEnd type="triangle"/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2" name="Přímá spojnice se šipkou 41">
            <a:extLst>
              <a:ext uri="{FF2B5EF4-FFF2-40B4-BE49-F238E27FC236}">
                <a16:creationId xmlns:a16="http://schemas.microsoft.com/office/drawing/2014/main" id="{19AF847B-321C-CE20-F67E-1701B02CD781}"/>
              </a:ext>
            </a:extLst>
          </p:cNvPr>
          <p:cNvCxnSpPr>
            <a:cxnSpLocks/>
            <a:stCxn id="14" idx="2"/>
            <a:endCxn id="15" idx="0"/>
          </p:cNvCxnSpPr>
          <p:nvPr/>
        </p:nvCxnSpPr>
        <p:spPr>
          <a:xfrm flipH="1">
            <a:off x="3968362" y="2671544"/>
            <a:ext cx="656" cy="342012"/>
          </a:xfrm>
          <a:prstGeom prst="straightConnector1">
            <a:avLst/>
          </a:prstGeom>
          <a:ln w="22225">
            <a:headEnd type="triangle"/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8" name="Přímá spojnice se šipkou 47">
            <a:extLst>
              <a:ext uri="{FF2B5EF4-FFF2-40B4-BE49-F238E27FC236}">
                <a16:creationId xmlns:a16="http://schemas.microsoft.com/office/drawing/2014/main" id="{A8BCD844-9FFA-35C4-3E6D-215F64776726}"/>
              </a:ext>
            </a:extLst>
          </p:cNvPr>
          <p:cNvCxnSpPr>
            <a:cxnSpLocks/>
            <a:stCxn id="29" idx="2"/>
            <a:endCxn id="25" idx="2"/>
          </p:cNvCxnSpPr>
          <p:nvPr/>
        </p:nvCxnSpPr>
        <p:spPr>
          <a:xfrm flipV="1">
            <a:off x="5047019" y="545701"/>
            <a:ext cx="311548" cy="2805871"/>
          </a:xfrm>
          <a:prstGeom prst="straightConnector1">
            <a:avLst/>
          </a:prstGeom>
          <a:ln w="22225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0" name="Přímá spojnice se šipkou 49">
            <a:extLst>
              <a:ext uri="{FF2B5EF4-FFF2-40B4-BE49-F238E27FC236}">
                <a16:creationId xmlns:a16="http://schemas.microsoft.com/office/drawing/2014/main" id="{311B1258-5EE9-3849-22C6-4F69CF2312FC}"/>
              </a:ext>
            </a:extLst>
          </p:cNvPr>
          <p:cNvCxnSpPr>
            <a:cxnSpLocks/>
            <a:stCxn id="29" idx="2"/>
            <a:endCxn id="28" idx="2"/>
          </p:cNvCxnSpPr>
          <p:nvPr/>
        </p:nvCxnSpPr>
        <p:spPr>
          <a:xfrm flipV="1">
            <a:off x="5047019" y="1928244"/>
            <a:ext cx="293547" cy="1423328"/>
          </a:xfrm>
          <a:prstGeom prst="straightConnector1">
            <a:avLst/>
          </a:prstGeom>
          <a:ln w="22225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2" name="Přímá spojnice se šipkou 51">
            <a:extLst>
              <a:ext uri="{FF2B5EF4-FFF2-40B4-BE49-F238E27FC236}">
                <a16:creationId xmlns:a16="http://schemas.microsoft.com/office/drawing/2014/main" id="{2540FF3A-BA52-6809-DCF8-FFBD38BD323D}"/>
              </a:ext>
            </a:extLst>
          </p:cNvPr>
          <p:cNvCxnSpPr>
            <a:cxnSpLocks/>
            <a:stCxn id="29" idx="2"/>
            <a:endCxn id="31" idx="2"/>
          </p:cNvCxnSpPr>
          <p:nvPr/>
        </p:nvCxnSpPr>
        <p:spPr>
          <a:xfrm flipV="1">
            <a:off x="5047019" y="2977640"/>
            <a:ext cx="224146" cy="373932"/>
          </a:xfrm>
          <a:prstGeom prst="straightConnector1">
            <a:avLst/>
          </a:prstGeom>
          <a:ln w="22225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6" name="Obdélník 55">
            <a:extLst>
              <a:ext uri="{FF2B5EF4-FFF2-40B4-BE49-F238E27FC236}">
                <a16:creationId xmlns:a16="http://schemas.microsoft.com/office/drawing/2014/main" id="{3C8FE45D-B769-D4E5-250A-E8698E7AA350}"/>
              </a:ext>
            </a:extLst>
          </p:cNvPr>
          <p:cNvSpPr/>
          <p:nvPr/>
        </p:nvSpPr>
        <p:spPr>
          <a:xfrm>
            <a:off x="7046971" y="226074"/>
            <a:ext cx="963560" cy="373627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POLICIE</a:t>
            </a:r>
          </a:p>
        </p:txBody>
      </p:sp>
      <p:sp>
        <p:nvSpPr>
          <p:cNvPr id="57" name="Obdélník 56">
            <a:extLst>
              <a:ext uri="{FF2B5EF4-FFF2-40B4-BE49-F238E27FC236}">
                <a16:creationId xmlns:a16="http://schemas.microsoft.com/office/drawing/2014/main" id="{5EBE0D4F-AA1A-AB74-BA24-A1BEB304E871}"/>
              </a:ext>
            </a:extLst>
          </p:cNvPr>
          <p:cNvSpPr/>
          <p:nvPr/>
        </p:nvSpPr>
        <p:spPr>
          <a:xfrm>
            <a:off x="1799905" y="4954003"/>
            <a:ext cx="1116576" cy="373627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bg1"/>
                </a:solidFill>
              </a:rPr>
              <a:t>Inspekce soc služeb</a:t>
            </a:r>
          </a:p>
        </p:txBody>
      </p:sp>
      <p:cxnSp>
        <p:nvCxnSpPr>
          <p:cNvPr id="69" name="Přímá spojnice se šipkou 68">
            <a:extLst>
              <a:ext uri="{FF2B5EF4-FFF2-40B4-BE49-F238E27FC236}">
                <a16:creationId xmlns:a16="http://schemas.microsoft.com/office/drawing/2014/main" id="{DDFC647A-EFF4-D6E4-DCC5-5998C1CDCAC4}"/>
              </a:ext>
            </a:extLst>
          </p:cNvPr>
          <p:cNvCxnSpPr>
            <a:cxnSpLocks/>
            <a:stCxn id="11" idx="0"/>
            <a:endCxn id="8" idx="2"/>
          </p:cNvCxnSpPr>
          <p:nvPr/>
        </p:nvCxnSpPr>
        <p:spPr>
          <a:xfrm flipV="1">
            <a:off x="2401608" y="1022371"/>
            <a:ext cx="1588280" cy="2952602"/>
          </a:xfrm>
          <a:prstGeom prst="straightConnector1">
            <a:avLst/>
          </a:prstGeom>
          <a:ln w="22225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9" name="Přímá spojnice se šipkou 78">
            <a:extLst>
              <a:ext uri="{FF2B5EF4-FFF2-40B4-BE49-F238E27FC236}">
                <a16:creationId xmlns:a16="http://schemas.microsoft.com/office/drawing/2014/main" id="{04AB919D-C21C-C6DF-CF68-472450452649}"/>
              </a:ext>
            </a:extLst>
          </p:cNvPr>
          <p:cNvCxnSpPr>
            <a:cxnSpLocks/>
            <a:stCxn id="11" idx="0"/>
            <a:endCxn id="14" idx="1"/>
          </p:cNvCxnSpPr>
          <p:nvPr/>
        </p:nvCxnSpPr>
        <p:spPr>
          <a:xfrm flipV="1">
            <a:off x="2401608" y="2484731"/>
            <a:ext cx="1085630" cy="1490242"/>
          </a:xfrm>
          <a:prstGeom prst="straightConnector1">
            <a:avLst/>
          </a:prstGeom>
          <a:ln w="22225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81" name="Přímá spojnice se šipkou 80">
            <a:extLst>
              <a:ext uri="{FF2B5EF4-FFF2-40B4-BE49-F238E27FC236}">
                <a16:creationId xmlns:a16="http://schemas.microsoft.com/office/drawing/2014/main" id="{4A1E07A5-D865-7D87-83A6-0709DD9CFB44}"/>
              </a:ext>
            </a:extLst>
          </p:cNvPr>
          <p:cNvCxnSpPr>
            <a:cxnSpLocks/>
            <a:stCxn id="11" idx="0"/>
            <a:endCxn id="15" idx="1"/>
          </p:cNvCxnSpPr>
          <p:nvPr/>
        </p:nvCxnSpPr>
        <p:spPr>
          <a:xfrm flipV="1">
            <a:off x="2401608" y="3200370"/>
            <a:ext cx="1053769" cy="774603"/>
          </a:xfrm>
          <a:prstGeom prst="straightConnector1">
            <a:avLst/>
          </a:prstGeom>
          <a:ln w="22225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84" name="Obdélník 83">
            <a:extLst>
              <a:ext uri="{FF2B5EF4-FFF2-40B4-BE49-F238E27FC236}">
                <a16:creationId xmlns:a16="http://schemas.microsoft.com/office/drawing/2014/main" id="{6430B48C-A521-60E1-B593-673D7D161829}"/>
              </a:ext>
            </a:extLst>
          </p:cNvPr>
          <p:cNvSpPr/>
          <p:nvPr/>
        </p:nvSpPr>
        <p:spPr>
          <a:xfrm>
            <a:off x="9230225" y="28576"/>
            <a:ext cx="2961775" cy="679104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endParaRPr lang="cs-CZ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endParaRPr lang="cs-CZ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endParaRPr lang="cs-CZ" sz="1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endParaRPr lang="cs-CZ" sz="1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endParaRPr lang="cs-CZ" sz="1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endParaRPr lang="cs-CZ" sz="1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endParaRPr lang="cs-CZ" sz="1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endParaRPr lang="cs-CZ" sz="1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endParaRPr lang="cs-CZ" sz="1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</a:rPr>
              <a:t>zákon č. 273/2008 o policii</a:t>
            </a:r>
          </a:p>
          <a:p>
            <a:pPr algn="ctr"/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</a:rPr>
              <a:t>Zák. 108/2006 soc. sl.</a:t>
            </a:r>
          </a:p>
          <a:p>
            <a:pPr algn="ctr"/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</a:rPr>
              <a:t>Zák. č. 111/2006 Sb. HN</a:t>
            </a:r>
          </a:p>
          <a:p>
            <a:pPr algn="ctr"/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</a:rPr>
              <a:t>-Zákon č. 418/2011 Sb.,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</a:rPr>
              <a:t>tr</a:t>
            </a:r>
            <a:r>
              <a:rPr lang="cs-CZ" sz="1600">
                <a:latin typeface="Calibri" panose="020F0502020204030204" pitchFamily="34" charset="0"/>
                <a:ea typeface="Calibri" panose="020F0502020204030204" pitchFamily="34" charset="0"/>
              </a:rPr>
              <a:t>. odp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</a:rPr>
              <a:t>.právnických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</a:rPr>
              <a:t> osob</a:t>
            </a:r>
          </a:p>
          <a:p>
            <a:pPr marL="285750" indent="-285750" algn="ctr">
              <a:buFontTx/>
              <a:buChar char="-"/>
            </a:pP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</a:rPr>
              <a:t>Zákon č. 251/2016 Sb., o př.</a:t>
            </a:r>
          </a:p>
          <a:p>
            <a:pPr marL="285750" indent="-285750" algn="ctr">
              <a:buFontTx/>
              <a:buChar char="-"/>
            </a:pP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</a:rPr>
              <a:t>Zák. 40/2009  TRZ</a:t>
            </a:r>
          </a:p>
          <a:p>
            <a:pPr algn="ctr"/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</a:rPr>
              <a:t>zák. 372/2011 o ZS</a:t>
            </a:r>
          </a:p>
          <a:p>
            <a:pPr algn="ctr"/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</a:rPr>
              <a:t>Úmluva OSN proti mučení</a:t>
            </a:r>
          </a:p>
          <a:p>
            <a:pPr algn="ctr"/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</a:rPr>
              <a:t>Evropská úmluva o lidských právech, 1950</a:t>
            </a:r>
          </a:p>
          <a:p>
            <a:pPr algn="ctr"/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</a:rPr>
              <a:t>Mezinárodní pakt o občanských a politických právech </a:t>
            </a:r>
          </a:p>
          <a:p>
            <a:pPr algn="ctr"/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</a:rPr>
              <a:t>Úmluva o právech osob se zdravotním postižením </a:t>
            </a:r>
          </a:p>
          <a:p>
            <a:pPr algn="ctr"/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</a:rPr>
              <a:t>Listina základních práv a svobod</a:t>
            </a:r>
          </a:p>
          <a:p>
            <a:pPr algn="ctr"/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</a:rPr>
              <a:t>Zákon č. 349/1999 Sb., o veřejném ochránci práv</a:t>
            </a:r>
          </a:p>
          <a:p>
            <a:pPr algn="ctr"/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</a:rPr>
              <a:t>________________</a:t>
            </a:r>
          </a:p>
          <a:p>
            <a:pPr algn="ctr"/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</a:rPr>
              <a:t>§178 TZ porušování domovní svobody</a:t>
            </a:r>
          </a:p>
          <a:p>
            <a:pPr algn="ctr"/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</a:rPr>
              <a:t>§100 ZSS mlčenlivost</a:t>
            </a:r>
          </a:p>
          <a:p>
            <a:pPr algn="ctr"/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</a:rPr>
              <a:t>v.</a:t>
            </a:r>
          </a:p>
          <a:p>
            <a:pPr algn="ctr"/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</a:rPr>
              <a:t>§367,368 TZ trestná součinnost</a:t>
            </a:r>
          </a:p>
          <a:p>
            <a:pPr algn="ctr"/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</a:rPr>
              <a:t>§51 zák. 372/2011 o ZS </a:t>
            </a:r>
          </a:p>
          <a:p>
            <a:pPr algn="ctr"/>
            <a:endParaRPr lang="cs-CZ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endParaRPr lang="cs-CZ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endParaRPr lang="cs-CZ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endParaRPr lang="cs-CZ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endParaRPr lang="cs-CZ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endParaRPr lang="cs-CZ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endParaRPr lang="cs-CZ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endParaRPr lang="cs-CZ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cs-CZ" dirty="0"/>
          </a:p>
          <a:p>
            <a:pPr algn="ctr"/>
            <a:endParaRPr lang="cs-CZ" dirty="0"/>
          </a:p>
        </p:txBody>
      </p:sp>
      <p:cxnSp>
        <p:nvCxnSpPr>
          <p:cNvPr id="87" name="Přímá spojnice se šipkou 86">
            <a:extLst>
              <a:ext uri="{FF2B5EF4-FFF2-40B4-BE49-F238E27FC236}">
                <a16:creationId xmlns:a16="http://schemas.microsoft.com/office/drawing/2014/main" id="{754B781D-8F6D-2294-0777-13289E342DDC}"/>
              </a:ext>
            </a:extLst>
          </p:cNvPr>
          <p:cNvCxnSpPr>
            <a:cxnSpLocks/>
            <a:stCxn id="6" idx="3"/>
            <a:endCxn id="8" idx="1"/>
          </p:cNvCxnSpPr>
          <p:nvPr/>
        </p:nvCxnSpPr>
        <p:spPr>
          <a:xfrm flipV="1">
            <a:off x="1729903" y="835558"/>
            <a:ext cx="1721247" cy="2269281"/>
          </a:xfrm>
          <a:prstGeom prst="straightConnector1">
            <a:avLst/>
          </a:prstGeom>
          <a:ln w="22225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89" name="Přímá spojnice se šipkou 88">
            <a:extLst>
              <a:ext uri="{FF2B5EF4-FFF2-40B4-BE49-F238E27FC236}">
                <a16:creationId xmlns:a16="http://schemas.microsoft.com/office/drawing/2014/main" id="{F656C76B-2029-9BF6-6A1C-C4397DD4A9F7}"/>
              </a:ext>
            </a:extLst>
          </p:cNvPr>
          <p:cNvCxnSpPr>
            <a:stCxn id="44" idx="3"/>
            <a:endCxn id="13" idx="1"/>
          </p:cNvCxnSpPr>
          <p:nvPr/>
        </p:nvCxnSpPr>
        <p:spPr>
          <a:xfrm>
            <a:off x="1729903" y="3582919"/>
            <a:ext cx="198663" cy="93004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15" name="Obdélník 114">
            <a:extLst>
              <a:ext uri="{FF2B5EF4-FFF2-40B4-BE49-F238E27FC236}">
                <a16:creationId xmlns:a16="http://schemas.microsoft.com/office/drawing/2014/main" id="{6F92BE09-8662-26A6-2EA5-004C2FBB0C87}"/>
              </a:ext>
            </a:extLst>
          </p:cNvPr>
          <p:cNvSpPr/>
          <p:nvPr/>
        </p:nvSpPr>
        <p:spPr>
          <a:xfrm rot="16200000">
            <a:off x="3526316" y="3118089"/>
            <a:ext cx="6226511" cy="35784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INTERVENCE</a:t>
            </a:r>
          </a:p>
        </p:txBody>
      </p:sp>
      <p:sp>
        <p:nvSpPr>
          <p:cNvPr id="122" name="Kruh: dutý 121">
            <a:extLst>
              <a:ext uri="{FF2B5EF4-FFF2-40B4-BE49-F238E27FC236}">
                <a16:creationId xmlns:a16="http://schemas.microsoft.com/office/drawing/2014/main" id="{E01DEED9-30A5-00CC-8B7A-0628D57945B4}"/>
              </a:ext>
            </a:extLst>
          </p:cNvPr>
          <p:cNvSpPr/>
          <p:nvPr/>
        </p:nvSpPr>
        <p:spPr>
          <a:xfrm>
            <a:off x="5047019" y="5447015"/>
            <a:ext cx="1228716" cy="963253"/>
          </a:xfrm>
          <a:prstGeom prst="donut">
            <a:avLst/>
          </a:prstGeom>
          <a:solidFill>
            <a:schemeClr val="bg1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050" b="1" dirty="0">
                <a:solidFill>
                  <a:schemeClr val="tx1"/>
                </a:solidFill>
              </a:rPr>
              <a:t>ŠPATNÉ ZACHÁZENÍ</a:t>
            </a:r>
          </a:p>
        </p:txBody>
      </p:sp>
      <p:cxnSp>
        <p:nvCxnSpPr>
          <p:cNvPr id="124" name="Přímá spojnice se šipkou 123">
            <a:extLst>
              <a:ext uri="{FF2B5EF4-FFF2-40B4-BE49-F238E27FC236}">
                <a16:creationId xmlns:a16="http://schemas.microsoft.com/office/drawing/2014/main" id="{02AAD646-F519-682D-DC78-95CB700B26F1}"/>
              </a:ext>
            </a:extLst>
          </p:cNvPr>
          <p:cNvCxnSpPr>
            <a:stCxn id="12" idx="1"/>
            <a:endCxn id="28" idx="6"/>
          </p:cNvCxnSpPr>
          <p:nvPr/>
        </p:nvCxnSpPr>
        <p:spPr>
          <a:xfrm flipH="1">
            <a:off x="6284944" y="1919740"/>
            <a:ext cx="718464" cy="8504"/>
          </a:xfrm>
          <a:prstGeom prst="straightConnector1">
            <a:avLst/>
          </a:prstGeom>
          <a:ln w="22225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6" name="Přímá spojnice se šipkou 125">
            <a:extLst>
              <a:ext uri="{FF2B5EF4-FFF2-40B4-BE49-F238E27FC236}">
                <a16:creationId xmlns:a16="http://schemas.microsoft.com/office/drawing/2014/main" id="{15B458D9-0C85-790A-B3A4-D7D9C15E9578}"/>
              </a:ext>
            </a:extLst>
          </p:cNvPr>
          <p:cNvCxnSpPr>
            <a:cxnSpLocks/>
            <a:stCxn id="56" idx="1"/>
            <a:endCxn id="25" idx="6"/>
          </p:cNvCxnSpPr>
          <p:nvPr/>
        </p:nvCxnSpPr>
        <p:spPr>
          <a:xfrm flipH="1">
            <a:off x="6339816" y="412888"/>
            <a:ext cx="707155" cy="132813"/>
          </a:xfrm>
          <a:prstGeom prst="straightConnector1">
            <a:avLst/>
          </a:prstGeom>
          <a:ln w="22225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8" name="Přímá spojnice 127">
            <a:extLst>
              <a:ext uri="{FF2B5EF4-FFF2-40B4-BE49-F238E27FC236}">
                <a16:creationId xmlns:a16="http://schemas.microsoft.com/office/drawing/2014/main" id="{0CE3FFE1-F311-8D74-C741-8B58693A5D14}"/>
              </a:ext>
            </a:extLst>
          </p:cNvPr>
          <p:cNvCxnSpPr>
            <a:stCxn id="56" idx="2"/>
            <a:endCxn id="36" idx="0"/>
          </p:cNvCxnSpPr>
          <p:nvPr/>
        </p:nvCxnSpPr>
        <p:spPr>
          <a:xfrm>
            <a:off x="7528751" y="599701"/>
            <a:ext cx="8578" cy="1146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Přímá spojnice 129">
            <a:extLst>
              <a:ext uri="{FF2B5EF4-FFF2-40B4-BE49-F238E27FC236}">
                <a16:creationId xmlns:a16="http://schemas.microsoft.com/office/drawing/2014/main" id="{62A9E43F-6EFD-EBCC-45AD-FB5F67E6DB5C}"/>
              </a:ext>
            </a:extLst>
          </p:cNvPr>
          <p:cNvCxnSpPr>
            <a:stCxn id="36" idx="2"/>
            <a:endCxn id="37" idx="0"/>
          </p:cNvCxnSpPr>
          <p:nvPr/>
        </p:nvCxnSpPr>
        <p:spPr>
          <a:xfrm>
            <a:off x="7537329" y="1087953"/>
            <a:ext cx="0" cy="939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Přímá spojnice se šipkou 131">
            <a:extLst>
              <a:ext uri="{FF2B5EF4-FFF2-40B4-BE49-F238E27FC236}">
                <a16:creationId xmlns:a16="http://schemas.microsoft.com/office/drawing/2014/main" id="{90F96657-88A6-EE41-A965-55933235C26B}"/>
              </a:ext>
            </a:extLst>
          </p:cNvPr>
          <p:cNvCxnSpPr>
            <a:stCxn id="35" idx="1"/>
            <a:endCxn id="31" idx="6"/>
          </p:cNvCxnSpPr>
          <p:nvPr/>
        </p:nvCxnSpPr>
        <p:spPr>
          <a:xfrm flipH="1">
            <a:off x="6215543" y="2973278"/>
            <a:ext cx="758325" cy="436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4" name="Přímá spojnice se šipkou 133">
            <a:extLst>
              <a:ext uri="{FF2B5EF4-FFF2-40B4-BE49-F238E27FC236}">
                <a16:creationId xmlns:a16="http://schemas.microsoft.com/office/drawing/2014/main" id="{D0AE2476-05D1-722E-909D-6E37CB67B3AD}"/>
              </a:ext>
            </a:extLst>
          </p:cNvPr>
          <p:cNvCxnSpPr/>
          <p:nvPr/>
        </p:nvCxnSpPr>
        <p:spPr>
          <a:xfrm>
            <a:off x="8753475" y="0"/>
            <a:ext cx="0" cy="285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Přímá spojnice se šipkou 137">
            <a:extLst>
              <a:ext uri="{FF2B5EF4-FFF2-40B4-BE49-F238E27FC236}">
                <a16:creationId xmlns:a16="http://schemas.microsoft.com/office/drawing/2014/main" id="{2C90F25D-BF26-04C5-F987-3C77B90F6CA6}"/>
              </a:ext>
            </a:extLst>
          </p:cNvPr>
          <p:cNvCxnSpPr>
            <a:cxnSpLocks/>
            <a:stCxn id="34" idx="1"/>
            <a:endCxn id="32" idx="6"/>
          </p:cNvCxnSpPr>
          <p:nvPr/>
        </p:nvCxnSpPr>
        <p:spPr>
          <a:xfrm flipH="1">
            <a:off x="6232172" y="4031333"/>
            <a:ext cx="741696" cy="1"/>
          </a:xfrm>
          <a:prstGeom prst="straightConnector1">
            <a:avLst/>
          </a:prstGeom>
          <a:ln w="22225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7" name="Šipka: doprava 26">
            <a:extLst>
              <a:ext uri="{FF2B5EF4-FFF2-40B4-BE49-F238E27FC236}">
                <a16:creationId xmlns:a16="http://schemas.microsoft.com/office/drawing/2014/main" id="{28F63408-0535-1335-2C28-874DD2D45274}"/>
              </a:ext>
            </a:extLst>
          </p:cNvPr>
          <p:cNvSpPr/>
          <p:nvPr/>
        </p:nvSpPr>
        <p:spPr>
          <a:xfrm>
            <a:off x="4503708" y="714326"/>
            <a:ext cx="225565" cy="317143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Šipka: doprava 40">
            <a:extLst>
              <a:ext uri="{FF2B5EF4-FFF2-40B4-BE49-F238E27FC236}">
                <a16:creationId xmlns:a16="http://schemas.microsoft.com/office/drawing/2014/main" id="{F64AB317-D237-6FC6-A4B9-17688CB6BB8B}"/>
              </a:ext>
            </a:extLst>
          </p:cNvPr>
          <p:cNvSpPr/>
          <p:nvPr/>
        </p:nvSpPr>
        <p:spPr>
          <a:xfrm>
            <a:off x="4450798" y="2388093"/>
            <a:ext cx="238374" cy="27334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Šipka: doprava 42">
            <a:extLst>
              <a:ext uri="{FF2B5EF4-FFF2-40B4-BE49-F238E27FC236}">
                <a16:creationId xmlns:a16="http://schemas.microsoft.com/office/drawing/2014/main" id="{7F4E6BE7-7CB1-3E2C-98E8-A38152AAE0C9}"/>
              </a:ext>
            </a:extLst>
          </p:cNvPr>
          <p:cNvSpPr/>
          <p:nvPr/>
        </p:nvSpPr>
        <p:spPr>
          <a:xfrm>
            <a:off x="4496278" y="3081529"/>
            <a:ext cx="224881" cy="270043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9" name="Šipka: doprava 48">
            <a:extLst>
              <a:ext uri="{FF2B5EF4-FFF2-40B4-BE49-F238E27FC236}">
                <a16:creationId xmlns:a16="http://schemas.microsoft.com/office/drawing/2014/main" id="{17FE6AA2-E5CB-C0C9-0098-ECFE5DFE5F4D}"/>
              </a:ext>
            </a:extLst>
          </p:cNvPr>
          <p:cNvSpPr/>
          <p:nvPr/>
        </p:nvSpPr>
        <p:spPr>
          <a:xfrm>
            <a:off x="3013651" y="5649240"/>
            <a:ext cx="1715622" cy="270043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53" name="Přímá spojnice se šipkou 52">
            <a:extLst>
              <a:ext uri="{FF2B5EF4-FFF2-40B4-BE49-F238E27FC236}">
                <a16:creationId xmlns:a16="http://schemas.microsoft.com/office/drawing/2014/main" id="{8A438970-9BC7-524C-93D2-7571325E232C}"/>
              </a:ext>
            </a:extLst>
          </p:cNvPr>
          <p:cNvCxnSpPr>
            <a:stCxn id="44" idx="3"/>
            <a:endCxn id="57" idx="1"/>
          </p:cNvCxnSpPr>
          <p:nvPr/>
        </p:nvCxnSpPr>
        <p:spPr>
          <a:xfrm>
            <a:off x="1729903" y="3582919"/>
            <a:ext cx="70002" cy="1557898"/>
          </a:xfrm>
          <a:prstGeom prst="straightConnector1">
            <a:avLst/>
          </a:prstGeom>
          <a:ln w="22225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5" name="Přímá spojnice se šipkou 54">
            <a:extLst>
              <a:ext uri="{FF2B5EF4-FFF2-40B4-BE49-F238E27FC236}">
                <a16:creationId xmlns:a16="http://schemas.microsoft.com/office/drawing/2014/main" id="{8C639561-93F2-C897-2D91-CBCB7189F473}"/>
              </a:ext>
            </a:extLst>
          </p:cNvPr>
          <p:cNvCxnSpPr>
            <a:stCxn id="6" idx="2"/>
            <a:endCxn id="57" idx="1"/>
          </p:cNvCxnSpPr>
          <p:nvPr/>
        </p:nvCxnSpPr>
        <p:spPr>
          <a:xfrm>
            <a:off x="1329239" y="3243720"/>
            <a:ext cx="470666" cy="1897097"/>
          </a:xfrm>
          <a:prstGeom prst="straightConnector1">
            <a:avLst/>
          </a:prstGeom>
          <a:ln w="22225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9" name="Přímá spojnice se šipkou 58">
            <a:extLst>
              <a:ext uri="{FF2B5EF4-FFF2-40B4-BE49-F238E27FC236}">
                <a16:creationId xmlns:a16="http://schemas.microsoft.com/office/drawing/2014/main" id="{832BF030-5E7C-9C1B-CF3D-9EA3BCCA04AD}"/>
              </a:ext>
            </a:extLst>
          </p:cNvPr>
          <p:cNvCxnSpPr>
            <a:cxnSpLocks/>
            <a:stCxn id="29" idx="2"/>
            <a:endCxn id="32" idx="1"/>
          </p:cNvCxnSpPr>
          <p:nvPr/>
        </p:nvCxnSpPr>
        <p:spPr>
          <a:xfrm>
            <a:off x="5047019" y="3351572"/>
            <a:ext cx="320611" cy="339200"/>
          </a:xfrm>
          <a:prstGeom prst="straightConnector1">
            <a:avLst/>
          </a:prstGeom>
          <a:ln w="22225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1" name="Přímá spojnice se šipkou 60">
            <a:extLst>
              <a:ext uri="{FF2B5EF4-FFF2-40B4-BE49-F238E27FC236}">
                <a16:creationId xmlns:a16="http://schemas.microsoft.com/office/drawing/2014/main" id="{A8520347-E929-6457-612F-DB8C5E450FB9}"/>
              </a:ext>
            </a:extLst>
          </p:cNvPr>
          <p:cNvCxnSpPr>
            <a:cxnSpLocks/>
            <a:stCxn id="29" idx="2"/>
            <a:endCxn id="122" idx="1"/>
          </p:cNvCxnSpPr>
          <p:nvPr/>
        </p:nvCxnSpPr>
        <p:spPr>
          <a:xfrm>
            <a:off x="5047019" y="3351572"/>
            <a:ext cx="179941" cy="2236508"/>
          </a:xfrm>
          <a:prstGeom prst="straightConnector1">
            <a:avLst/>
          </a:prstGeom>
          <a:ln w="22225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4" name="Obdélník 63">
            <a:extLst>
              <a:ext uri="{FF2B5EF4-FFF2-40B4-BE49-F238E27FC236}">
                <a16:creationId xmlns:a16="http://schemas.microsoft.com/office/drawing/2014/main" id="{2673ACB5-0F74-3135-F60A-F1B93E437F86}"/>
              </a:ext>
            </a:extLst>
          </p:cNvPr>
          <p:cNvSpPr/>
          <p:nvPr/>
        </p:nvSpPr>
        <p:spPr>
          <a:xfrm>
            <a:off x="6942617" y="5312828"/>
            <a:ext cx="1017126" cy="373627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bg1"/>
                </a:solidFill>
              </a:rPr>
              <a:t>Intervenční centrum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65" name="Obdélník 64">
            <a:extLst>
              <a:ext uri="{FF2B5EF4-FFF2-40B4-BE49-F238E27FC236}">
                <a16:creationId xmlns:a16="http://schemas.microsoft.com/office/drawing/2014/main" id="{EF17DF45-2443-63A5-1281-AB76ABCE83D0}"/>
              </a:ext>
            </a:extLst>
          </p:cNvPr>
          <p:cNvSpPr/>
          <p:nvPr/>
        </p:nvSpPr>
        <p:spPr>
          <a:xfrm>
            <a:off x="6934322" y="5750239"/>
            <a:ext cx="963560" cy="373627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OBEC</a:t>
            </a:r>
          </a:p>
        </p:txBody>
      </p:sp>
      <p:sp>
        <p:nvSpPr>
          <p:cNvPr id="66" name="Obdélník 65">
            <a:extLst>
              <a:ext uri="{FF2B5EF4-FFF2-40B4-BE49-F238E27FC236}">
                <a16:creationId xmlns:a16="http://schemas.microsoft.com/office/drawing/2014/main" id="{D5332C53-B5F2-EBED-3F08-143878613116}"/>
              </a:ext>
            </a:extLst>
          </p:cNvPr>
          <p:cNvSpPr/>
          <p:nvPr/>
        </p:nvSpPr>
        <p:spPr>
          <a:xfrm>
            <a:off x="6943469" y="6187650"/>
            <a:ext cx="963560" cy="373627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solidFill>
                  <a:schemeClr val="bg1"/>
                </a:solidFill>
              </a:rPr>
              <a:t>SOC SLUŽBA</a:t>
            </a:r>
          </a:p>
        </p:txBody>
      </p:sp>
      <p:cxnSp>
        <p:nvCxnSpPr>
          <p:cNvPr id="68" name="Přímá spojnice se šipkou 67">
            <a:extLst>
              <a:ext uri="{FF2B5EF4-FFF2-40B4-BE49-F238E27FC236}">
                <a16:creationId xmlns:a16="http://schemas.microsoft.com/office/drawing/2014/main" id="{2E53FCFC-BC84-DDF4-9703-72917CC036C3}"/>
              </a:ext>
            </a:extLst>
          </p:cNvPr>
          <p:cNvCxnSpPr>
            <a:cxnSpLocks/>
            <a:stCxn id="64" idx="1"/>
            <a:endCxn id="122" idx="6"/>
          </p:cNvCxnSpPr>
          <p:nvPr/>
        </p:nvCxnSpPr>
        <p:spPr>
          <a:xfrm flipH="1">
            <a:off x="6275735" y="5499642"/>
            <a:ext cx="666882" cy="429000"/>
          </a:xfrm>
          <a:prstGeom prst="straightConnector1">
            <a:avLst/>
          </a:prstGeom>
          <a:ln w="22225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1" name="Přímá spojnice se šipkou 70">
            <a:extLst>
              <a:ext uri="{FF2B5EF4-FFF2-40B4-BE49-F238E27FC236}">
                <a16:creationId xmlns:a16="http://schemas.microsoft.com/office/drawing/2014/main" id="{3EE5C9F1-E59F-F0CA-171F-742C30A5D574}"/>
              </a:ext>
            </a:extLst>
          </p:cNvPr>
          <p:cNvCxnSpPr>
            <a:cxnSpLocks/>
            <a:stCxn id="65" idx="1"/>
            <a:endCxn id="122" idx="6"/>
          </p:cNvCxnSpPr>
          <p:nvPr/>
        </p:nvCxnSpPr>
        <p:spPr>
          <a:xfrm flipH="1" flipV="1">
            <a:off x="6275735" y="5928642"/>
            <a:ext cx="658587" cy="8411"/>
          </a:xfrm>
          <a:prstGeom prst="straightConnector1">
            <a:avLst/>
          </a:prstGeom>
          <a:ln w="22225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3" name="Přímá spojnice se šipkou 72">
            <a:extLst>
              <a:ext uri="{FF2B5EF4-FFF2-40B4-BE49-F238E27FC236}">
                <a16:creationId xmlns:a16="http://schemas.microsoft.com/office/drawing/2014/main" id="{530EDB36-660A-6659-F50A-9009184CD46C}"/>
              </a:ext>
            </a:extLst>
          </p:cNvPr>
          <p:cNvCxnSpPr>
            <a:cxnSpLocks/>
            <a:stCxn id="66" idx="1"/>
            <a:endCxn id="122" idx="6"/>
          </p:cNvCxnSpPr>
          <p:nvPr/>
        </p:nvCxnSpPr>
        <p:spPr>
          <a:xfrm flipH="1" flipV="1">
            <a:off x="6275735" y="5928642"/>
            <a:ext cx="667734" cy="445822"/>
          </a:xfrm>
          <a:prstGeom prst="straightConnector1">
            <a:avLst/>
          </a:prstGeom>
          <a:ln w="22225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4" name="Obdélník 73">
            <a:extLst>
              <a:ext uri="{FF2B5EF4-FFF2-40B4-BE49-F238E27FC236}">
                <a16:creationId xmlns:a16="http://schemas.microsoft.com/office/drawing/2014/main" id="{AADC09FF-BEB7-451D-79E4-D61979EB50AD}"/>
              </a:ext>
            </a:extLst>
          </p:cNvPr>
          <p:cNvSpPr/>
          <p:nvPr/>
        </p:nvSpPr>
        <p:spPr>
          <a:xfrm>
            <a:off x="1884216" y="6091201"/>
            <a:ext cx="999172" cy="373627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LÉKAŘ</a:t>
            </a:r>
          </a:p>
        </p:txBody>
      </p:sp>
      <p:sp>
        <p:nvSpPr>
          <p:cNvPr id="75" name="Šipka: doprava 74">
            <a:extLst>
              <a:ext uri="{FF2B5EF4-FFF2-40B4-BE49-F238E27FC236}">
                <a16:creationId xmlns:a16="http://schemas.microsoft.com/office/drawing/2014/main" id="{5040F49A-BA42-6288-7F3C-6CCA668F0FC0}"/>
              </a:ext>
            </a:extLst>
          </p:cNvPr>
          <p:cNvSpPr/>
          <p:nvPr/>
        </p:nvSpPr>
        <p:spPr>
          <a:xfrm>
            <a:off x="2877235" y="5081376"/>
            <a:ext cx="1797046" cy="270043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5" name="Obdélník 84">
            <a:extLst>
              <a:ext uri="{FF2B5EF4-FFF2-40B4-BE49-F238E27FC236}">
                <a16:creationId xmlns:a16="http://schemas.microsoft.com/office/drawing/2014/main" id="{027BDE2E-3708-32BD-0194-14D23970A3C2}"/>
              </a:ext>
            </a:extLst>
          </p:cNvPr>
          <p:cNvSpPr/>
          <p:nvPr/>
        </p:nvSpPr>
        <p:spPr>
          <a:xfrm>
            <a:off x="6948558" y="4425230"/>
            <a:ext cx="999172" cy="373627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bg1"/>
                </a:solidFill>
              </a:rPr>
              <a:t>Veř ochránce</a:t>
            </a:r>
          </a:p>
        </p:txBody>
      </p:sp>
      <p:sp>
        <p:nvSpPr>
          <p:cNvPr id="97" name="Obdélník 96">
            <a:extLst>
              <a:ext uri="{FF2B5EF4-FFF2-40B4-BE49-F238E27FC236}">
                <a16:creationId xmlns:a16="http://schemas.microsoft.com/office/drawing/2014/main" id="{365FF478-1411-212C-B7C4-C9234AC05C4B}"/>
              </a:ext>
            </a:extLst>
          </p:cNvPr>
          <p:cNvSpPr/>
          <p:nvPr/>
        </p:nvSpPr>
        <p:spPr>
          <a:xfrm>
            <a:off x="6949803" y="4833542"/>
            <a:ext cx="1017127" cy="373627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bg1"/>
                </a:solidFill>
              </a:rPr>
              <a:t>Inspekce soc </a:t>
            </a:r>
            <a:r>
              <a:rPr lang="cs-CZ" sz="1400" dirty="0" err="1">
                <a:solidFill>
                  <a:schemeClr val="bg1"/>
                </a:solidFill>
              </a:rPr>
              <a:t>sl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98" name="Obdélník 97">
            <a:extLst>
              <a:ext uri="{FF2B5EF4-FFF2-40B4-BE49-F238E27FC236}">
                <a16:creationId xmlns:a16="http://schemas.microsoft.com/office/drawing/2014/main" id="{E98D392B-E39B-EAD0-6C9A-CAC930B309C6}"/>
              </a:ext>
            </a:extLst>
          </p:cNvPr>
          <p:cNvSpPr/>
          <p:nvPr/>
        </p:nvSpPr>
        <p:spPr>
          <a:xfrm>
            <a:off x="6994261" y="2166534"/>
            <a:ext cx="1147430" cy="369332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bg1"/>
                </a:solidFill>
              </a:rPr>
              <a:t>KRAJ</a:t>
            </a:r>
          </a:p>
        </p:txBody>
      </p:sp>
      <p:sp>
        <p:nvSpPr>
          <p:cNvPr id="100" name="Šipka: zahnutá nahoru 99">
            <a:extLst>
              <a:ext uri="{FF2B5EF4-FFF2-40B4-BE49-F238E27FC236}">
                <a16:creationId xmlns:a16="http://schemas.microsoft.com/office/drawing/2014/main" id="{7AEA5A15-6088-A12A-F670-CC167C919619}"/>
              </a:ext>
            </a:extLst>
          </p:cNvPr>
          <p:cNvSpPr/>
          <p:nvPr/>
        </p:nvSpPr>
        <p:spPr>
          <a:xfrm rot="16373982">
            <a:off x="7036406" y="2979115"/>
            <a:ext cx="2818224" cy="825635"/>
          </a:xfrm>
          <a:prstGeom prst="curvedUpArrow">
            <a:avLst/>
          </a:prstGeom>
          <a:solidFill>
            <a:schemeClr val="bg1">
              <a:lumMod val="75000"/>
            </a:schemeClr>
          </a:solidFill>
          <a:ln w="3175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02" name="Šipka: zahnutá nahoru 101">
            <a:extLst>
              <a:ext uri="{FF2B5EF4-FFF2-40B4-BE49-F238E27FC236}">
                <a16:creationId xmlns:a16="http://schemas.microsoft.com/office/drawing/2014/main" id="{9CDA267C-5B16-A259-E240-D92423C6097E}"/>
              </a:ext>
            </a:extLst>
          </p:cNvPr>
          <p:cNvSpPr/>
          <p:nvPr/>
        </p:nvSpPr>
        <p:spPr>
          <a:xfrm rot="16200000">
            <a:off x="6049122" y="2131861"/>
            <a:ext cx="4458846" cy="671755"/>
          </a:xfrm>
          <a:prstGeom prst="curvedUpArrow">
            <a:avLst/>
          </a:prstGeom>
          <a:solidFill>
            <a:schemeClr val="bg1">
              <a:lumMod val="75000"/>
            </a:schemeClr>
          </a:solidFill>
          <a:ln w="635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cxnSp>
        <p:nvCxnSpPr>
          <p:cNvPr id="104" name="Přímá spojnice se šipkou 103">
            <a:extLst>
              <a:ext uri="{FF2B5EF4-FFF2-40B4-BE49-F238E27FC236}">
                <a16:creationId xmlns:a16="http://schemas.microsoft.com/office/drawing/2014/main" id="{09B3B3D1-1869-13B8-A87B-158C437B3FE6}"/>
              </a:ext>
            </a:extLst>
          </p:cNvPr>
          <p:cNvCxnSpPr>
            <a:stCxn id="56" idx="1"/>
            <a:endCxn id="28" idx="6"/>
          </p:cNvCxnSpPr>
          <p:nvPr/>
        </p:nvCxnSpPr>
        <p:spPr>
          <a:xfrm flipH="1">
            <a:off x="6284944" y="412888"/>
            <a:ext cx="762027" cy="1515356"/>
          </a:xfrm>
          <a:prstGeom prst="straightConnector1">
            <a:avLst/>
          </a:prstGeom>
          <a:ln w="22225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" name="Obdélník 5">
            <a:extLst>
              <a:ext uri="{FF2B5EF4-FFF2-40B4-BE49-F238E27FC236}">
                <a16:creationId xmlns:a16="http://schemas.microsoft.com/office/drawing/2014/main" id="{F861D802-FBF2-3A7F-8316-5C132B6DA42C}"/>
              </a:ext>
            </a:extLst>
          </p:cNvPr>
          <p:cNvSpPr/>
          <p:nvPr/>
        </p:nvSpPr>
        <p:spPr>
          <a:xfrm>
            <a:off x="928575" y="2965957"/>
            <a:ext cx="801328" cy="27776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LAIK</a:t>
            </a:r>
          </a:p>
        </p:txBody>
      </p:sp>
      <p:sp>
        <p:nvSpPr>
          <p:cNvPr id="44" name="Obdélník 43">
            <a:extLst>
              <a:ext uri="{FF2B5EF4-FFF2-40B4-BE49-F238E27FC236}">
                <a16:creationId xmlns:a16="http://schemas.microsoft.com/office/drawing/2014/main" id="{0708EEA7-99BE-B552-8055-6EE8A746226A}"/>
              </a:ext>
            </a:extLst>
          </p:cNvPr>
          <p:cNvSpPr/>
          <p:nvPr/>
        </p:nvSpPr>
        <p:spPr>
          <a:xfrm>
            <a:off x="928575" y="3444037"/>
            <a:ext cx="801328" cy="27776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OBĚŤ</a:t>
            </a:r>
          </a:p>
        </p:txBody>
      </p:sp>
      <p:cxnSp>
        <p:nvCxnSpPr>
          <p:cNvPr id="110" name="Přímá spojnice se šipkou 109">
            <a:extLst>
              <a:ext uri="{FF2B5EF4-FFF2-40B4-BE49-F238E27FC236}">
                <a16:creationId xmlns:a16="http://schemas.microsoft.com/office/drawing/2014/main" id="{D985AFCC-B985-0281-3B3D-6E4756BCCC1D}"/>
              </a:ext>
            </a:extLst>
          </p:cNvPr>
          <p:cNvCxnSpPr>
            <a:stCxn id="6" idx="3"/>
            <a:endCxn id="14" idx="1"/>
          </p:cNvCxnSpPr>
          <p:nvPr/>
        </p:nvCxnSpPr>
        <p:spPr>
          <a:xfrm flipV="1">
            <a:off x="1729903" y="2484731"/>
            <a:ext cx="1757335" cy="62010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2" name="Přímá spojnice se šipkou 111">
            <a:extLst>
              <a:ext uri="{FF2B5EF4-FFF2-40B4-BE49-F238E27FC236}">
                <a16:creationId xmlns:a16="http://schemas.microsoft.com/office/drawing/2014/main" id="{C270CD4D-E36F-66A4-AE47-738F67E4EC1F}"/>
              </a:ext>
            </a:extLst>
          </p:cNvPr>
          <p:cNvCxnSpPr>
            <a:stCxn id="44" idx="3"/>
            <a:endCxn id="14" idx="1"/>
          </p:cNvCxnSpPr>
          <p:nvPr/>
        </p:nvCxnSpPr>
        <p:spPr>
          <a:xfrm flipV="1">
            <a:off x="1729903" y="2484731"/>
            <a:ext cx="1757335" cy="109818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4" name="Přímá spojnice se šipkou 113">
            <a:extLst>
              <a:ext uri="{FF2B5EF4-FFF2-40B4-BE49-F238E27FC236}">
                <a16:creationId xmlns:a16="http://schemas.microsoft.com/office/drawing/2014/main" id="{465DA94D-9333-7173-0201-2372C54D2138}"/>
              </a:ext>
            </a:extLst>
          </p:cNvPr>
          <p:cNvCxnSpPr>
            <a:cxnSpLocks/>
            <a:stCxn id="6" idx="3"/>
            <a:endCxn id="15" idx="1"/>
          </p:cNvCxnSpPr>
          <p:nvPr/>
        </p:nvCxnSpPr>
        <p:spPr>
          <a:xfrm>
            <a:off x="1729903" y="3104839"/>
            <a:ext cx="1725474" cy="955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7" name="Přímá spojnice se šipkou 116">
            <a:extLst>
              <a:ext uri="{FF2B5EF4-FFF2-40B4-BE49-F238E27FC236}">
                <a16:creationId xmlns:a16="http://schemas.microsoft.com/office/drawing/2014/main" id="{91724A5D-3B74-1D4E-DD78-DB95146359A7}"/>
              </a:ext>
            </a:extLst>
          </p:cNvPr>
          <p:cNvCxnSpPr>
            <a:cxnSpLocks/>
            <a:stCxn id="44" idx="3"/>
            <a:endCxn id="15" idx="1"/>
          </p:cNvCxnSpPr>
          <p:nvPr/>
        </p:nvCxnSpPr>
        <p:spPr>
          <a:xfrm flipV="1">
            <a:off x="1729903" y="3200370"/>
            <a:ext cx="1725474" cy="38254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7" name="Obdélník 126">
            <a:extLst>
              <a:ext uri="{FF2B5EF4-FFF2-40B4-BE49-F238E27FC236}">
                <a16:creationId xmlns:a16="http://schemas.microsoft.com/office/drawing/2014/main" id="{E60B8812-2FBA-AB8D-6384-266166EE8197}"/>
              </a:ext>
            </a:extLst>
          </p:cNvPr>
          <p:cNvSpPr/>
          <p:nvPr/>
        </p:nvSpPr>
        <p:spPr>
          <a:xfrm rot="16200000">
            <a:off x="-2585292" y="3342249"/>
            <a:ext cx="6226511" cy="35784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                                   podezření</a:t>
            </a:r>
          </a:p>
        </p:txBody>
      </p:sp>
      <p:sp>
        <p:nvSpPr>
          <p:cNvPr id="4" name="Kruh: dutý 3">
            <a:extLst>
              <a:ext uri="{FF2B5EF4-FFF2-40B4-BE49-F238E27FC236}">
                <a16:creationId xmlns:a16="http://schemas.microsoft.com/office/drawing/2014/main" id="{0AEAA198-6D85-B790-37E0-C565BA192CD1}"/>
              </a:ext>
            </a:extLst>
          </p:cNvPr>
          <p:cNvSpPr/>
          <p:nvPr/>
        </p:nvSpPr>
        <p:spPr>
          <a:xfrm>
            <a:off x="255638" y="3146322"/>
            <a:ext cx="609600" cy="570271"/>
          </a:xfrm>
          <a:prstGeom prst="donu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solidFill>
                  <a:schemeClr val="tx1"/>
                </a:solidFill>
              </a:rPr>
              <a:t>?!</a:t>
            </a:r>
            <a:endParaRPr lang="cs-CZ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Rukopis 4">
                <a:extLst>
                  <a:ext uri="{FF2B5EF4-FFF2-40B4-BE49-F238E27FC236}">
                    <a16:creationId xmlns:a16="http://schemas.microsoft.com/office/drawing/2014/main" id="{CCA613BE-2272-A8D3-92A3-3DDEA0599425}"/>
                  </a:ext>
                </a:extLst>
              </p14:cNvPr>
              <p14:cNvContentPartPr/>
              <p14:nvPr/>
            </p14:nvContentPartPr>
            <p14:xfrm>
              <a:off x="142275" y="4228575"/>
              <a:ext cx="360" cy="360"/>
            </p14:xfrm>
          </p:contentPart>
        </mc:Choice>
        <mc:Fallback xmlns="">
          <p:pic>
            <p:nvPicPr>
              <p:cNvPr id="5" name="Rukopis 4">
                <a:extLst>
                  <a:ext uri="{FF2B5EF4-FFF2-40B4-BE49-F238E27FC236}">
                    <a16:creationId xmlns:a16="http://schemas.microsoft.com/office/drawing/2014/main" id="{CCA613BE-2272-A8D3-92A3-3DDEA059942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6635" y="4156935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Rukopis 6">
                <a:extLst>
                  <a:ext uri="{FF2B5EF4-FFF2-40B4-BE49-F238E27FC236}">
                    <a16:creationId xmlns:a16="http://schemas.microsoft.com/office/drawing/2014/main" id="{B7D380FE-ED9A-C3A7-EF8A-9E601AE70315}"/>
                  </a:ext>
                </a:extLst>
              </p14:cNvPr>
              <p14:cNvContentPartPr/>
              <p14:nvPr/>
            </p14:nvContentPartPr>
            <p14:xfrm>
              <a:off x="3400275" y="866175"/>
              <a:ext cx="360" cy="360"/>
            </p14:xfrm>
          </p:contentPart>
        </mc:Choice>
        <mc:Fallback xmlns="">
          <p:pic>
            <p:nvPicPr>
              <p:cNvPr id="7" name="Rukopis 6">
                <a:extLst>
                  <a:ext uri="{FF2B5EF4-FFF2-40B4-BE49-F238E27FC236}">
                    <a16:creationId xmlns:a16="http://schemas.microsoft.com/office/drawing/2014/main" id="{B7D380FE-ED9A-C3A7-EF8A-9E601AE7031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91635" y="85717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Rukopis 8">
                <a:extLst>
                  <a:ext uri="{FF2B5EF4-FFF2-40B4-BE49-F238E27FC236}">
                    <a16:creationId xmlns:a16="http://schemas.microsoft.com/office/drawing/2014/main" id="{0F00D1A3-B02E-2A00-4838-CA9514C13028}"/>
                  </a:ext>
                </a:extLst>
              </p14:cNvPr>
              <p14:cNvContentPartPr/>
              <p14:nvPr/>
            </p14:nvContentPartPr>
            <p14:xfrm>
              <a:off x="3324315" y="818655"/>
              <a:ext cx="360" cy="360"/>
            </p14:xfrm>
          </p:contentPart>
        </mc:Choice>
        <mc:Fallback xmlns="">
          <p:pic>
            <p:nvPicPr>
              <p:cNvPr id="9" name="Rukopis 8">
                <a:extLst>
                  <a:ext uri="{FF2B5EF4-FFF2-40B4-BE49-F238E27FC236}">
                    <a16:creationId xmlns:a16="http://schemas.microsoft.com/office/drawing/2014/main" id="{0F00D1A3-B02E-2A00-4838-CA9514C1302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15315" y="80965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26" name="Rukopis 25">
                <a:extLst>
                  <a:ext uri="{FF2B5EF4-FFF2-40B4-BE49-F238E27FC236}">
                    <a16:creationId xmlns:a16="http://schemas.microsoft.com/office/drawing/2014/main" id="{D528D5B1-62A0-523C-739A-5147E5BCD80C}"/>
                  </a:ext>
                </a:extLst>
              </p14:cNvPr>
              <p14:cNvContentPartPr/>
              <p14:nvPr/>
            </p14:nvContentPartPr>
            <p14:xfrm>
              <a:off x="94755" y="4257375"/>
              <a:ext cx="360" cy="360"/>
            </p14:xfrm>
          </p:contentPart>
        </mc:Choice>
        <mc:Fallback xmlns="">
          <p:pic>
            <p:nvPicPr>
              <p:cNvPr id="26" name="Rukopis 25">
                <a:extLst>
                  <a:ext uri="{FF2B5EF4-FFF2-40B4-BE49-F238E27FC236}">
                    <a16:creationId xmlns:a16="http://schemas.microsoft.com/office/drawing/2014/main" id="{D528D5B1-62A0-523C-739A-5147E5BCD80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115" y="3879735"/>
                <a:ext cx="126000" cy="75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728891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D1B031C2-3CD5-ADF4-1085-B7F3CE70B6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1135" y="0"/>
            <a:ext cx="1430791" cy="6862732"/>
          </a:xfrm>
          <a:prstGeom prst="rect">
            <a:avLst/>
          </a:prstGeom>
        </p:spPr>
      </p:pic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20BA399F-CCB9-8BAF-0611-C7C835C8FC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39902" y="6092544"/>
            <a:ext cx="1133475" cy="323850"/>
          </a:xfrm>
          <a:prstGeom prst="rect">
            <a:avLst/>
          </a:prstGeom>
        </p:spPr>
      </p:pic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C1FC1E4B-DC8E-3B65-EED7-8FF1179E93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19913" y="6092544"/>
            <a:ext cx="1057275" cy="323850"/>
          </a:xfrm>
          <a:prstGeom prst="rect">
            <a:avLst/>
          </a:prstGeom>
        </p:spPr>
      </p:pic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B8F4FD0A-9344-26FC-AF52-277B9DE194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23724" y="6092544"/>
            <a:ext cx="352425" cy="323850"/>
          </a:xfrm>
          <a:prstGeom prst="rect">
            <a:avLst/>
          </a:prstGeom>
        </p:spPr>
      </p:pic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1FB2093B-3065-C68F-C2D3-6497F5CFCD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449172" y="6092544"/>
            <a:ext cx="323850" cy="323850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CC57A17E-18BB-738B-5FBF-E119F7997E9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198615" y="6092544"/>
            <a:ext cx="1152525" cy="323850"/>
          </a:xfrm>
          <a:prstGeom prst="rect">
            <a:avLst/>
          </a:prstGeom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A0EAE72E-8CB8-9E2B-8AFB-14A4BC5EF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4076" y="207528"/>
            <a:ext cx="2138680" cy="570540"/>
          </a:xfrm>
        </p:spPr>
        <p:txBody>
          <a:bodyPr>
            <a:normAutofit/>
          </a:bodyPr>
          <a:lstStyle/>
          <a:p>
            <a:r>
              <a:rPr lang="cs-CZ" sz="3200" dirty="0">
                <a:solidFill>
                  <a:srgbClr val="233791"/>
                </a:solidFill>
                <a:highlight>
                  <a:srgbClr val="C0C0C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PREVENCE</a:t>
            </a:r>
            <a:endParaRPr lang="cs-CZ" sz="3200" dirty="0">
              <a:solidFill>
                <a:srgbClr val="233791"/>
              </a:solidFill>
              <a:highlight>
                <a:srgbClr val="C0C0C0"/>
              </a:highlight>
            </a:endParaRPr>
          </a:p>
        </p:txBody>
      </p:sp>
      <p:sp>
        <p:nvSpPr>
          <p:cNvPr id="10" name="Zástupný obsah 2">
            <a:extLst>
              <a:ext uri="{FF2B5EF4-FFF2-40B4-BE49-F238E27FC236}">
                <a16:creationId xmlns:a16="http://schemas.microsoft.com/office/drawing/2014/main" id="{5624F304-3667-7FAF-1684-03172F175A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7340" y="1066876"/>
            <a:ext cx="8834120" cy="4351338"/>
          </a:xfrm>
        </p:spPr>
        <p:txBody>
          <a:bodyPr>
            <a:normAutofit lnSpcReduction="10000"/>
          </a:bodyPr>
          <a:lstStyle/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cs-CZ" sz="2400" b="1" dirty="0">
                <a:solidFill>
                  <a:srgbClr val="23379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cs-CZ" sz="2400" b="1" dirty="0">
                <a:solidFill>
                  <a:srgbClr val="23379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bce: </a:t>
            </a:r>
          </a:p>
          <a:p>
            <a:pPr marL="742950" lvl="1" indent="-285750">
              <a:lnSpc>
                <a:spcPct val="107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C89B9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cs-CZ" dirty="0">
                <a:solidFill>
                  <a:srgbClr val="C89B9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epistáže (vědomé, cílené a včasné vyhledávání jedinců či skupin ohrožených sociálním vyloučením nebo jinou sociální událostí v jejich sociálním prostředí);</a:t>
            </a: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cs-CZ" sz="2400" b="1" dirty="0">
                <a:solidFill>
                  <a:srgbClr val="23379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cs-CZ" sz="2400" b="1" dirty="0">
                <a:solidFill>
                  <a:srgbClr val="23379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mbudsman: </a:t>
            </a:r>
          </a:p>
          <a:p>
            <a:pPr marL="742950" lvl="1" indent="-285750">
              <a:lnSpc>
                <a:spcPct val="107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23379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systematické návštěvy míst, kde jsou lidé omezení na svobodě (včetně pobytových zařízení sociálních služeb, pobytových zařízení neregistrovaných podle zák. o soc. službách); ochrana osob před špatným zacházením;</a:t>
            </a: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cs-CZ" sz="2400" b="1" dirty="0">
                <a:solidFill>
                  <a:srgbClr val="23379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Inspekce sociálních služeb: </a:t>
            </a:r>
          </a:p>
          <a:p>
            <a:pPr marL="742950" lvl="1" indent="-285750">
              <a:lnSpc>
                <a:spcPct val="107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23379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dodržování zákona o sociálních službách; </a:t>
            </a:r>
          </a:p>
          <a:p>
            <a:endParaRPr lang="cs-CZ" sz="2400" dirty="0">
              <a:solidFill>
                <a:srgbClr val="2337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4274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D1B031C2-3CD5-ADF4-1085-B7F3CE70B6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1135" y="0"/>
            <a:ext cx="1430791" cy="6862732"/>
          </a:xfrm>
          <a:prstGeom prst="rect">
            <a:avLst/>
          </a:prstGeom>
        </p:spPr>
      </p:pic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20BA399F-CCB9-8BAF-0611-C7C835C8FC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39902" y="6092544"/>
            <a:ext cx="1133475" cy="323850"/>
          </a:xfrm>
          <a:prstGeom prst="rect">
            <a:avLst/>
          </a:prstGeom>
        </p:spPr>
      </p:pic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C1FC1E4B-DC8E-3B65-EED7-8FF1179E93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19913" y="6092544"/>
            <a:ext cx="1057275" cy="323850"/>
          </a:xfrm>
          <a:prstGeom prst="rect">
            <a:avLst/>
          </a:prstGeom>
        </p:spPr>
      </p:pic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B8F4FD0A-9344-26FC-AF52-277B9DE194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23724" y="6092544"/>
            <a:ext cx="352425" cy="323850"/>
          </a:xfrm>
          <a:prstGeom prst="rect">
            <a:avLst/>
          </a:prstGeom>
        </p:spPr>
      </p:pic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1FB2093B-3065-C68F-C2D3-6497F5CFCD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449172" y="6092544"/>
            <a:ext cx="323850" cy="323850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CC57A17E-18BB-738B-5FBF-E119F7997E9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198615" y="6092544"/>
            <a:ext cx="1152525" cy="323850"/>
          </a:xfrm>
          <a:prstGeom prst="rect">
            <a:avLst/>
          </a:prstGeom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0F208B35-DA8E-BBD7-C354-8B8DCFD68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6530" y="65331"/>
            <a:ext cx="5257800" cy="579755"/>
          </a:xfrm>
        </p:spPr>
        <p:txBody>
          <a:bodyPr>
            <a:normAutofit/>
          </a:bodyPr>
          <a:lstStyle/>
          <a:p>
            <a:r>
              <a:rPr lang="cs-CZ" sz="2400" dirty="0">
                <a:solidFill>
                  <a:srgbClr val="233791"/>
                </a:solidFill>
                <a:highlight>
                  <a:srgbClr val="C0C0C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DETEKCE </a:t>
            </a:r>
            <a:r>
              <a:rPr lang="cs-CZ" sz="2400" dirty="0">
                <a:solidFill>
                  <a:srgbClr val="C89B91"/>
                </a:solidFill>
                <a:highlight>
                  <a:srgbClr val="C0C0C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ZAMĚŘENÁ NA SYNDROM EAN</a:t>
            </a:r>
            <a:endParaRPr lang="cs-CZ" sz="2400" dirty="0">
              <a:solidFill>
                <a:srgbClr val="C89B91"/>
              </a:solidFill>
              <a:highlight>
                <a:srgbClr val="C0C0C0"/>
              </a:highlight>
            </a:endParaRPr>
          </a:p>
        </p:txBody>
      </p:sp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FA8E8906-9BC6-AC2A-B863-A353DD7A0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7114" y="645086"/>
            <a:ext cx="4184074" cy="5664274"/>
          </a:xfrm>
        </p:spPr>
        <p:txBody>
          <a:bodyPr>
            <a:normAutofit fontScale="92500" lnSpcReduction="10000"/>
          </a:bodyPr>
          <a:lstStyle/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cs-CZ" sz="2000" b="1" dirty="0">
                <a:solidFill>
                  <a:srgbClr val="23379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Policie ČR: </a:t>
            </a:r>
          </a:p>
          <a:p>
            <a:pPr marL="742950" lvl="1" indent="-285750">
              <a:lnSpc>
                <a:spcPct val="107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cs-CZ" sz="2000" dirty="0">
                <a:solidFill>
                  <a:srgbClr val="23379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vyšetřování spáchání trestného činu nebo přestupku a ochrana ohrožené osoby před násilím</a:t>
            </a:r>
          </a:p>
          <a:p>
            <a:pPr marL="742950" lvl="1" indent="-285750">
              <a:lnSpc>
                <a:spcPct val="107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cs-CZ" sz="2000" strike="sngStrike" dirty="0">
                <a:solidFill>
                  <a:srgbClr val="23379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splnění 4 podmínek domácího násilí: opakovanost, nárůst intenzity, jasné role, soukromí</a:t>
            </a:r>
            <a:endParaRPr lang="cs-CZ" sz="2000" dirty="0">
              <a:solidFill>
                <a:srgbClr val="23379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cs-CZ" sz="2000" dirty="0">
                <a:solidFill>
                  <a:srgbClr val="C89B9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vyšetřování spáchání EAN </a:t>
            </a:r>
            <a:r>
              <a:rPr lang="cs-CZ" sz="2000" dirty="0">
                <a:solidFill>
                  <a:srgbClr val="23379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cs-CZ" sz="2000" b="1" dirty="0">
                <a:solidFill>
                  <a:srgbClr val="23379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telefonní krizová intervence</a:t>
            </a:r>
            <a:r>
              <a:rPr lang="cs-CZ" sz="2000" dirty="0">
                <a:solidFill>
                  <a:srgbClr val="23379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marL="742950" lvl="1" indent="-285750">
              <a:lnSpc>
                <a:spcPct val="107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cs-CZ" sz="2000" dirty="0">
                <a:solidFill>
                  <a:srgbClr val="23379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naslouchání, </a:t>
            </a:r>
          </a:p>
          <a:p>
            <a:pPr marL="742950" lvl="1" indent="-285750">
              <a:lnSpc>
                <a:spcPct val="107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cs-CZ" sz="2000" dirty="0">
                <a:solidFill>
                  <a:srgbClr val="23379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identifikace objednávky klienta,</a:t>
            </a: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cs-CZ" sz="2000" b="1" dirty="0">
                <a:solidFill>
                  <a:srgbClr val="23379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obce: </a:t>
            </a:r>
          </a:p>
          <a:p>
            <a:pPr marL="742950" lvl="1" indent="-285750">
              <a:lnSpc>
                <a:spcPct val="107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cs-CZ" sz="2000" dirty="0">
                <a:solidFill>
                  <a:srgbClr val="23379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případová sociální práce; </a:t>
            </a:r>
          </a:p>
          <a:p>
            <a:pPr marL="742950" lvl="1" indent="-285750">
              <a:lnSpc>
                <a:spcPct val="107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cs-CZ" sz="2000" dirty="0">
                <a:solidFill>
                  <a:srgbClr val="23379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sociální diagnostika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cs-CZ" sz="2000" b="1" dirty="0">
                <a:solidFill>
                  <a:srgbClr val="23379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intervenční centra: </a:t>
            </a:r>
          </a:p>
          <a:p>
            <a:pPr marL="742950" lvl="1" indent="-285750">
              <a:lnSpc>
                <a:spcPct val="107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cs-CZ" sz="2000" dirty="0">
                <a:solidFill>
                  <a:srgbClr val="23379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šetření, diagnostika </a:t>
            </a:r>
            <a:r>
              <a:rPr lang="cs-CZ" sz="2000" dirty="0">
                <a:solidFill>
                  <a:srgbClr val="C89B9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nejen</a:t>
            </a:r>
            <a:r>
              <a:rPr lang="cs-CZ" sz="2000" dirty="0">
                <a:solidFill>
                  <a:srgbClr val="23379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 základě žádosti osoby ohrožené násilím osoby ve společném obydlí;</a:t>
            </a:r>
          </a:p>
          <a:p>
            <a:endParaRPr lang="cs-CZ" sz="4800" dirty="0">
              <a:solidFill>
                <a:srgbClr val="233791"/>
              </a:solidFill>
            </a:endParaRPr>
          </a:p>
        </p:txBody>
      </p:sp>
      <p:sp>
        <p:nvSpPr>
          <p:cNvPr id="10" name="Zástupný obsah 2">
            <a:extLst>
              <a:ext uri="{FF2B5EF4-FFF2-40B4-BE49-F238E27FC236}">
                <a16:creationId xmlns:a16="http://schemas.microsoft.com/office/drawing/2014/main" id="{763E536D-BE0D-2062-B729-C9732E2A2462}"/>
              </a:ext>
            </a:extLst>
          </p:cNvPr>
          <p:cNvSpPr txBox="1">
            <a:spLocks/>
          </p:cNvSpPr>
          <p:nvPr/>
        </p:nvSpPr>
        <p:spPr>
          <a:xfrm>
            <a:off x="6315169" y="172720"/>
            <a:ext cx="5521960" cy="52094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cs-CZ" sz="2000" b="1" dirty="0">
                <a:solidFill>
                  <a:srgbClr val="23379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Inspekce sociálních služeb: </a:t>
            </a:r>
          </a:p>
          <a:p>
            <a:pPr marL="742950" lvl="1" indent="-285750">
              <a:lnSpc>
                <a:spcPct val="107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cs-CZ" sz="2000" dirty="0">
                <a:solidFill>
                  <a:srgbClr val="23379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neohlášené inspekce u poskytovatelů sociálních služeb </a:t>
            </a:r>
          </a:p>
          <a:p>
            <a:pPr marL="742950" lvl="1" indent="-285750">
              <a:lnSpc>
                <a:spcPct val="107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cs-CZ" sz="2000" dirty="0">
                <a:solidFill>
                  <a:srgbClr val="23379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zjišťování porušování zákona o sociálních službách; </a:t>
            </a:r>
          </a:p>
          <a:p>
            <a:pPr marL="742950" lvl="1" indent="-285750">
              <a:lnSpc>
                <a:spcPct val="107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cs-CZ" sz="2000" dirty="0">
                <a:solidFill>
                  <a:srgbClr val="23379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kontrola dodržování standardů kvality sociálních služeb </a:t>
            </a:r>
          </a:p>
          <a:p>
            <a:pPr marL="742950" lvl="1" indent="-285750">
              <a:lnSpc>
                <a:spcPct val="107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cs-CZ" sz="2000" dirty="0">
                <a:solidFill>
                  <a:srgbClr val="23379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kontrola vytváření podmínek naplňování základních práv a svobod klientů sociální služby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cs-CZ" sz="2000" b="1" dirty="0">
                <a:solidFill>
                  <a:srgbClr val="23379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úřady práce: </a:t>
            </a:r>
          </a:p>
          <a:p>
            <a:pPr>
              <a:lnSpc>
                <a:spcPct val="107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cs-CZ" sz="2000" dirty="0">
                <a:solidFill>
                  <a:srgbClr val="23379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kontrola využívání přiznaného příspěvku na péči</a:t>
            </a:r>
            <a:endParaRPr lang="cs-CZ" sz="2000" b="1" dirty="0">
              <a:solidFill>
                <a:srgbClr val="23379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cs-CZ" sz="2000" b="1" dirty="0">
                <a:solidFill>
                  <a:srgbClr val="23379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ombudsman:</a:t>
            </a:r>
            <a:r>
              <a:rPr lang="cs-CZ" sz="2000" dirty="0">
                <a:solidFill>
                  <a:srgbClr val="23379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cs-CZ" sz="2000" dirty="0">
                <a:solidFill>
                  <a:srgbClr val="23379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komplexní zjišťování zacházení s klienty; porušování lidských práv, podmínky v kontextu zdravotní a sociální péče </a:t>
            </a:r>
          </a:p>
          <a:p>
            <a:endParaRPr lang="cs-CZ" sz="2000" dirty="0">
              <a:solidFill>
                <a:srgbClr val="2337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4929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D1B031C2-3CD5-ADF4-1085-B7F3CE70B6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1135" y="0"/>
            <a:ext cx="1430791" cy="6862732"/>
          </a:xfrm>
          <a:prstGeom prst="rect">
            <a:avLst/>
          </a:prstGeom>
        </p:spPr>
      </p:pic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20BA399F-CCB9-8BAF-0611-C7C835C8FC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39902" y="6092544"/>
            <a:ext cx="1133475" cy="323850"/>
          </a:xfrm>
          <a:prstGeom prst="rect">
            <a:avLst/>
          </a:prstGeom>
        </p:spPr>
      </p:pic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C1FC1E4B-DC8E-3B65-EED7-8FF1179E93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19913" y="6092544"/>
            <a:ext cx="1057275" cy="323850"/>
          </a:xfrm>
          <a:prstGeom prst="rect">
            <a:avLst/>
          </a:prstGeom>
        </p:spPr>
      </p:pic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B8F4FD0A-9344-26FC-AF52-277B9DE194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23724" y="6092544"/>
            <a:ext cx="352425" cy="323850"/>
          </a:xfrm>
          <a:prstGeom prst="rect">
            <a:avLst/>
          </a:prstGeom>
        </p:spPr>
      </p:pic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1FB2093B-3065-C68F-C2D3-6497F5CFCD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449172" y="6092544"/>
            <a:ext cx="323850" cy="323850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CC57A17E-18BB-738B-5FBF-E119F7997E9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198615" y="6092544"/>
            <a:ext cx="1152525" cy="323850"/>
          </a:xfrm>
          <a:prstGeom prst="rect">
            <a:avLst/>
          </a:prstGeom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E5F593CB-8C11-820B-2366-E70152875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1680" y="207291"/>
            <a:ext cx="10515600" cy="234315"/>
          </a:xfrm>
        </p:spPr>
        <p:txBody>
          <a:bodyPr>
            <a:noAutofit/>
          </a:bodyPr>
          <a:lstStyle/>
          <a:p>
            <a:r>
              <a:rPr lang="cs-CZ" sz="3200" dirty="0">
                <a:solidFill>
                  <a:srgbClr val="233791"/>
                </a:solidFill>
                <a:highlight>
                  <a:srgbClr val="C0C0C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INTERVENCE AKUTNÍ FÁZE</a:t>
            </a:r>
            <a:endParaRPr lang="cs-CZ" sz="3200" dirty="0">
              <a:solidFill>
                <a:srgbClr val="233791"/>
              </a:solidFill>
              <a:highlight>
                <a:srgbClr val="C0C0C0"/>
              </a:highlight>
            </a:endParaRPr>
          </a:p>
        </p:txBody>
      </p:sp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4AD4F514-CBFD-010C-754D-6C1E3625CC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1680" y="675921"/>
            <a:ext cx="4949700" cy="5623279"/>
          </a:xfrm>
        </p:spPr>
        <p:txBody>
          <a:bodyPr>
            <a:normAutofit fontScale="92500" lnSpcReduction="20000"/>
          </a:bodyPr>
          <a:lstStyle/>
          <a:p>
            <a:pPr marL="0" lvl="0" indent="0">
              <a:lnSpc>
                <a:spcPct val="107000"/>
              </a:lnSpc>
              <a:buNone/>
            </a:pPr>
            <a:r>
              <a:rPr lang="cs-CZ" sz="2000" b="1" dirty="0">
                <a:solidFill>
                  <a:srgbClr val="23379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cs-CZ" sz="2000" b="1" dirty="0">
                <a:solidFill>
                  <a:srgbClr val="23379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olicie: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cs-CZ" sz="2000" dirty="0">
                <a:solidFill>
                  <a:srgbClr val="23379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</a:t>
            </a:r>
            <a:r>
              <a:rPr lang="cs-CZ" sz="2000" dirty="0">
                <a:solidFill>
                  <a:srgbClr val="23379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astavení násilí, </a:t>
            </a:r>
            <a:r>
              <a:rPr lang="cs-CZ" sz="2000" dirty="0">
                <a:solidFill>
                  <a:srgbClr val="C89B9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zneužívání, ochrana ohrožené osoby před násilím</a:t>
            </a:r>
            <a:r>
              <a:rPr lang="cs-CZ" sz="2000" dirty="0">
                <a:solidFill>
                  <a:srgbClr val="23379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pomoc ohrožené osobě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cs-CZ" sz="2000" dirty="0">
                <a:solidFill>
                  <a:srgbClr val="23379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cs-CZ" sz="2000" dirty="0">
                <a:solidFill>
                  <a:srgbClr val="23379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ykázání násilné osoby</a:t>
            </a:r>
          </a:p>
          <a:p>
            <a:pPr marL="0" lvl="0" indent="0">
              <a:lnSpc>
                <a:spcPct val="107000"/>
              </a:lnSpc>
              <a:buNone/>
            </a:pPr>
            <a:r>
              <a:rPr lang="cs-CZ" sz="2000" b="1" dirty="0">
                <a:solidFill>
                  <a:srgbClr val="23379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intervenční centra:</a:t>
            </a:r>
          </a:p>
          <a:p>
            <a:pPr marL="742950" lvl="1" indent="-285750">
              <a:lnSpc>
                <a:spcPct val="107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cs-CZ" sz="2000" dirty="0">
                <a:solidFill>
                  <a:srgbClr val="23379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ambulantní, terénní, pobytové služby obětem </a:t>
            </a:r>
            <a:r>
              <a:rPr lang="cs-CZ" sz="2000" dirty="0">
                <a:solidFill>
                  <a:srgbClr val="C89B9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EAN</a:t>
            </a:r>
            <a:r>
              <a:rPr lang="cs-CZ" sz="2000" strike="sngStrike" dirty="0">
                <a:solidFill>
                  <a:srgbClr val="C89B9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strike="sngStrike" dirty="0">
                <a:solidFill>
                  <a:srgbClr val="23379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domácího násilí </a:t>
            </a:r>
            <a:endParaRPr lang="cs-CZ" sz="2000" dirty="0">
              <a:solidFill>
                <a:srgbClr val="23379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cs-CZ" sz="2000" dirty="0">
                <a:solidFill>
                  <a:srgbClr val="23379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poskytnutím obydlí osobě ohrožené násilným chováním osoby ve společném obydlí;</a:t>
            </a:r>
          </a:p>
          <a:p>
            <a:pPr marL="742950" lvl="1" indent="-285750">
              <a:lnSpc>
                <a:spcPct val="107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cs-CZ" sz="2000" dirty="0">
                <a:solidFill>
                  <a:srgbClr val="23379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cs-CZ" sz="2000" dirty="0">
                <a:solidFill>
                  <a:srgbClr val="23379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omoc osobě ohrožené násilným chováním osoby ve společném obydlí (případně osoby vykázané)</a:t>
            </a:r>
          </a:p>
          <a:p>
            <a:pPr marL="742950" lvl="1" indent="-285750">
              <a:lnSpc>
                <a:spcPct val="107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cs-CZ" sz="2000" dirty="0">
                <a:solidFill>
                  <a:srgbClr val="23379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cs-CZ" sz="2000" dirty="0">
                <a:solidFill>
                  <a:srgbClr val="23379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řípadová sociální práce </a:t>
            </a:r>
          </a:p>
          <a:p>
            <a:pPr marL="742950" lvl="1" indent="-285750">
              <a:lnSpc>
                <a:spcPct val="107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cs-CZ" sz="2000" dirty="0">
                <a:solidFill>
                  <a:srgbClr val="23379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cs-CZ" sz="2000" dirty="0">
                <a:solidFill>
                  <a:srgbClr val="23379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anace vztahů, </a:t>
            </a:r>
            <a:r>
              <a:rPr lang="cs-CZ" sz="2000" dirty="0">
                <a:solidFill>
                  <a:srgbClr val="C89B9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restorativní justice</a:t>
            </a:r>
          </a:p>
          <a:p>
            <a:pPr marL="0" lvl="0" indent="0">
              <a:lnSpc>
                <a:spcPct val="107000"/>
              </a:lnSpc>
              <a:buNone/>
            </a:pPr>
            <a:r>
              <a:rPr lang="cs-CZ" sz="2000" b="1" dirty="0">
                <a:solidFill>
                  <a:srgbClr val="23379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obce: </a:t>
            </a:r>
          </a:p>
          <a:p>
            <a:pPr marL="742950" lvl="1" indent="-285750">
              <a:lnSpc>
                <a:spcPct val="107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cs-CZ" sz="2000" dirty="0">
                <a:solidFill>
                  <a:srgbClr val="23379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případová sociální práce, </a:t>
            </a:r>
          </a:p>
          <a:p>
            <a:pPr marL="742950" lvl="1" indent="-285750">
              <a:lnSpc>
                <a:spcPct val="107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cs-CZ" sz="2000" dirty="0">
                <a:solidFill>
                  <a:srgbClr val="23379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sociální terapie, </a:t>
            </a:r>
          </a:p>
          <a:p>
            <a:pPr marL="742950" lvl="1" indent="-285750">
              <a:lnSpc>
                <a:spcPct val="107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cs-CZ" sz="2000" dirty="0">
                <a:solidFill>
                  <a:srgbClr val="23379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sanace vztahů; </a:t>
            </a:r>
            <a:r>
              <a:rPr lang="cs-CZ" sz="2000" dirty="0">
                <a:solidFill>
                  <a:srgbClr val="C89B9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restorativní justice</a:t>
            </a:r>
          </a:p>
          <a:p>
            <a:endParaRPr lang="cs-CZ" sz="4800" dirty="0">
              <a:solidFill>
                <a:srgbClr val="233791"/>
              </a:solidFill>
            </a:endParaRPr>
          </a:p>
        </p:txBody>
      </p:sp>
      <p:sp>
        <p:nvSpPr>
          <p:cNvPr id="10" name="Zástupný obsah 2">
            <a:extLst>
              <a:ext uri="{FF2B5EF4-FFF2-40B4-BE49-F238E27FC236}">
                <a16:creationId xmlns:a16="http://schemas.microsoft.com/office/drawing/2014/main" id="{1F731DE6-D9F8-4DC8-9497-9A78A763F126}"/>
              </a:ext>
            </a:extLst>
          </p:cNvPr>
          <p:cNvSpPr txBox="1">
            <a:spLocks/>
          </p:cNvSpPr>
          <p:nvPr/>
        </p:nvSpPr>
        <p:spPr>
          <a:xfrm>
            <a:off x="6961380" y="675921"/>
            <a:ext cx="4820922" cy="49577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buNone/>
            </a:pPr>
            <a:r>
              <a:rPr lang="cs-CZ" sz="2000" b="1" dirty="0">
                <a:solidFill>
                  <a:srgbClr val="23379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Inspekce sociálních služeb: </a:t>
            </a:r>
          </a:p>
          <a:p>
            <a:pPr marL="742950" lvl="1" indent="-285750">
              <a:lnSpc>
                <a:spcPct val="107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cs-CZ" sz="2000" dirty="0">
                <a:solidFill>
                  <a:srgbClr val="23379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správní řízení </a:t>
            </a:r>
          </a:p>
          <a:p>
            <a:pPr marL="742950" lvl="1" indent="-285750">
              <a:lnSpc>
                <a:spcPct val="107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cs-CZ" sz="2000" dirty="0">
                <a:solidFill>
                  <a:srgbClr val="23379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pokuty, opatření k odstranění nedostatků, </a:t>
            </a:r>
          </a:p>
          <a:p>
            <a:pPr marL="742950" lvl="1" indent="-285750">
              <a:lnSpc>
                <a:spcPct val="107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cs-CZ" sz="2000" dirty="0">
                <a:solidFill>
                  <a:srgbClr val="23379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předání podnětů jinému orgánu a instituci (hejtman, krajský úřad, státní zastupitelství, zdravotní pojišťovny, úřad práce)</a:t>
            </a:r>
          </a:p>
          <a:p>
            <a:pPr marL="0" indent="0">
              <a:lnSpc>
                <a:spcPct val="107000"/>
              </a:lnSpc>
              <a:buNone/>
            </a:pPr>
            <a:r>
              <a:rPr lang="cs-CZ" sz="2000" b="1" dirty="0">
                <a:solidFill>
                  <a:srgbClr val="23379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Ombudsman: </a:t>
            </a:r>
          </a:p>
          <a:p>
            <a:pPr marL="742950" lvl="1" indent="-285750">
              <a:lnSpc>
                <a:spcPct val="107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cs-CZ" sz="2000" dirty="0">
                <a:solidFill>
                  <a:srgbClr val="23379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podnět Inspekci sociálních služeb, </a:t>
            </a:r>
          </a:p>
          <a:p>
            <a:pPr marL="742950" lvl="1" indent="-285750">
              <a:lnSpc>
                <a:spcPct val="107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cs-CZ" sz="2000" dirty="0">
                <a:solidFill>
                  <a:srgbClr val="23379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podnět orgánům činným v trestním řízení; </a:t>
            </a:r>
          </a:p>
          <a:p>
            <a:pPr marL="742950" lvl="1" indent="-285750">
              <a:lnSpc>
                <a:spcPct val="107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cs-CZ" sz="2000" dirty="0">
                <a:solidFill>
                  <a:srgbClr val="23379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výzva Krajskému úřadu ke kontrole zdravotnických služeb</a:t>
            </a:r>
          </a:p>
          <a:p>
            <a:pPr marL="0" indent="0">
              <a:lnSpc>
                <a:spcPct val="107000"/>
              </a:lnSpc>
              <a:buNone/>
            </a:pPr>
            <a:r>
              <a:rPr lang="cs-CZ" sz="2000" b="1" dirty="0">
                <a:solidFill>
                  <a:srgbClr val="23379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telefonní krizová intervence: </a:t>
            </a:r>
          </a:p>
          <a:p>
            <a:pPr marL="742950" lvl="1" indent="-285750">
              <a:lnSpc>
                <a:spcPct val="107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cs-CZ" sz="2000" dirty="0">
                <a:solidFill>
                  <a:srgbClr val="23379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podněty sociálnímu odboru obce, intervenčnímu centru, policii, úřadu práce </a:t>
            </a:r>
          </a:p>
          <a:p>
            <a:endParaRPr lang="cs-CZ" sz="4800" dirty="0">
              <a:solidFill>
                <a:srgbClr val="2337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0150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D1B031C2-3CD5-ADF4-1085-B7F3CE70B6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1135" y="0"/>
            <a:ext cx="1430791" cy="6862732"/>
          </a:xfrm>
          <a:prstGeom prst="rect">
            <a:avLst/>
          </a:prstGeom>
        </p:spPr>
      </p:pic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20BA399F-CCB9-8BAF-0611-C7C835C8FC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39902" y="6092544"/>
            <a:ext cx="1133475" cy="323850"/>
          </a:xfrm>
          <a:prstGeom prst="rect">
            <a:avLst/>
          </a:prstGeom>
        </p:spPr>
      </p:pic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C1FC1E4B-DC8E-3B65-EED7-8FF1179E93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19913" y="6092544"/>
            <a:ext cx="1057275" cy="323850"/>
          </a:xfrm>
          <a:prstGeom prst="rect">
            <a:avLst/>
          </a:prstGeom>
        </p:spPr>
      </p:pic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B8F4FD0A-9344-26FC-AF52-277B9DE194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23724" y="6092544"/>
            <a:ext cx="352425" cy="323850"/>
          </a:xfrm>
          <a:prstGeom prst="rect">
            <a:avLst/>
          </a:prstGeom>
        </p:spPr>
      </p:pic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1FB2093B-3065-C68F-C2D3-6497F5CFCD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449172" y="6092544"/>
            <a:ext cx="323850" cy="323850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CC57A17E-18BB-738B-5FBF-E119F7997E9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198615" y="6092544"/>
            <a:ext cx="1152525" cy="323850"/>
          </a:xfrm>
          <a:prstGeom prst="rect">
            <a:avLst/>
          </a:prstGeom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D0160229-7B0C-9592-50AB-20E09FF11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0920" y="441606"/>
            <a:ext cx="10515600" cy="478155"/>
          </a:xfrm>
        </p:spPr>
        <p:txBody>
          <a:bodyPr>
            <a:noAutofit/>
          </a:bodyPr>
          <a:lstStyle/>
          <a:p>
            <a:r>
              <a:rPr lang="cs-CZ" sz="3200" dirty="0">
                <a:solidFill>
                  <a:srgbClr val="233791"/>
                </a:solidFill>
                <a:highlight>
                  <a:srgbClr val="C0C0C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INTERVENCE STŘEDNĚ – DLOUHODOBÁ</a:t>
            </a:r>
            <a:endParaRPr lang="cs-CZ" sz="3200" dirty="0">
              <a:solidFill>
                <a:srgbClr val="233791"/>
              </a:solidFill>
              <a:highlight>
                <a:srgbClr val="C0C0C0"/>
              </a:highlight>
            </a:endParaRPr>
          </a:p>
        </p:txBody>
      </p:sp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D7AA6D91-0E31-9F2A-C538-F549982ED9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0920" y="1374124"/>
            <a:ext cx="10626825" cy="4920144"/>
          </a:xfrm>
        </p:spPr>
        <p:txBody>
          <a:bodyPr>
            <a:normAutofit lnSpcReduction="10000"/>
          </a:bodyPr>
          <a:lstStyle/>
          <a:p>
            <a:pPr marL="0" lvl="0" indent="0">
              <a:lnSpc>
                <a:spcPct val="107000"/>
              </a:lnSpc>
              <a:buNone/>
            </a:pPr>
            <a:r>
              <a:rPr lang="cs-CZ" sz="2400" b="1" dirty="0">
                <a:solidFill>
                  <a:srgbClr val="23379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obce: </a:t>
            </a:r>
          </a:p>
          <a:p>
            <a:pPr marL="742950" lvl="1" indent="-285750">
              <a:lnSpc>
                <a:spcPct val="107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23379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sociální terapie, </a:t>
            </a:r>
          </a:p>
          <a:p>
            <a:pPr marL="742950" lvl="1" indent="-285750">
              <a:lnSpc>
                <a:spcPct val="107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23379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sanace vztahů </a:t>
            </a:r>
          </a:p>
          <a:p>
            <a:pPr marL="742950" lvl="1" indent="-285750">
              <a:lnSpc>
                <a:spcPct val="107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C89B9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restorativní justice</a:t>
            </a:r>
          </a:p>
          <a:p>
            <a:pPr marL="0" lvl="0" indent="0">
              <a:lnSpc>
                <a:spcPct val="107000"/>
              </a:lnSpc>
              <a:buNone/>
            </a:pPr>
            <a:r>
              <a:rPr lang="cs-CZ" sz="2400" b="1" dirty="0">
                <a:solidFill>
                  <a:srgbClr val="23379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intervenční centra </a:t>
            </a:r>
          </a:p>
          <a:p>
            <a:pPr marL="742950" lvl="1" indent="-285750">
              <a:lnSpc>
                <a:spcPct val="107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23379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případová konference</a:t>
            </a:r>
          </a:p>
          <a:p>
            <a:pPr marL="742950" lvl="1" indent="-285750">
              <a:lnSpc>
                <a:spcPct val="107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23379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Krizový plán pomoci</a:t>
            </a:r>
          </a:p>
          <a:p>
            <a:pPr marL="742950" lvl="1" indent="-285750">
              <a:lnSpc>
                <a:spcPct val="107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23379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sociální terapie, sanace vztahů, </a:t>
            </a:r>
            <a:r>
              <a:rPr lang="cs-CZ" dirty="0">
                <a:solidFill>
                  <a:srgbClr val="C89B9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restorativní justice</a:t>
            </a:r>
          </a:p>
          <a:p>
            <a:pPr marL="0" lvl="0" indent="0">
              <a:lnSpc>
                <a:spcPct val="107000"/>
              </a:lnSpc>
              <a:buNone/>
            </a:pPr>
            <a:r>
              <a:rPr lang="cs-CZ" sz="2400" b="1" dirty="0">
                <a:solidFill>
                  <a:srgbClr val="23379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akreditované nestátní organizace</a:t>
            </a:r>
          </a:p>
          <a:p>
            <a:pPr marL="742950" lvl="1" indent="-285750">
              <a:lnSpc>
                <a:spcPct val="107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23379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sociální terapie, </a:t>
            </a:r>
          </a:p>
          <a:p>
            <a:pPr marL="742950" lvl="1" indent="-285750">
              <a:lnSpc>
                <a:spcPct val="107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23379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sanace vztahů </a:t>
            </a:r>
          </a:p>
          <a:p>
            <a:pPr marL="742950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C89B9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restorativní justice</a:t>
            </a:r>
          </a:p>
        </p:txBody>
      </p:sp>
    </p:spTree>
    <p:extLst>
      <p:ext uri="{BB962C8B-B14F-4D97-AF65-F5344CB8AC3E}">
        <p14:creationId xmlns:p14="http://schemas.microsoft.com/office/powerpoint/2010/main" val="34793490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dirty="0">
                <a:solidFill>
                  <a:srgbClr val="233791"/>
                </a:solidFill>
              </a:rPr>
              <a:t>Výzkumný vzorek</a:t>
            </a:r>
            <a:endParaRPr dirty="0">
              <a:solidFill>
                <a:srgbClr val="233791"/>
              </a:solidFill>
            </a:endParaRPr>
          </a:p>
        </p:txBody>
      </p:sp>
      <p:sp>
        <p:nvSpPr>
          <p:cNvPr id="158" name="Google Shape;158;p7"/>
          <p:cNvSpPr txBox="1">
            <a:spLocks noGrp="1"/>
          </p:cNvSpPr>
          <p:nvPr>
            <p:ph type="body" idx="1"/>
          </p:nvPr>
        </p:nvSpPr>
        <p:spPr>
          <a:xfrm>
            <a:off x="923094" y="1571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lang="cs-CZ" sz="3600" dirty="0">
                <a:solidFill>
                  <a:srgbClr val="233791"/>
                </a:solidFill>
              </a:rPr>
              <a:t>N = </a:t>
            </a:r>
            <a:r>
              <a:rPr lang="cs-CZ" sz="3600" dirty="0">
                <a:solidFill>
                  <a:srgbClr val="C89B91"/>
                </a:solidFill>
              </a:rPr>
              <a:t>2 689</a:t>
            </a:r>
            <a:endParaRPr dirty="0">
              <a:solidFill>
                <a:srgbClr val="C89B91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lang="cs-CZ" sz="3600" dirty="0">
                <a:solidFill>
                  <a:srgbClr val="233791"/>
                </a:solidFill>
              </a:rPr>
              <a:t>65 – 99 let; Ø </a:t>
            </a:r>
            <a:r>
              <a:rPr lang="cs-CZ" sz="3600" dirty="0" err="1">
                <a:solidFill>
                  <a:srgbClr val="233791"/>
                </a:solidFill>
              </a:rPr>
              <a:t>age</a:t>
            </a:r>
            <a:r>
              <a:rPr lang="cs-CZ" sz="3600" dirty="0">
                <a:solidFill>
                  <a:srgbClr val="233791"/>
                </a:solidFill>
              </a:rPr>
              <a:t>= 74 y</a:t>
            </a:r>
            <a:endParaRPr dirty="0">
              <a:solidFill>
                <a:srgbClr val="233791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lang="cs-CZ" sz="3600" dirty="0">
                <a:solidFill>
                  <a:srgbClr val="233791"/>
                </a:solidFill>
              </a:rPr>
              <a:t>57 % žen</a:t>
            </a:r>
            <a:endParaRPr dirty="0">
              <a:solidFill>
                <a:srgbClr val="233791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lang="cs-CZ" sz="3600" dirty="0">
                <a:solidFill>
                  <a:srgbClr val="233791"/>
                </a:solidFill>
              </a:rPr>
              <a:t>19 % online &amp; </a:t>
            </a:r>
            <a:r>
              <a:rPr lang="cs-CZ" sz="3600" dirty="0">
                <a:solidFill>
                  <a:srgbClr val="C89B91"/>
                </a:solidFill>
              </a:rPr>
              <a:t>81 % dotazník „tváří v tvář“ F2F</a:t>
            </a:r>
            <a:endParaRPr dirty="0">
              <a:solidFill>
                <a:srgbClr val="C89B91"/>
              </a:solidFill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 sz="3200" dirty="0">
                <a:solidFill>
                  <a:srgbClr val="233791"/>
                </a:solidFill>
              </a:rPr>
              <a:t>tazatelé: Ø věk 50 y; (18 – 95 y); 82 % žen</a:t>
            </a:r>
            <a:endParaRPr dirty="0">
              <a:solidFill>
                <a:srgbClr val="233791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lang="en-US" sz="3600" dirty="0" err="1">
                <a:solidFill>
                  <a:srgbClr val="233791"/>
                </a:solidFill>
              </a:rPr>
              <a:t>kvótní</a:t>
            </a:r>
            <a:r>
              <a:rPr lang="en-US" sz="3600" dirty="0">
                <a:solidFill>
                  <a:srgbClr val="233791"/>
                </a:solidFill>
              </a:rPr>
              <a:t> </a:t>
            </a:r>
            <a:r>
              <a:rPr lang="en-US" sz="3600" dirty="0" err="1">
                <a:solidFill>
                  <a:srgbClr val="233791"/>
                </a:solidFill>
              </a:rPr>
              <a:t>výběr</a:t>
            </a:r>
            <a:r>
              <a:rPr lang="en-US" sz="3600" dirty="0">
                <a:solidFill>
                  <a:srgbClr val="233791"/>
                </a:solidFill>
              </a:rPr>
              <a:t>, </a:t>
            </a:r>
            <a:r>
              <a:rPr lang="en-US" sz="3600" dirty="0" err="1">
                <a:solidFill>
                  <a:srgbClr val="C89B91"/>
                </a:solidFill>
              </a:rPr>
              <a:t>reprezentativní</a:t>
            </a:r>
            <a:r>
              <a:rPr lang="en-US" sz="3600" dirty="0">
                <a:solidFill>
                  <a:srgbClr val="C89B91"/>
                </a:solidFill>
              </a:rPr>
              <a:t> </a:t>
            </a:r>
            <a:r>
              <a:rPr lang="en-US" sz="3600" dirty="0" err="1">
                <a:solidFill>
                  <a:srgbClr val="233791"/>
                </a:solidFill>
              </a:rPr>
              <a:t>podle</a:t>
            </a:r>
            <a:r>
              <a:rPr lang="en-US" sz="3600" dirty="0">
                <a:solidFill>
                  <a:srgbClr val="233791"/>
                </a:solidFill>
              </a:rPr>
              <a:t> </a:t>
            </a:r>
            <a:r>
              <a:rPr lang="en-US" sz="3600" dirty="0" err="1">
                <a:solidFill>
                  <a:srgbClr val="233791"/>
                </a:solidFill>
              </a:rPr>
              <a:t>věku</a:t>
            </a:r>
            <a:r>
              <a:rPr lang="en-US" sz="3600" dirty="0">
                <a:solidFill>
                  <a:srgbClr val="233791"/>
                </a:solidFill>
              </a:rPr>
              <a:t>, </a:t>
            </a:r>
            <a:r>
              <a:rPr lang="en-US" sz="3600" dirty="0" err="1">
                <a:solidFill>
                  <a:srgbClr val="233791"/>
                </a:solidFill>
              </a:rPr>
              <a:t>pohlaví</a:t>
            </a:r>
            <a:r>
              <a:rPr lang="en-US" sz="3600" dirty="0">
                <a:solidFill>
                  <a:srgbClr val="233791"/>
                </a:solidFill>
              </a:rPr>
              <a:t>, </a:t>
            </a:r>
            <a:r>
              <a:rPr lang="en-US" sz="3600" dirty="0" err="1">
                <a:solidFill>
                  <a:srgbClr val="233791"/>
                </a:solidFill>
              </a:rPr>
              <a:t>vzdělání</a:t>
            </a:r>
            <a:r>
              <a:rPr lang="en-US" sz="3600" dirty="0">
                <a:solidFill>
                  <a:srgbClr val="233791"/>
                </a:solidFill>
              </a:rPr>
              <a:t>, </a:t>
            </a:r>
            <a:r>
              <a:rPr lang="en-US" sz="3600" dirty="0" err="1">
                <a:solidFill>
                  <a:srgbClr val="233791"/>
                </a:solidFill>
              </a:rPr>
              <a:t>velikosti</a:t>
            </a:r>
            <a:r>
              <a:rPr lang="en-US" sz="3600" dirty="0">
                <a:solidFill>
                  <a:srgbClr val="233791"/>
                </a:solidFill>
              </a:rPr>
              <a:t> a </a:t>
            </a:r>
            <a:r>
              <a:rPr lang="en-US" sz="3600" dirty="0" err="1">
                <a:solidFill>
                  <a:srgbClr val="233791"/>
                </a:solidFill>
              </a:rPr>
              <a:t>místa</a:t>
            </a:r>
            <a:r>
              <a:rPr lang="en-US" sz="3600" dirty="0">
                <a:solidFill>
                  <a:srgbClr val="233791"/>
                </a:solidFill>
              </a:rPr>
              <a:t> </a:t>
            </a:r>
            <a:r>
              <a:rPr lang="en-US" sz="3600" dirty="0" err="1">
                <a:solidFill>
                  <a:srgbClr val="233791"/>
                </a:solidFill>
              </a:rPr>
              <a:t>bydliště</a:t>
            </a:r>
            <a:endParaRPr lang="en-US" sz="3600" dirty="0">
              <a:solidFill>
                <a:srgbClr val="233791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lang="cs-CZ" sz="3600" dirty="0">
                <a:solidFill>
                  <a:srgbClr val="233791"/>
                </a:solidFill>
              </a:rPr>
              <a:t>244 získaných proměnných </a:t>
            </a:r>
            <a:r>
              <a:rPr lang="cs-CZ" sz="2200" dirty="0">
                <a:solidFill>
                  <a:srgbClr val="233791"/>
                </a:solidFill>
              </a:rPr>
              <a:t>(r. traumata, pachatelé, </a:t>
            </a:r>
            <a:r>
              <a:rPr lang="cs-CZ" sz="2200" dirty="0" err="1">
                <a:solidFill>
                  <a:srgbClr val="233791"/>
                </a:solidFill>
              </a:rPr>
              <a:t>QoL</a:t>
            </a:r>
            <a:r>
              <a:rPr lang="cs-CZ" sz="2200" dirty="0">
                <a:solidFill>
                  <a:srgbClr val="233791"/>
                </a:solidFill>
              </a:rPr>
              <a:t>/zdraví, postoje k RJ)</a:t>
            </a:r>
            <a:endParaRPr lang="cs-CZ" sz="3600" dirty="0">
              <a:solidFill>
                <a:srgbClr val="233791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lang="cs-CZ" sz="3500" dirty="0">
                <a:solidFill>
                  <a:srgbClr val="233791"/>
                </a:solidFill>
              </a:rPr>
              <a:t>terénní sběr dat</a:t>
            </a:r>
            <a:r>
              <a:rPr lang="cs-CZ" dirty="0">
                <a:solidFill>
                  <a:srgbClr val="233791"/>
                </a:solidFill>
              </a:rPr>
              <a:t>: </a:t>
            </a:r>
            <a:r>
              <a:rPr lang="cs-CZ" sz="3600" dirty="0">
                <a:solidFill>
                  <a:srgbClr val="C89B91"/>
                </a:solidFill>
              </a:rPr>
              <a:t>9-11/2022</a:t>
            </a:r>
            <a:endParaRPr sz="3600" dirty="0">
              <a:solidFill>
                <a:srgbClr val="C89B91"/>
              </a:solidFill>
            </a:endParaRPr>
          </a:p>
        </p:txBody>
      </p:sp>
      <p:pic>
        <p:nvPicPr>
          <p:cNvPr id="5" name="Google Shape;168;p8">
            <a:extLst>
              <a:ext uri="{FF2B5EF4-FFF2-40B4-BE49-F238E27FC236}">
                <a16:creationId xmlns:a16="http://schemas.microsoft.com/office/drawing/2014/main" id="{852477DB-6107-472D-96C3-A5BE3549831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10844" y="599103"/>
            <a:ext cx="1185196" cy="10915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5203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D1B031C2-3CD5-ADF4-1085-B7F3CE70B6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1135" y="0"/>
            <a:ext cx="1430791" cy="6862732"/>
          </a:xfrm>
          <a:prstGeom prst="rect">
            <a:avLst/>
          </a:prstGeom>
        </p:spPr>
      </p:pic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20BA399F-CCB9-8BAF-0611-C7C835C8FC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39902" y="6092544"/>
            <a:ext cx="1133475" cy="323850"/>
          </a:xfrm>
          <a:prstGeom prst="rect">
            <a:avLst/>
          </a:prstGeom>
        </p:spPr>
      </p:pic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C1FC1E4B-DC8E-3B65-EED7-8FF1179E93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19913" y="6092544"/>
            <a:ext cx="1057275" cy="323850"/>
          </a:xfrm>
          <a:prstGeom prst="rect">
            <a:avLst/>
          </a:prstGeom>
        </p:spPr>
      </p:pic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B8F4FD0A-9344-26FC-AF52-277B9DE194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23724" y="6092544"/>
            <a:ext cx="352425" cy="323850"/>
          </a:xfrm>
          <a:prstGeom prst="rect">
            <a:avLst/>
          </a:prstGeom>
        </p:spPr>
      </p:pic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1FB2093B-3065-C68F-C2D3-6497F5CFCD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449172" y="6092544"/>
            <a:ext cx="323850" cy="323850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CC57A17E-18BB-738B-5FBF-E119F7997E9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198615" y="6092544"/>
            <a:ext cx="1152525" cy="323850"/>
          </a:xfrm>
          <a:prstGeom prst="rect">
            <a:avLst/>
          </a:prstGeom>
        </p:spPr>
      </p:pic>
      <p:sp>
        <p:nvSpPr>
          <p:cNvPr id="8" name="Zástupný text 2">
            <a:extLst>
              <a:ext uri="{FF2B5EF4-FFF2-40B4-BE49-F238E27FC236}">
                <a16:creationId xmlns:a16="http://schemas.microsoft.com/office/drawing/2014/main" id="{0DBFF610-49F9-C75C-3CF1-17ABD7EEA6FA}"/>
              </a:ext>
            </a:extLst>
          </p:cNvPr>
          <p:cNvSpPr txBox="1">
            <a:spLocks/>
          </p:cNvSpPr>
          <p:nvPr/>
        </p:nvSpPr>
        <p:spPr>
          <a:xfrm>
            <a:off x="2049660" y="1107440"/>
            <a:ext cx="9301480" cy="521834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Font typeface="Arial" panose="020B0604020202020204" pitchFamily="34" charset="0"/>
              <a:buNone/>
            </a:pPr>
            <a:r>
              <a:rPr lang="cs-CZ" dirty="0">
                <a:solidFill>
                  <a:srgbClr val="233791"/>
                </a:solidFill>
              </a:rPr>
              <a:t>Systém pro součinnost aktérů (policie, obce, ombudsman, intervenční centra, inspekce sociálních služeb, zdravotníci, právníci, nestátní organizace) pro prevenci, detekci, intervenci, evaluaci Syndromu EAN </a:t>
            </a:r>
          </a:p>
          <a:p>
            <a:r>
              <a:rPr lang="cs-CZ" dirty="0">
                <a:solidFill>
                  <a:srgbClr val="233791"/>
                </a:solidFill>
              </a:rPr>
              <a:t>zákon o Syndromu EAN;</a:t>
            </a:r>
          </a:p>
          <a:p>
            <a:r>
              <a:rPr lang="cs-CZ" dirty="0">
                <a:solidFill>
                  <a:srgbClr val="233791"/>
                </a:solidFill>
              </a:rPr>
              <a:t>multidisciplinární řešení případů a evaluace (součinnost mezi policií, sociální prací, zdravotníky, právníky, psychology) </a:t>
            </a:r>
          </a:p>
          <a:p>
            <a:r>
              <a:rPr lang="cs-CZ" dirty="0">
                <a:solidFill>
                  <a:srgbClr val="233791"/>
                </a:solidFill>
              </a:rPr>
              <a:t>nezávislý stížnostní mechanismus</a:t>
            </a:r>
          </a:p>
          <a:p>
            <a:r>
              <a:rPr lang="cs-CZ" dirty="0">
                <a:solidFill>
                  <a:srgbClr val="233791"/>
                </a:solidFill>
              </a:rPr>
              <a:t>dlouhodobou sociální práci s aktéry EAN (oběti, násilné osoby) sanace vztahů, restorativní justice</a:t>
            </a:r>
          </a:p>
          <a:p>
            <a:r>
              <a:rPr lang="cs-CZ" dirty="0">
                <a:solidFill>
                  <a:srgbClr val="233791"/>
                </a:solidFill>
              </a:rPr>
              <a:t>prolamování bariér utajování, strachu oběti i násilné osoby</a:t>
            </a:r>
          </a:p>
          <a:p>
            <a:r>
              <a:rPr lang="cs-CZ" dirty="0">
                <a:solidFill>
                  <a:srgbClr val="233791"/>
                </a:solidFill>
              </a:rPr>
              <a:t>osvětu</a:t>
            </a: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227AC577-679E-0C58-0986-2F221D6B5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5520" y="365125"/>
            <a:ext cx="9098280" cy="539115"/>
          </a:xfrm>
        </p:spPr>
        <p:txBody>
          <a:bodyPr>
            <a:noAutofit/>
          </a:bodyPr>
          <a:lstStyle/>
          <a:p>
            <a:r>
              <a:rPr lang="cs-CZ" sz="3200" dirty="0">
                <a:solidFill>
                  <a:srgbClr val="233791"/>
                </a:solidFill>
                <a:highlight>
                  <a:srgbClr val="C0C0C0"/>
                </a:highlight>
                <a:latin typeface="+mn-lt"/>
              </a:rPr>
              <a:t>CO POSTRÁDÁME...</a:t>
            </a:r>
          </a:p>
        </p:txBody>
      </p:sp>
    </p:spTree>
    <p:extLst>
      <p:ext uri="{BB962C8B-B14F-4D97-AF65-F5344CB8AC3E}">
        <p14:creationId xmlns:p14="http://schemas.microsoft.com/office/powerpoint/2010/main" val="42606905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D1B031C2-3CD5-ADF4-1085-B7F3CE70B6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1135" y="0"/>
            <a:ext cx="1430791" cy="6862732"/>
          </a:xfrm>
          <a:prstGeom prst="rect">
            <a:avLst/>
          </a:prstGeom>
        </p:spPr>
      </p:pic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20BA399F-CCB9-8BAF-0611-C7C835C8FC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39902" y="6092544"/>
            <a:ext cx="1133475" cy="323850"/>
          </a:xfrm>
          <a:prstGeom prst="rect">
            <a:avLst/>
          </a:prstGeom>
        </p:spPr>
      </p:pic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C1FC1E4B-DC8E-3B65-EED7-8FF1179E93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19913" y="6092544"/>
            <a:ext cx="1057275" cy="323850"/>
          </a:xfrm>
          <a:prstGeom prst="rect">
            <a:avLst/>
          </a:prstGeom>
        </p:spPr>
      </p:pic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B8F4FD0A-9344-26FC-AF52-277B9DE194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23724" y="6092544"/>
            <a:ext cx="352425" cy="323850"/>
          </a:xfrm>
          <a:prstGeom prst="rect">
            <a:avLst/>
          </a:prstGeom>
        </p:spPr>
      </p:pic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1FB2093B-3065-C68F-C2D3-6497F5CFCD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449172" y="6092544"/>
            <a:ext cx="323850" cy="323850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CC57A17E-18BB-738B-5FBF-E119F7997E9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198615" y="6092544"/>
            <a:ext cx="1152525" cy="32385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1E5BE1E2-F4F9-1C9B-E179-78941BC85314}"/>
              </a:ext>
            </a:extLst>
          </p:cNvPr>
          <p:cNvSpPr txBox="1"/>
          <p:nvPr/>
        </p:nvSpPr>
        <p:spPr>
          <a:xfrm>
            <a:off x="2542308" y="1244600"/>
            <a:ext cx="473466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233791"/>
                </a:solidFill>
              </a:rPr>
              <a:t>Děkuji za pozornost.</a:t>
            </a:r>
          </a:p>
          <a:p>
            <a:endParaRPr lang="cs-CZ" sz="2400" dirty="0">
              <a:solidFill>
                <a:srgbClr val="233791"/>
              </a:solidFill>
            </a:endParaRPr>
          </a:p>
          <a:p>
            <a:endParaRPr lang="cs-CZ" sz="2400" dirty="0">
              <a:solidFill>
                <a:srgbClr val="233791"/>
              </a:solidFill>
            </a:endParaRPr>
          </a:p>
          <a:p>
            <a:endParaRPr lang="cs-CZ" sz="2400" dirty="0">
              <a:solidFill>
                <a:srgbClr val="233791"/>
              </a:solidFill>
            </a:endParaRPr>
          </a:p>
          <a:p>
            <a:endParaRPr lang="cs-CZ" sz="2400" dirty="0">
              <a:solidFill>
                <a:srgbClr val="233791"/>
              </a:solidFill>
            </a:endParaRPr>
          </a:p>
          <a:p>
            <a:endParaRPr lang="cs-CZ" sz="2400" dirty="0">
              <a:solidFill>
                <a:srgbClr val="233791"/>
              </a:solidFill>
            </a:endParaRPr>
          </a:p>
          <a:p>
            <a:endParaRPr lang="cs-CZ" sz="2400" dirty="0">
              <a:solidFill>
                <a:srgbClr val="233791"/>
              </a:solidFill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14A13689-AE6B-409B-AB85-8BA2D8A484FA}"/>
              </a:ext>
            </a:extLst>
          </p:cNvPr>
          <p:cNvSpPr txBox="1"/>
          <p:nvPr/>
        </p:nvSpPr>
        <p:spPr>
          <a:xfrm>
            <a:off x="6910517" y="4465494"/>
            <a:ext cx="80812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dirty="0">
                <a:solidFill>
                  <a:srgbClr val="233791"/>
                </a:solidFill>
              </a:rPr>
              <a:t>MgA. Jan Lorman</a:t>
            </a:r>
          </a:p>
          <a:p>
            <a:r>
              <a:rPr lang="cs-CZ" sz="2400" dirty="0">
                <a:solidFill>
                  <a:srgbClr val="233791"/>
                </a:solidFill>
              </a:rPr>
              <a:t>Gerontologický institut</a:t>
            </a:r>
          </a:p>
        </p:txBody>
      </p:sp>
    </p:spTree>
    <p:extLst>
      <p:ext uri="{BB962C8B-B14F-4D97-AF65-F5344CB8AC3E}">
        <p14:creationId xmlns:p14="http://schemas.microsoft.com/office/powerpoint/2010/main" val="16492883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cký objekt 10">
            <a:extLst>
              <a:ext uri="{FF2B5EF4-FFF2-40B4-BE49-F238E27FC236}">
                <a16:creationId xmlns:a16="http://schemas.microsoft.com/office/drawing/2014/main" id="{A2A55964-26A3-5683-51EC-4DD9E6881F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50800"/>
            <a:ext cx="12188171" cy="577734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F88A951-1FB5-D1EB-F51E-C594D8CDC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135" y="2888671"/>
            <a:ext cx="6168241" cy="1325563"/>
          </a:xfrm>
        </p:spPr>
        <p:txBody>
          <a:bodyPr>
            <a:normAutofit fontScale="90000"/>
          </a:bodyPr>
          <a:lstStyle/>
          <a:p>
            <a:pPr marR="0" rtl="0"/>
            <a:r>
              <a:rPr lang="en-GB" sz="3200" b="1" i="0" u="none" strike="noStrike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Týrání</a:t>
            </a:r>
            <a:r>
              <a:rPr lang="en-GB" sz="3200" b="1" i="0" u="none" strike="noStrik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sz="3200" b="1" i="0" u="none" strike="noStrike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zneužívání</a:t>
            </a:r>
            <a:r>
              <a:rPr lang="en-GB" sz="3200" b="1" i="0" u="none" strike="noStrik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b="1" i="0" u="none" strike="noStrike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seniorů</a:t>
            </a:r>
            <a:r>
              <a:rPr lang="en-GB" sz="3200" b="1" i="0" u="none" strike="noStrik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  <a:r>
              <a:rPr lang="cs-CZ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GB" sz="3200" b="1" i="0" u="none" strike="noStrike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možnosti</a:t>
            </a:r>
            <a:r>
              <a:rPr lang="en-GB" sz="3200" b="1" i="0" u="none" strike="noStrik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b="1" i="0" u="none" strike="noStrike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využití</a:t>
            </a:r>
            <a:r>
              <a:rPr lang="en-GB" sz="3200" b="1" i="0" u="none" strike="noStrik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b="1" i="0" u="none" strike="noStrike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restorativních</a:t>
            </a:r>
            <a:r>
              <a:rPr lang="en-GB" sz="3200" b="1" i="0" u="none" strike="noStrik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b="1" i="0" u="none" strike="noStrike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přístupů</a:t>
            </a:r>
            <a:r>
              <a:rPr lang="en-GB" sz="3200" b="1" i="0" u="none" strike="noStrik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cs-CZ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GB" sz="3200" b="1" i="0" u="none" strike="noStrike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jejich</a:t>
            </a:r>
            <a:r>
              <a:rPr lang="en-GB" sz="3200" b="1" i="0" u="none" strike="noStrik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b="1" i="0" u="none" strike="noStrike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řešení</a:t>
            </a:r>
            <a:endParaRPr lang="en-GB" sz="3200" b="1" i="0" u="none" strike="noStrike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Grafický objekt 12">
            <a:extLst>
              <a:ext uri="{FF2B5EF4-FFF2-40B4-BE49-F238E27FC236}">
                <a16:creationId xmlns:a16="http://schemas.microsoft.com/office/drawing/2014/main" id="{FB5FDA2C-67B4-C68D-694A-8F41EED233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39902" y="6092544"/>
            <a:ext cx="1133475" cy="323850"/>
          </a:xfrm>
          <a:prstGeom prst="rect">
            <a:avLst/>
          </a:prstGeom>
        </p:spPr>
      </p:pic>
      <p:pic>
        <p:nvPicPr>
          <p:cNvPr id="15" name="Grafický objekt 14">
            <a:extLst>
              <a:ext uri="{FF2B5EF4-FFF2-40B4-BE49-F238E27FC236}">
                <a16:creationId xmlns:a16="http://schemas.microsoft.com/office/drawing/2014/main" id="{70EDCAB2-40C5-E1F9-FE9B-575B197202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19913" y="6092544"/>
            <a:ext cx="1057275" cy="323850"/>
          </a:xfrm>
          <a:prstGeom prst="rect">
            <a:avLst/>
          </a:prstGeom>
        </p:spPr>
      </p:pic>
      <p:pic>
        <p:nvPicPr>
          <p:cNvPr id="17" name="Grafický objekt 16">
            <a:extLst>
              <a:ext uri="{FF2B5EF4-FFF2-40B4-BE49-F238E27FC236}">
                <a16:creationId xmlns:a16="http://schemas.microsoft.com/office/drawing/2014/main" id="{9D61637C-166D-8FCB-8ADD-D76D265AFB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23724" y="6092544"/>
            <a:ext cx="352425" cy="323850"/>
          </a:xfrm>
          <a:prstGeom prst="rect">
            <a:avLst/>
          </a:prstGeom>
        </p:spPr>
      </p:pic>
      <p:pic>
        <p:nvPicPr>
          <p:cNvPr id="19" name="Grafický objekt 18">
            <a:extLst>
              <a:ext uri="{FF2B5EF4-FFF2-40B4-BE49-F238E27FC236}">
                <a16:creationId xmlns:a16="http://schemas.microsoft.com/office/drawing/2014/main" id="{BF611A59-015E-21D2-E3AD-0297E995B5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449172" y="6092544"/>
            <a:ext cx="323850" cy="323850"/>
          </a:xfrm>
          <a:prstGeom prst="rect">
            <a:avLst/>
          </a:prstGeom>
        </p:spPr>
      </p:pic>
      <p:pic>
        <p:nvPicPr>
          <p:cNvPr id="21" name="Grafický objekt 20">
            <a:extLst>
              <a:ext uri="{FF2B5EF4-FFF2-40B4-BE49-F238E27FC236}">
                <a16:creationId xmlns:a16="http://schemas.microsoft.com/office/drawing/2014/main" id="{8AC3CDCB-1967-613A-9FFA-DFD82F9B6F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198615" y="6092544"/>
            <a:ext cx="1152525" cy="32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6387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D1B031C2-3CD5-ADF4-1085-B7F3CE70B6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1135" y="0"/>
            <a:ext cx="1430791" cy="6862732"/>
          </a:xfrm>
          <a:prstGeom prst="rect">
            <a:avLst/>
          </a:prstGeom>
        </p:spPr>
      </p:pic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20BA399F-CCB9-8BAF-0611-C7C835C8FC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39902" y="6092544"/>
            <a:ext cx="1133475" cy="323850"/>
          </a:xfrm>
          <a:prstGeom prst="rect">
            <a:avLst/>
          </a:prstGeom>
        </p:spPr>
      </p:pic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C1FC1E4B-DC8E-3B65-EED7-8FF1179E93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19913" y="6092544"/>
            <a:ext cx="1057275" cy="323850"/>
          </a:xfrm>
          <a:prstGeom prst="rect">
            <a:avLst/>
          </a:prstGeom>
        </p:spPr>
      </p:pic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B8F4FD0A-9344-26FC-AF52-277B9DE194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23724" y="6092544"/>
            <a:ext cx="352425" cy="323850"/>
          </a:xfrm>
          <a:prstGeom prst="rect">
            <a:avLst/>
          </a:prstGeom>
        </p:spPr>
      </p:pic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1FB2093B-3065-C68F-C2D3-6497F5CFCD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449172" y="6092544"/>
            <a:ext cx="323850" cy="323850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CC57A17E-18BB-738B-5FBF-E119F7997E9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198615" y="6092544"/>
            <a:ext cx="1152525" cy="323850"/>
          </a:xfrm>
          <a:prstGeom prst="rect">
            <a:avLst/>
          </a:prstGeom>
        </p:spPr>
      </p:pic>
      <p:sp>
        <p:nvSpPr>
          <p:cNvPr id="11" name="Google Shape;158;p7">
            <a:extLst>
              <a:ext uri="{FF2B5EF4-FFF2-40B4-BE49-F238E27FC236}">
                <a16:creationId xmlns:a16="http://schemas.microsoft.com/office/drawing/2014/main" id="{ABF5A052-174E-49A5-A0ED-5F48A41C3EE4}"/>
              </a:ext>
            </a:extLst>
          </p:cNvPr>
          <p:cNvSpPr txBox="1">
            <a:spLocks/>
          </p:cNvSpPr>
          <p:nvPr/>
        </p:nvSpPr>
        <p:spPr>
          <a:xfrm>
            <a:off x="2279622" y="1541480"/>
            <a:ext cx="9785131" cy="435133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rgbClr val="C89B91"/>
              </a:buClr>
              <a:buSzPct val="75000"/>
            </a:pPr>
            <a:r>
              <a:rPr lang="cs-CZ" sz="3600" dirty="0">
                <a:solidFill>
                  <a:srgbClr val="233791"/>
                </a:solidFill>
              </a:rPr>
              <a:t>N = </a:t>
            </a:r>
            <a:r>
              <a:rPr lang="cs-CZ" sz="3600" dirty="0">
                <a:solidFill>
                  <a:srgbClr val="C89B91"/>
                </a:solidFill>
              </a:rPr>
              <a:t>2 689</a:t>
            </a:r>
            <a:endParaRPr lang="cs-CZ" dirty="0">
              <a:solidFill>
                <a:srgbClr val="C89B91"/>
              </a:solidFill>
            </a:endParaRPr>
          </a:p>
          <a:p>
            <a:pPr>
              <a:buClr>
                <a:srgbClr val="C89B91"/>
              </a:buClr>
              <a:buSzPct val="75000"/>
            </a:pPr>
            <a:r>
              <a:rPr lang="cs-CZ" sz="3600" dirty="0">
                <a:solidFill>
                  <a:srgbClr val="233791"/>
                </a:solidFill>
              </a:rPr>
              <a:t>65 – 99 let; Ø věk= 74 let</a:t>
            </a:r>
            <a:endParaRPr lang="cs-CZ" dirty="0">
              <a:solidFill>
                <a:srgbClr val="233791"/>
              </a:solidFill>
            </a:endParaRPr>
          </a:p>
          <a:p>
            <a:pPr>
              <a:buClr>
                <a:srgbClr val="C89B91"/>
              </a:buClr>
              <a:buSzPct val="75000"/>
            </a:pPr>
            <a:r>
              <a:rPr lang="cs-CZ" sz="3600" dirty="0">
                <a:solidFill>
                  <a:srgbClr val="233791"/>
                </a:solidFill>
              </a:rPr>
              <a:t>57 % žen</a:t>
            </a:r>
            <a:endParaRPr lang="cs-CZ" dirty="0">
              <a:solidFill>
                <a:srgbClr val="233791"/>
              </a:solidFill>
            </a:endParaRPr>
          </a:p>
          <a:p>
            <a:pPr>
              <a:buClr>
                <a:srgbClr val="C89B91"/>
              </a:buClr>
              <a:buSzPct val="75000"/>
            </a:pPr>
            <a:r>
              <a:rPr lang="cs-CZ" sz="3600" dirty="0">
                <a:solidFill>
                  <a:srgbClr val="233791"/>
                </a:solidFill>
              </a:rPr>
              <a:t>19 % online &amp; </a:t>
            </a:r>
            <a:r>
              <a:rPr lang="cs-CZ" sz="3600" dirty="0">
                <a:solidFill>
                  <a:srgbClr val="C89B91"/>
                </a:solidFill>
              </a:rPr>
              <a:t>81 % dotazník „tváří v tvář“ F2F</a:t>
            </a:r>
            <a:endParaRPr lang="cs-CZ" dirty="0">
              <a:solidFill>
                <a:srgbClr val="C89B91"/>
              </a:solidFill>
            </a:endParaRPr>
          </a:p>
          <a:p>
            <a:pPr lvl="1">
              <a:buClr>
                <a:srgbClr val="C89B91"/>
              </a:buClr>
              <a:buSzPct val="75000"/>
            </a:pPr>
            <a:r>
              <a:rPr lang="cs-CZ" sz="3200" dirty="0">
                <a:solidFill>
                  <a:srgbClr val="233791"/>
                </a:solidFill>
              </a:rPr>
              <a:t>tazatelé: Ø věk 50 y; (18 – 95 y); 82 % žen</a:t>
            </a:r>
            <a:endParaRPr lang="cs-CZ" dirty="0">
              <a:solidFill>
                <a:srgbClr val="233791"/>
              </a:solidFill>
            </a:endParaRPr>
          </a:p>
          <a:p>
            <a:pPr>
              <a:buClr>
                <a:srgbClr val="C89B91"/>
              </a:buClr>
              <a:buSzPct val="75000"/>
            </a:pPr>
            <a:r>
              <a:rPr lang="cs-CZ" sz="3600" dirty="0">
                <a:solidFill>
                  <a:srgbClr val="233791"/>
                </a:solidFill>
              </a:rPr>
              <a:t>kvótní výběr, </a:t>
            </a:r>
            <a:r>
              <a:rPr lang="cs-CZ" sz="3600" dirty="0">
                <a:solidFill>
                  <a:srgbClr val="C89B91"/>
                </a:solidFill>
              </a:rPr>
              <a:t>reprezentativní </a:t>
            </a:r>
            <a:r>
              <a:rPr lang="cs-CZ" sz="3600" dirty="0">
                <a:solidFill>
                  <a:srgbClr val="233791"/>
                </a:solidFill>
              </a:rPr>
              <a:t>podle věku, pohlaví, vzdělání, velikosti a místa bydliště</a:t>
            </a:r>
          </a:p>
          <a:p>
            <a:pPr>
              <a:buClr>
                <a:srgbClr val="C89B91"/>
              </a:buClr>
              <a:buSzPct val="75000"/>
            </a:pPr>
            <a:r>
              <a:rPr lang="cs-CZ" sz="3600" dirty="0">
                <a:solidFill>
                  <a:srgbClr val="233791"/>
                </a:solidFill>
              </a:rPr>
              <a:t>244 získaných proměnných</a:t>
            </a:r>
            <a:r>
              <a:rPr lang="cs-CZ" sz="2200" dirty="0">
                <a:solidFill>
                  <a:srgbClr val="233791"/>
                </a:solidFill>
              </a:rPr>
              <a:t>(</a:t>
            </a:r>
            <a:r>
              <a:rPr lang="cs-CZ" sz="2200" dirty="0" err="1">
                <a:solidFill>
                  <a:srgbClr val="233791"/>
                </a:solidFill>
              </a:rPr>
              <a:t>r.traumata</a:t>
            </a:r>
            <a:r>
              <a:rPr lang="cs-CZ" sz="2200" dirty="0">
                <a:solidFill>
                  <a:srgbClr val="233791"/>
                </a:solidFill>
              </a:rPr>
              <a:t>, pachatelé, </a:t>
            </a:r>
            <a:r>
              <a:rPr lang="cs-CZ" sz="2200" dirty="0" err="1">
                <a:solidFill>
                  <a:srgbClr val="233791"/>
                </a:solidFill>
              </a:rPr>
              <a:t>QoL</a:t>
            </a:r>
            <a:r>
              <a:rPr lang="cs-CZ" sz="2200" dirty="0">
                <a:solidFill>
                  <a:srgbClr val="233791"/>
                </a:solidFill>
              </a:rPr>
              <a:t>/zdraví, postoje RJ)</a:t>
            </a:r>
            <a:endParaRPr lang="cs-CZ" sz="3600" dirty="0">
              <a:solidFill>
                <a:srgbClr val="233791"/>
              </a:solidFill>
            </a:endParaRPr>
          </a:p>
          <a:p>
            <a:pPr>
              <a:buClr>
                <a:srgbClr val="C89B91"/>
              </a:buClr>
              <a:buSzPct val="75000"/>
            </a:pPr>
            <a:r>
              <a:rPr lang="cs-CZ" sz="3500" dirty="0">
                <a:solidFill>
                  <a:srgbClr val="233791"/>
                </a:solidFill>
              </a:rPr>
              <a:t>terénní sběr dat</a:t>
            </a:r>
            <a:r>
              <a:rPr lang="cs-CZ" dirty="0">
                <a:solidFill>
                  <a:srgbClr val="233791"/>
                </a:solidFill>
              </a:rPr>
              <a:t>: </a:t>
            </a:r>
            <a:r>
              <a:rPr lang="cs-CZ" sz="3600" dirty="0">
                <a:solidFill>
                  <a:srgbClr val="C89B91"/>
                </a:solidFill>
              </a:rPr>
              <a:t>9-11/2022</a:t>
            </a:r>
          </a:p>
        </p:txBody>
      </p:sp>
      <p:sp>
        <p:nvSpPr>
          <p:cNvPr id="12" name="Google Shape;157;p7">
            <a:extLst>
              <a:ext uri="{FF2B5EF4-FFF2-40B4-BE49-F238E27FC236}">
                <a16:creationId xmlns:a16="http://schemas.microsoft.com/office/drawing/2014/main" id="{2C73118C-5033-4F08-8B4D-23B9AA8F847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79622" y="11605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dirty="0">
                <a:solidFill>
                  <a:srgbClr val="233791"/>
                </a:solidFill>
              </a:rPr>
              <a:t>Výzkumný vzorek</a:t>
            </a:r>
            <a:endParaRPr dirty="0">
              <a:solidFill>
                <a:srgbClr val="233791"/>
              </a:solidFill>
            </a:endParaRPr>
          </a:p>
        </p:txBody>
      </p:sp>
      <p:pic>
        <p:nvPicPr>
          <p:cNvPr id="13" name="Google Shape;168;p8">
            <a:extLst>
              <a:ext uri="{FF2B5EF4-FFF2-40B4-BE49-F238E27FC236}">
                <a16:creationId xmlns:a16="http://schemas.microsoft.com/office/drawing/2014/main" id="{0EFD4E5B-BA37-4B3D-9BC4-9599C638103B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310844" y="599103"/>
            <a:ext cx="1185196" cy="10915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20619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dirty="0">
                <a:solidFill>
                  <a:srgbClr val="233791"/>
                </a:solidFill>
              </a:rPr>
              <a:t>První výsledky </a:t>
            </a:r>
            <a:endParaRPr dirty="0">
              <a:solidFill>
                <a:srgbClr val="233791"/>
              </a:solidFill>
            </a:endParaRPr>
          </a:p>
        </p:txBody>
      </p:sp>
      <p:sp>
        <p:nvSpPr>
          <p:cNvPr id="166" name="Google Shape;166;p8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1101290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 sz="3200" dirty="0">
                <a:solidFill>
                  <a:srgbClr val="233791"/>
                </a:solidFill>
              </a:rPr>
              <a:t>prevalence = počet případů výskytu jevu v určité populaci v určitém časovém bodě nebo za určité časové období</a:t>
            </a:r>
            <a:endParaRPr dirty="0">
              <a:solidFill>
                <a:srgbClr val="233791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 sz="3200" dirty="0">
                <a:solidFill>
                  <a:srgbClr val="233791"/>
                </a:solidFill>
              </a:rPr>
              <a:t>chybějící odpovědi „nechci odpovídat, nevím“ průměr = 0,8 %</a:t>
            </a:r>
            <a:endParaRPr dirty="0">
              <a:solidFill>
                <a:srgbClr val="233791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 sz="3200" dirty="0">
                <a:solidFill>
                  <a:srgbClr val="233791"/>
                </a:solidFill>
              </a:rPr>
              <a:t>neexistuje položka, ve které by nebyla ani jedna odpověď</a:t>
            </a:r>
            <a:endParaRPr dirty="0">
              <a:solidFill>
                <a:srgbClr val="233791"/>
              </a:solidFill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 sz="2800" dirty="0">
                <a:solidFill>
                  <a:srgbClr val="233791"/>
                </a:solidFill>
              </a:rPr>
              <a:t>(min) </a:t>
            </a:r>
            <a:r>
              <a:rPr lang="cs-CZ" sz="2800" b="1" dirty="0">
                <a:solidFill>
                  <a:srgbClr val="233791"/>
                </a:solidFill>
              </a:rPr>
              <a:t>N = 3</a:t>
            </a:r>
            <a:r>
              <a:rPr lang="cs-CZ" sz="2800" dirty="0">
                <a:solidFill>
                  <a:srgbClr val="233791"/>
                </a:solidFill>
              </a:rPr>
              <a:t> „omámení léky/jinými látkami“ (0,1 %) = 2 169 v populaci</a:t>
            </a:r>
            <a:endParaRPr dirty="0">
              <a:solidFill>
                <a:srgbClr val="233791"/>
              </a:solidFill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 sz="2800" dirty="0">
                <a:solidFill>
                  <a:srgbClr val="233791"/>
                </a:solidFill>
              </a:rPr>
              <a:t>(max) </a:t>
            </a:r>
            <a:r>
              <a:rPr lang="cs-CZ" sz="2800" b="1" dirty="0">
                <a:solidFill>
                  <a:srgbClr val="233791"/>
                </a:solidFill>
              </a:rPr>
              <a:t>N = 399 </a:t>
            </a:r>
            <a:r>
              <a:rPr lang="cs-CZ" sz="2800" dirty="0">
                <a:solidFill>
                  <a:srgbClr val="233791"/>
                </a:solidFill>
              </a:rPr>
              <a:t>„urážky, nadávky “ (14,8 %) </a:t>
            </a:r>
            <a:endParaRPr dirty="0">
              <a:solidFill>
                <a:srgbClr val="233791"/>
              </a:solidFill>
            </a:endParaRPr>
          </a:p>
          <a:p>
            <a:pPr marL="457200" lvl="1" indent="0">
              <a:buSzPts val="2800"/>
              <a:buNone/>
            </a:pPr>
            <a:r>
              <a:rPr lang="cs-CZ" sz="2800" b="1" dirty="0">
                <a:solidFill>
                  <a:srgbClr val="233791"/>
                </a:solidFill>
              </a:rPr>
              <a:t>              N = 329 </a:t>
            </a:r>
            <a:r>
              <a:rPr lang="cs-CZ" sz="2800" dirty="0">
                <a:solidFill>
                  <a:srgbClr val="233791"/>
                </a:solidFill>
              </a:rPr>
              <a:t>„být ignorován či znevažován“ (12,2 %)</a:t>
            </a:r>
            <a:endParaRPr lang="cs-CZ" b="1" dirty="0">
              <a:solidFill>
                <a:srgbClr val="233791"/>
              </a:solidFill>
            </a:endParaRPr>
          </a:p>
          <a:p>
            <a:pPr marL="457200" lvl="1" indent="0">
              <a:buSzPts val="2800"/>
              <a:buNone/>
            </a:pPr>
            <a:r>
              <a:rPr lang="cs-CZ" b="1" dirty="0">
                <a:solidFill>
                  <a:srgbClr val="233791"/>
                </a:solidFill>
              </a:rPr>
              <a:t>	</a:t>
            </a:r>
            <a:endParaRPr dirty="0">
              <a:solidFill>
                <a:srgbClr val="233791"/>
              </a:solidFill>
            </a:endParaRPr>
          </a:p>
          <a:p>
            <a:pPr marL="228600" lvl="0" indent="-25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 dirty="0">
              <a:solidFill>
                <a:srgbClr val="233791"/>
              </a:solidFill>
            </a:endParaRPr>
          </a:p>
        </p:txBody>
      </p:sp>
      <p:pic>
        <p:nvPicPr>
          <p:cNvPr id="168" name="Google Shape;168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5601" y="5085378"/>
            <a:ext cx="1185196" cy="10915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37405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E7BEE1-EFCD-4BA3-B74C-752B6600D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506" y="557024"/>
            <a:ext cx="10900719" cy="1325563"/>
          </a:xfrm>
        </p:spPr>
        <p:txBody>
          <a:bodyPr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</a:pPr>
            <a:r>
              <a:rPr kumimoji="0" lang="cs-CZ" altLang="cs-CZ" sz="3600" b="0" i="0" u="none" strike="noStrike" cap="none" normalizeH="0" baseline="0" dirty="0">
                <a:ln>
                  <a:noFill/>
                </a:ln>
                <a:solidFill>
                  <a:srgbClr val="23379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Oběť = </a:t>
            </a:r>
            <a:br>
              <a:rPr kumimoji="0" lang="cs-CZ" altLang="cs-CZ" sz="3600" b="0" i="0" u="none" strike="noStrike" cap="none" normalizeH="0" baseline="0" dirty="0">
                <a:ln>
                  <a:noFill/>
                </a:ln>
                <a:solidFill>
                  <a:srgbClr val="23379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cs-CZ" altLang="cs-CZ" sz="3600" b="0" i="0" u="none" strike="noStrike" cap="none" normalizeH="0" baseline="0" dirty="0">
                <a:ln>
                  <a:noFill/>
                </a:ln>
                <a:solidFill>
                  <a:srgbClr val="23379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respondent má jednu a více zkušeností</a:t>
            </a:r>
            <a:br>
              <a:rPr kumimoji="0" lang="cs-CZ" altLang="cs-CZ" sz="3600" b="0" i="0" u="none" strike="noStrike" cap="none" normalizeH="0" baseline="0" dirty="0">
                <a:ln>
                  <a:noFill/>
                </a:ln>
                <a:solidFill>
                  <a:srgbClr val="23379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cs-CZ" altLang="cs-CZ" sz="3600" b="0" i="0" u="none" strike="noStrike" cap="none" normalizeH="0" baseline="0" dirty="0">
                <a:ln>
                  <a:noFill/>
                </a:ln>
                <a:solidFill>
                  <a:srgbClr val="23379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 jakýmkoli typem zanedbávání a zneužívání </a:t>
            </a:r>
            <a:br>
              <a:rPr kumimoji="0" lang="cs-CZ" altLang="cs-CZ" sz="3600" b="0" i="0" u="none" strike="noStrike" cap="none" normalizeH="0" baseline="0" dirty="0">
                <a:ln>
                  <a:noFill/>
                </a:ln>
                <a:solidFill>
                  <a:srgbClr val="23379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altLang="cs-CZ" sz="2400" dirty="0">
                <a:solidFill>
                  <a:srgbClr val="23379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(1) blízké vztahy (2) + veřejné prostory + „šmejdi“ (3) + svědectví (sekundární trauma)</a:t>
            </a:r>
            <a:endParaRPr lang="cs-CZ" sz="2400" dirty="0">
              <a:solidFill>
                <a:srgbClr val="233791"/>
              </a:solidFill>
            </a:endParaRP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BF6C4F2F-1614-4385-94EB-68014982E3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4062361"/>
              </p:ext>
            </p:extLst>
          </p:nvPr>
        </p:nvGraphicFramePr>
        <p:xfrm>
          <a:off x="399495" y="2638709"/>
          <a:ext cx="10378311" cy="3951446"/>
        </p:xfrm>
        <a:graphic>
          <a:graphicData uri="http://schemas.openxmlformats.org/drawingml/2006/table">
            <a:tbl>
              <a:tblPr firstRow="1" firstCol="1" bandRow="1"/>
              <a:tblGrid>
                <a:gridCol w="1995432">
                  <a:extLst>
                    <a:ext uri="{9D8B030D-6E8A-4147-A177-3AD203B41FA5}">
                      <a16:colId xmlns:a16="http://schemas.microsoft.com/office/drawing/2014/main" val="1308543281"/>
                    </a:ext>
                  </a:extLst>
                </a:gridCol>
                <a:gridCol w="1761226">
                  <a:extLst>
                    <a:ext uri="{9D8B030D-6E8A-4147-A177-3AD203B41FA5}">
                      <a16:colId xmlns:a16="http://schemas.microsoft.com/office/drawing/2014/main" val="2485066725"/>
                    </a:ext>
                  </a:extLst>
                </a:gridCol>
                <a:gridCol w="1713389">
                  <a:extLst>
                    <a:ext uri="{9D8B030D-6E8A-4147-A177-3AD203B41FA5}">
                      <a16:colId xmlns:a16="http://schemas.microsoft.com/office/drawing/2014/main" val="86134068"/>
                    </a:ext>
                  </a:extLst>
                </a:gridCol>
                <a:gridCol w="1555112">
                  <a:extLst>
                    <a:ext uri="{9D8B030D-6E8A-4147-A177-3AD203B41FA5}">
                      <a16:colId xmlns:a16="http://schemas.microsoft.com/office/drawing/2014/main" val="3948227722"/>
                    </a:ext>
                  </a:extLst>
                </a:gridCol>
                <a:gridCol w="1676576">
                  <a:extLst>
                    <a:ext uri="{9D8B030D-6E8A-4147-A177-3AD203B41FA5}">
                      <a16:colId xmlns:a16="http://schemas.microsoft.com/office/drawing/2014/main" val="2503743715"/>
                    </a:ext>
                  </a:extLst>
                </a:gridCol>
                <a:gridCol w="1676576">
                  <a:extLst>
                    <a:ext uri="{9D8B030D-6E8A-4147-A177-3AD203B41FA5}">
                      <a16:colId xmlns:a16="http://schemas.microsoft.com/office/drawing/2014/main" val="1775094962"/>
                    </a:ext>
                  </a:extLst>
                </a:gridCol>
              </a:tblGrid>
              <a:tr h="14355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cs-CZ" sz="2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solidFill>
                            <a:srgbClr val="233791"/>
                          </a:solidFill>
                          <a:effectLst/>
                        </a:rPr>
                        <a:t>Prevalence</a:t>
                      </a:r>
                      <a:r>
                        <a:rPr lang="cs-CZ" sz="1600" dirty="0">
                          <a:solidFill>
                            <a:srgbClr val="233791"/>
                          </a:solidFill>
                          <a:effectLst/>
                        </a:rPr>
                        <a:t> </a:t>
                      </a:r>
                      <a:endParaRPr lang="cs-CZ" sz="2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solidFill>
                            <a:srgbClr val="233791"/>
                          </a:solidFill>
                          <a:effectLst/>
                        </a:rPr>
                        <a:t>Ženy  </a:t>
                      </a:r>
                      <a:endParaRPr lang="cs-CZ" sz="2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solidFill>
                            <a:srgbClr val="23379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Muži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solidFill>
                            <a:srgbClr val="233791"/>
                          </a:solidFill>
                          <a:effectLst/>
                        </a:rPr>
                        <a:t>věk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solidFill>
                            <a:srgbClr val="233791"/>
                          </a:solidFill>
                          <a:effectLst/>
                        </a:rPr>
                        <a:t>65-84</a:t>
                      </a:r>
                      <a:endParaRPr lang="cs-CZ" sz="2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solidFill>
                            <a:srgbClr val="233791"/>
                          </a:solidFill>
                          <a:effectLst/>
                        </a:rPr>
                        <a:t>věk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solidFill>
                            <a:srgbClr val="233791"/>
                          </a:solidFill>
                          <a:effectLst/>
                        </a:rPr>
                        <a:t>85+</a:t>
                      </a:r>
                      <a:endParaRPr lang="cs-CZ" sz="2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98318276"/>
                  </a:ext>
                </a:extLst>
              </a:tr>
              <a:tr h="7061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solidFill>
                            <a:srgbClr val="233791"/>
                          </a:solidFill>
                          <a:effectLst/>
                        </a:rPr>
                        <a:t>Prevalence 1</a:t>
                      </a:r>
                      <a:endParaRPr lang="cs-CZ" sz="2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b="1" dirty="0">
                          <a:solidFill>
                            <a:srgbClr val="233791"/>
                          </a:solidFill>
                          <a:effectLst/>
                        </a:rPr>
                        <a:t>29 %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b="0" dirty="0">
                          <a:solidFill>
                            <a:srgbClr val="23379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(N = 769)</a:t>
                      </a:r>
                      <a:endParaRPr lang="cs-CZ" sz="2800" b="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>
                          <a:solidFill>
                            <a:srgbClr val="233791"/>
                          </a:solidFill>
                          <a:effectLst/>
                        </a:rPr>
                        <a:t>28 %</a:t>
                      </a:r>
                      <a:endParaRPr lang="cs-CZ" sz="2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>
                          <a:solidFill>
                            <a:srgbClr val="233791"/>
                          </a:solidFill>
                          <a:effectLst/>
                        </a:rPr>
                        <a:t>29 %</a:t>
                      </a:r>
                      <a:endParaRPr lang="cs-CZ" sz="2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>
                          <a:solidFill>
                            <a:srgbClr val="233791"/>
                          </a:solidFill>
                          <a:effectLst/>
                        </a:rPr>
                        <a:t>28 %</a:t>
                      </a:r>
                      <a:endParaRPr lang="cs-CZ" sz="2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b="1" dirty="0">
                          <a:solidFill>
                            <a:srgbClr val="233791"/>
                          </a:solidFill>
                          <a:effectLst/>
                        </a:rPr>
                        <a:t>38 %</a:t>
                      </a:r>
                      <a:endParaRPr lang="cs-CZ" sz="2800" b="1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25951163"/>
                  </a:ext>
                </a:extLst>
              </a:tr>
              <a:tr h="7061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solidFill>
                            <a:srgbClr val="233791"/>
                          </a:solidFill>
                          <a:effectLst/>
                        </a:rPr>
                        <a:t>Prevalence 2</a:t>
                      </a:r>
                      <a:endParaRPr lang="cs-CZ" sz="2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solidFill>
                            <a:srgbClr val="233791"/>
                          </a:solidFill>
                          <a:effectLst/>
                        </a:rPr>
                        <a:t>39 %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(N = 1041)</a:t>
                      </a:r>
                      <a:endParaRPr lang="cs-CZ" sz="2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solidFill>
                            <a:srgbClr val="233791"/>
                          </a:solidFill>
                          <a:effectLst/>
                        </a:rPr>
                        <a:t>38 %</a:t>
                      </a:r>
                      <a:endParaRPr lang="cs-CZ" sz="2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solidFill>
                            <a:srgbClr val="233791"/>
                          </a:solidFill>
                          <a:effectLst/>
                        </a:rPr>
                        <a:t>40 %</a:t>
                      </a:r>
                      <a:endParaRPr lang="cs-CZ" sz="2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solidFill>
                            <a:srgbClr val="233791"/>
                          </a:solidFill>
                          <a:effectLst/>
                        </a:rPr>
                        <a:t>38 %</a:t>
                      </a:r>
                      <a:endParaRPr lang="cs-CZ" sz="2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b="1" dirty="0">
                          <a:solidFill>
                            <a:srgbClr val="233791"/>
                          </a:solidFill>
                          <a:effectLst/>
                        </a:rPr>
                        <a:t>48 %</a:t>
                      </a:r>
                      <a:endParaRPr lang="cs-CZ" sz="2800" b="1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9312271"/>
                  </a:ext>
                </a:extLst>
              </a:tr>
              <a:tr h="7061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solidFill>
                            <a:srgbClr val="233791"/>
                          </a:solidFill>
                          <a:effectLst/>
                        </a:rPr>
                        <a:t>Prevalence 3</a:t>
                      </a:r>
                      <a:endParaRPr lang="cs-CZ" sz="2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solidFill>
                            <a:srgbClr val="233791"/>
                          </a:solidFill>
                          <a:effectLst/>
                        </a:rPr>
                        <a:t>41 %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b="0" dirty="0">
                          <a:solidFill>
                            <a:srgbClr val="23379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(N = 1095)</a:t>
                      </a:r>
                      <a:endParaRPr lang="cs-CZ" sz="2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solidFill>
                            <a:srgbClr val="233791"/>
                          </a:solidFill>
                          <a:effectLst/>
                        </a:rPr>
                        <a:t>40 %</a:t>
                      </a:r>
                      <a:endParaRPr lang="cs-CZ" sz="2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solidFill>
                            <a:srgbClr val="233791"/>
                          </a:solidFill>
                          <a:effectLst/>
                        </a:rPr>
                        <a:t>42 %</a:t>
                      </a:r>
                      <a:endParaRPr lang="cs-CZ" sz="2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solidFill>
                            <a:srgbClr val="233791"/>
                          </a:solidFill>
                          <a:effectLst/>
                        </a:rPr>
                        <a:t>40 %</a:t>
                      </a:r>
                      <a:endParaRPr lang="cs-CZ" sz="2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b="1" dirty="0">
                          <a:solidFill>
                            <a:srgbClr val="233791"/>
                          </a:solidFill>
                          <a:effectLst/>
                        </a:rPr>
                        <a:t>50 %</a:t>
                      </a:r>
                      <a:endParaRPr lang="cs-CZ" sz="2800" b="1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39258847"/>
                  </a:ext>
                </a:extLst>
              </a:tr>
            </a:tbl>
          </a:graphicData>
        </a:graphic>
      </p:graphicFrame>
      <p:pic>
        <p:nvPicPr>
          <p:cNvPr id="5" name="Google Shape;168;p8">
            <a:extLst>
              <a:ext uri="{FF2B5EF4-FFF2-40B4-BE49-F238E27FC236}">
                <a16:creationId xmlns:a16="http://schemas.microsoft.com/office/drawing/2014/main" id="{25736BB7-1708-4151-AF5A-9DAF7F17C9C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006804" y="5755184"/>
            <a:ext cx="1185196" cy="109158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25D7973C-90DD-4987-96E6-B39170C4460C}"/>
              </a:ext>
            </a:extLst>
          </p:cNvPr>
          <p:cNvSpPr/>
          <p:nvPr/>
        </p:nvSpPr>
        <p:spPr>
          <a:xfrm>
            <a:off x="2448797" y="4086847"/>
            <a:ext cx="1606378" cy="864973"/>
          </a:xfrm>
          <a:prstGeom prst="roundRect">
            <a:avLst/>
          </a:prstGeom>
          <a:noFill/>
          <a:ln w="92075">
            <a:solidFill>
              <a:srgbClr val="C89B9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cs-CZ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87126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E7BEE1-EFCD-4BA3-B74C-752B6600D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506" y="557024"/>
            <a:ext cx="10900719" cy="1325563"/>
          </a:xfrm>
        </p:spPr>
        <p:txBody>
          <a:bodyPr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</a:pPr>
            <a:r>
              <a:rPr kumimoji="0" lang="cs-CZ" altLang="cs-CZ" sz="3600" b="0" i="0" u="none" strike="noStrike" cap="none" normalizeH="0" baseline="0" dirty="0">
                <a:ln>
                  <a:noFill/>
                </a:ln>
                <a:solidFill>
                  <a:srgbClr val="23379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Oběť = </a:t>
            </a:r>
            <a:br>
              <a:rPr kumimoji="0" lang="cs-CZ" altLang="cs-CZ" sz="3600" b="0" i="0" u="none" strike="noStrike" cap="none" normalizeH="0" baseline="0" dirty="0">
                <a:ln>
                  <a:noFill/>
                </a:ln>
                <a:solidFill>
                  <a:srgbClr val="23379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cs-CZ" altLang="cs-CZ" sz="3600" b="0" i="0" u="none" strike="noStrike" cap="none" normalizeH="0" baseline="0" dirty="0">
                <a:ln>
                  <a:noFill/>
                </a:ln>
                <a:solidFill>
                  <a:srgbClr val="23379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respondent má jednu a více zkušeností</a:t>
            </a:r>
            <a:br>
              <a:rPr kumimoji="0" lang="cs-CZ" altLang="cs-CZ" sz="3600" b="0" i="0" u="none" strike="noStrike" cap="none" normalizeH="0" baseline="0" dirty="0">
                <a:ln>
                  <a:noFill/>
                </a:ln>
                <a:solidFill>
                  <a:srgbClr val="23379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cs-CZ" altLang="cs-CZ" sz="3600" b="0" i="0" u="none" strike="noStrike" cap="none" normalizeH="0" baseline="0" dirty="0">
                <a:ln>
                  <a:noFill/>
                </a:ln>
                <a:solidFill>
                  <a:srgbClr val="23379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 jakýmkoli typem zanedbávání a zneužívání </a:t>
            </a:r>
            <a:br>
              <a:rPr kumimoji="0" lang="cs-CZ" altLang="cs-CZ" sz="3600" b="0" i="0" u="none" strike="noStrike" cap="none" normalizeH="0" baseline="0" dirty="0">
                <a:ln>
                  <a:noFill/>
                </a:ln>
                <a:solidFill>
                  <a:srgbClr val="23379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altLang="cs-CZ" sz="2400" dirty="0">
                <a:solidFill>
                  <a:srgbClr val="23379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(1) blízké vztahy (2) + veřejné prostory + „šmejdi“ (3) + svědectví (sekundární trauma)</a:t>
            </a:r>
            <a:endParaRPr lang="cs-CZ" sz="2400" dirty="0">
              <a:solidFill>
                <a:srgbClr val="233791"/>
              </a:solidFill>
            </a:endParaRP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BF6C4F2F-1614-4385-94EB-68014982E3B1}"/>
              </a:ext>
            </a:extLst>
          </p:cNvPr>
          <p:cNvGraphicFramePr>
            <a:graphicFrameLocks noGrp="1"/>
          </p:cNvGraphicFramePr>
          <p:nvPr/>
        </p:nvGraphicFramePr>
        <p:xfrm>
          <a:off x="399495" y="2638709"/>
          <a:ext cx="10378311" cy="3951446"/>
        </p:xfrm>
        <a:graphic>
          <a:graphicData uri="http://schemas.openxmlformats.org/drawingml/2006/table">
            <a:tbl>
              <a:tblPr firstRow="1" firstCol="1" bandRow="1"/>
              <a:tblGrid>
                <a:gridCol w="1995432">
                  <a:extLst>
                    <a:ext uri="{9D8B030D-6E8A-4147-A177-3AD203B41FA5}">
                      <a16:colId xmlns:a16="http://schemas.microsoft.com/office/drawing/2014/main" val="1308543281"/>
                    </a:ext>
                  </a:extLst>
                </a:gridCol>
                <a:gridCol w="1761226">
                  <a:extLst>
                    <a:ext uri="{9D8B030D-6E8A-4147-A177-3AD203B41FA5}">
                      <a16:colId xmlns:a16="http://schemas.microsoft.com/office/drawing/2014/main" val="2485066725"/>
                    </a:ext>
                  </a:extLst>
                </a:gridCol>
                <a:gridCol w="1713389">
                  <a:extLst>
                    <a:ext uri="{9D8B030D-6E8A-4147-A177-3AD203B41FA5}">
                      <a16:colId xmlns:a16="http://schemas.microsoft.com/office/drawing/2014/main" val="86134068"/>
                    </a:ext>
                  </a:extLst>
                </a:gridCol>
                <a:gridCol w="1555112">
                  <a:extLst>
                    <a:ext uri="{9D8B030D-6E8A-4147-A177-3AD203B41FA5}">
                      <a16:colId xmlns:a16="http://schemas.microsoft.com/office/drawing/2014/main" val="3948227722"/>
                    </a:ext>
                  </a:extLst>
                </a:gridCol>
                <a:gridCol w="1676576">
                  <a:extLst>
                    <a:ext uri="{9D8B030D-6E8A-4147-A177-3AD203B41FA5}">
                      <a16:colId xmlns:a16="http://schemas.microsoft.com/office/drawing/2014/main" val="2503743715"/>
                    </a:ext>
                  </a:extLst>
                </a:gridCol>
                <a:gridCol w="1676576">
                  <a:extLst>
                    <a:ext uri="{9D8B030D-6E8A-4147-A177-3AD203B41FA5}">
                      <a16:colId xmlns:a16="http://schemas.microsoft.com/office/drawing/2014/main" val="1775094962"/>
                    </a:ext>
                  </a:extLst>
                </a:gridCol>
              </a:tblGrid>
              <a:tr h="14355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cs-CZ" sz="2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solidFill>
                            <a:srgbClr val="233791"/>
                          </a:solidFill>
                          <a:effectLst/>
                        </a:rPr>
                        <a:t>Prevalence</a:t>
                      </a:r>
                      <a:r>
                        <a:rPr lang="cs-CZ" sz="1600" dirty="0">
                          <a:solidFill>
                            <a:srgbClr val="233791"/>
                          </a:solidFill>
                          <a:effectLst/>
                        </a:rPr>
                        <a:t> </a:t>
                      </a:r>
                      <a:endParaRPr lang="cs-CZ" sz="2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solidFill>
                            <a:srgbClr val="233791"/>
                          </a:solidFill>
                          <a:effectLst/>
                        </a:rPr>
                        <a:t>Ženy  </a:t>
                      </a:r>
                      <a:endParaRPr lang="cs-CZ" sz="2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solidFill>
                            <a:srgbClr val="23379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Muži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solidFill>
                            <a:srgbClr val="233791"/>
                          </a:solidFill>
                          <a:effectLst/>
                        </a:rPr>
                        <a:t>věk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solidFill>
                            <a:srgbClr val="233791"/>
                          </a:solidFill>
                          <a:effectLst/>
                        </a:rPr>
                        <a:t>65-84</a:t>
                      </a:r>
                      <a:endParaRPr lang="cs-CZ" sz="2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solidFill>
                            <a:srgbClr val="233791"/>
                          </a:solidFill>
                          <a:effectLst/>
                        </a:rPr>
                        <a:t>věk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solidFill>
                            <a:srgbClr val="233791"/>
                          </a:solidFill>
                          <a:effectLst/>
                        </a:rPr>
                        <a:t>85+</a:t>
                      </a:r>
                      <a:endParaRPr lang="cs-CZ" sz="2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98318276"/>
                  </a:ext>
                </a:extLst>
              </a:tr>
              <a:tr h="7061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solidFill>
                            <a:srgbClr val="233791"/>
                          </a:solidFill>
                          <a:effectLst/>
                        </a:rPr>
                        <a:t>Prevalence 1</a:t>
                      </a:r>
                      <a:endParaRPr lang="cs-CZ" sz="2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b="1" dirty="0">
                          <a:solidFill>
                            <a:srgbClr val="233791"/>
                          </a:solidFill>
                          <a:effectLst/>
                        </a:rPr>
                        <a:t>29 %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b="0" dirty="0">
                          <a:solidFill>
                            <a:srgbClr val="23379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(N = 769)</a:t>
                      </a:r>
                      <a:endParaRPr lang="cs-CZ" sz="2800" b="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>
                          <a:solidFill>
                            <a:srgbClr val="233791"/>
                          </a:solidFill>
                          <a:effectLst/>
                        </a:rPr>
                        <a:t>28 %</a:t>
                      </a:r>
                      <a:endParaRPr lang="cs-CZ" sz="2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>
                          <a:solidFill>
                            <a:srgbClr val="233791"/>
                          </a:solidFill>
                          <a:effectLst/>
                        </a:rPr>
                        <a:t>29 %</a:t>
                      </a:r>
                      <a:endParaRPr lang="cs-CZ" sz="2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>
                          <a:solidFill>
                            <a:srgbClr val="233791"/>
                          </a:solidFill>
                          <a:effectLst/>
                        </a:rPr>
                        <a:t>28 %</a:t>
                      </a:r>
                      <a:endParaRPr lang="cs-CZ" sz="280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b="1" dirty="0">
                          <a:solidFill>
                            <a:srgbClr val="233791"/>
                          </a:solidFill>
                          <a:effectLst/>
                        </a:rPr>
                        <a:t>38 %</a:t>
                      </a:r>
                      <a:endParaRPr lang="cs-CZ" sz="2800" b="1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25951163"/>
                  </a:ext>
                </a:extLst>
              </a:tr>
              <a:tr h="7061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solidFill>
                            <a:srgbClr val="233791"/>
                          </a:solidFill>
                          <a:effectLst/>
                        </a:rPr>
                        <a:t>Prevalence 2</a:t>
                      </a:r>
                      <a:endParaRPr lang="cs-CZ" sz="2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solidFill>
                            <a:srgbClr val="233791"/>
                          </a:solidFill>
                          <a:effectLst/>
                        </a:rPr>
                        <a:t>39 %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23379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(N = 1041)</a:t>
                      </a:r>
                      <a:endParaRPr lang="cs-CZ" sz="2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solidFill>
                            <a:srgbClr val="233791"/>
                          </a:solidFill>
                          <a:effectLst/>
                        </a:rPr>
                        <a:t>38 %</a:t>
                      </a:r>
                      <a:endParaRPr lang="cs-CZ" sz="2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solidFill>
                            <a:srgbClr val="233791"/>
                          </a:solidFill>
                          <a:effectLst/>
                        </a:rPr>
                        <a:t>40 %</a:t>
                      </a:r>
                      <a:endParaRPr lang="cs-CZ" sz="2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solidFill>
                            <a:srgbClr val="233791"/>
                          </a:solidFill>
                          <a:effectLst/>
                        </a:rPr>
                        <a:t>38 %</a:t>
                      </a:r>
                      <a:endParaRPr lang="cs-CZ" sz="2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b="1" dirty="0">
                          <a:solidFill>
                            <a:srgbClr val="233791"/>
                          </a:solidFill>
                          <a:effectLst/>
                        </a:rPr>
                        <a:t>48 %</a:t>
                      </a:r>
                      <a:endParaRPr lang="cs-CZ" sz="2800" b="1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9312271"/>
                  </a:ext>
                </a:extLst>
              </a:tr>
              <a:tr h="7061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solidFill>
                            <a:srgbClr val="233791"/>
                          </a:solidFill>
                          <a:effectLst/>
                        </a:rPr>
                        <a:t>Prevalence 3</a:t>
                      </a:r>
                      <a:endParaRPr lang="cs-CZ" sz="2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solidFill>
                            <a:srgbClr val="233791"/>
                          </a:solidFill>
                          <a:effectLst/>
                        </a:rPr>
                        <a:t>41 %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b="0" dirty="0">
                          <a:solidFill>
                            <a:srgbClr val="23379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(N = 1095)</a:t>
                      </a:r>
                      <a:endParaRPr lang="cs-CZ" sz="2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solidFill>
                            <a:srgbClr val="233791"/>
                          </a:solidFill>
                          <a:effectLst/>
                        </a:rPr>
                        <a:t>40 %</a:t>
                      </a:r>
                      <a:endParaRPr lang="cs-CZ" sz="2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solidFill>
                            <a:srgbClr val="233791"/>
                          </a:solidFill>
                          <a:effectLst/>
                        </a:rPr>
                        <a:t>42 %</a:t>
                      </a:r>
                      <a:endParaRPr lang="cs-CZ" sz="2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solidFill>
                            <a:srgbClr val="233791"/>
                          </a:solidFill>
                          <a:effectLst/>
                        </a:rPr>
                        <a:t>40 %</a:t>
                      </a:r>
                      <a:endParaRPr lang="cs-CZ" sz="2800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b="1" dirty="0">
                          <a:solidFill>
                            <a:srgbClr val="233791"/>
                          </a:solidFill>
                          <a:effectLst/>
                        </a:rPr>
                        <a:t>50 %</a:t>
                      </a:r>
                      <a:endParaRPr lang="cs-CZ" sz="2800" b="1" dirty="0">
                        <a:solidFill>
                          <a:srgbClr val="2337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39258847"/>
                  </a:ext>
                </a:extLst>
              </a:tr>
            </a:tbl>
          </a:graphicData>
        </a:graphic>
      </p:graphicFrame>
      <p:pic>
        <p:nvPicPr>
          <p:cNvPr id="5" name="Google Shape;168;p8">
            <a:extLst>
              <a:ext uri="{FF2B5EF4-FFF2-40B4-BE49-F238E27FC236}">
                <a16:creationId xmlns:a16="http://schemas.microsoft.com/office/drawing/2014/main" id="{25736BB7-1708-4151-AF5A-9DAF7F17C9C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006804" y="5755184"/>
            <a:ext cx="1185196" cy="109158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25D7973C-90DD-4987-96E6-B39170C4460C}"/>
              </a:ext>
            </a:extLst>
          </p:cNvPr>
          <p:cNvSpPr/>
          <p:nvPr/>
        </p:nvSpPr>
        <p:spPr>
          <a:xfrm>
            <a:off x="2377776" y="5755184"/>
            <a:ext cx="1606378" cy="864973"/>
          </a:xfrm>
          <a:prstGeom prst="roundRect">
            <a:avLst/>
          </a:prstGeom>
          <a:noFill/>
          <a:ln w="92075">
            <a:solidFill>
              <a:srgbClr val="C89B9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cs-CZ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178362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</TotalTime>
  <Words>5812</Words>
  <Application>Microsoft Office PowerPoint</Application>
  <PresentationFormat>Širokoúhlá obrazovka</PresentationFormat>
  <Paragraphs>1029</Paragraphs>
  <Slides>52</Slides>
  <Notes>10</Notes>
  <HiddenSlides>8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52</vt:i4>
      </vt:variant>
    </vt:vector>
  </HeadingPairs>
  <TitlesOfParts>
    <vt:vector size="61" baseType="lpstr">
      <vt:lpstr>Arial</vt:lpstr>
      <vt:lpstr>Calibri</vt:lpstr>
      <vt:lpstr>Calibri Light</vt:lpstr>
      <vt:lpstr>Courier New</vt:lpstr>
      <vt:lpstr>Google Sans</vt:lpstr>
      <vt:lpstr>Segoe UI</vt:lpstr>
      <vt:lpstr>Wingdings</vt:lpstr>
      <vt:lpstr>WordVisi_MSFontService</vt:lpstr>
      <vt:lpstr>Motiv Office</vt:lpstr>
      <vt:lpstr>Týrání a zneužívání seniorů a možnosti využití restorativních přístupů v jejich řešení</vt:lpstr>
      <vt:lpstr>Prezentace aplikace PowerPoint</vt:lpstr>
      <vt:lpstr>Prezentace aplikace PowerPoint</vt:lpstr>
      <vt:lpstr>Prezentace aplikace PowerPoint</vt:lpstr>
      <vt:lpstr>Výzkumný vzorek</vt:lpstr>
      <vt:lpstr>Výzkumný vzorek</vt:lpstr>
      <vt:lpstr>První výsledky </vt:lpstr>
      <vt:lpstr>Oběť =  respondent má jednu a více zkušeností  s jakýmkoli typem zanedbávání a zneužívání  (1) blízké vztahy (2) + veřejné prostory + „šmejdi“ (3) + svědectví (sekundární trauma)</vt:lpstr>
      <vt:lpstr>Oběť =  respondent má jednu a více zkušeností  s jakýmkoli typem zanedbávání a zneužívání  (1) blízké vztahy (2) + veřejné prostory + „šmejdi“ (3) + svědectví (sekundární trauma)</vt:lpstr>
      <vt:lpstr>Oběť =  respondent má jednu a více zkušeností  s jakýmkoli typem zanedbávání a zneužívání  (1) blízké vztahy (2) + veřejné prostory + „šmejdi“ (3) + svědectví (sekundární trauma)</vt:lpstr>
      <vt:lpstr>Oběť =  respondent má jednu a více zkušeností  s jakýmkoli typem zanedbávání a zneužívání  (1) blízké vztahy (2) + veřejné prostory + „šmejdi“ (3) + svědectví (sekundární trauma)</vt:lpstr>
      <vt:lpstr>Oběť =  respondent má jednu a více zkušeností  s jakýmkoli typem zanedbávání a zneužívání  (1) blízké vztahy (2) + veřejné prostory + „šmejdi“ (3) + svědectví (sekundární trauma)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 jakých důvodů o tom s nikým nemluvil(a)? </vt:lpstr>
      <vt:lpstr>Dopad na kvalitu života obětí</vt:lpstr>
      <vt:lpstr>Co jsme se naučili...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PREVENCE</vt:lpstr>
      <vt:lpstr>DETEKCE ZAMĚŘENÁ NA SYNDROM EAN</vt:lpstr>
      <vt:lpstr>INTERVENCE AKUTNÍ FÁZE</vt:lpstr>
      <vt:lpstr>INTERVENCE STŘEDNĚ – DLOUHODOBÁ</vt:lpstr>
      <vt:lpstr>CO POSTRÁDÁME...</vt:lpstr>
      <vt:lpstr>Prezentace aplikace PowerPoint</vt:lpstr>
      <vt:lpstr>Týrání a zneužívání seniorů a možnosti využití restorativních přístupů v jejich řešení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Týrání a zneužívání seniorů a možnosti využití restorativních přístupů v jejich řešení</dc:title>
  <dc:creator>Pavel Kamrla</dc:creator>
  <cp:lastModifiedBy>Lucie Vidovićová</cp:lastModifiedBy>
  <cp:revision>23</cp:revision>
  <cp:lastPrinted>2023-04-24T08:57:19Z</cp:lastPrinted>
  <dcterms:created xsi:type="dcterms:W3CDTF">2023-04-06T18:19:48Z</dcterms:created>
  <dcterms:modified xsi:type="dcterms:W3CDTF">2023-04-24T12:43:22Z</dcterms:modified>
</cp:coreProperties>
</file>