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90" r:id="rId30"/>
    <p:sldId id="289" r:id="rId31"/>
    <p:sldId id="291" r:id="rId32"/>
    <p:sldId id="292" r:id="rId33"/>
    <p:sldId id="294" r:id="rId34"/>
    <p:sldId id="293" r:id="rId35"/>
    <p:sldId id="295" r:id="rId36"/>
    <p:sldId id="296" r:id="rId37"/>
    <p:sldId id="297" r:id="rId38"/>
    <p:sldId id="298" r:id="rId39"/>
    <p:sldId id="299" r:id="rId40"/>
    <p:sldId id="302" r:id="rId41"/>
    <p:sldId id="301" r:id="rId42"/>
    <p:sldId id="300" r:id="rId43"/>
    <p:sldId id="303" r:id="rId44"/>
    <p:sldId id="304" r:id="rId45"/>
    <p:sldId id="305" r:id="rId46"/>
    <p:sldId id="306" r:id="rId47"/>
    <p:sldId id="308" r:id="rId48"/>
    <p:sldId id="309" r:id="rId49"/>
    <p:sldId id="310" r:id="rId50"/>
    <p:sldId id="259" r:id="rId51"/>
    <p:sldId id="287" r:id="rId52"/>
    <p:sldId id="288" r:id="rId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791"/>
    <a:srgbClr val="7B6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CC6F9-44DD-43CA-B3C0-46EE746FF107}" v="21" dt="2023-04-24T08:33:46.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65578" autoAdjust="0"/>
  </p:normalViewPr>
  <p:slideViewPr>
    <p:cSldViewPr snapToGrid="0">
      <p:cViewPr varScale="1">
        <p:scale>
          <a:sx n="56" d="100"/>
          <a:sy n="56" d="100"/>
        </p:scale>
        <p:origin x="8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54019-51AE-4D47-A2A5-B46E397447AB}" type="datetimeFigureOut">
              <a:rPr lang="cs-CZ" smtClean="0"/>
              <a:t>24.04.2023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71ED2-9BAB-44B1-A24F-32A40E279E22}" type="slidenum">
              <a:rPr lang="cs-CZ" smtClean="0"/>
              <a:t>‹#›</a:t>
            </a:fld>
            <a:endParaRPr lang="cs-CZ"/>
          </a:p>
        </p:txBody>
      </p:sp>
    </p:spTree>
    <p:extLst>
      <p:ext uri="{BB962C8B-B14F-4D97-AF65-F5344CB8AC3E}">
        <p14:creationId xmlns:p14="http://schemas.microsoft.com/office/powerpoint/2010/main" val="30526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Thank you Petra:</a:t>
            </a:r>
          </a:p>
          <a:p>
            <a:pPr marL="0" lvl="0" indent="0" algn="l" rtl="0">
              <a:lnSpc>
                <a:spcPct val="150000"/>
              </a:lnSpc>
              <a:spcBef>
                <a:spcPts val="400"/>
              </a:spcBef>
              <a:spcAft>
                <a:spcPts val="0"/>
              </a:spcAft>
              <a:buNone/>
            </a:pPr>
            <a:r>
              <a:rPr lang="en-US" dirty="0"/>
              <a:t>   for your kind introduction</a:t>
            </a:r>
          </a:p>
          <a:p>
            <a:pPr marL="0" lvl="0" indent="0" algn="l" rtl="0">
              <a:lnSpc>
                <a:spcPct val="150000"/>
              </a:lnSpc>
              <a:spcBef>
                <a:spcPts val="400"/>
              </a:spcBef>
              <a:spcAft>
                <a:spcPts val="0"/>
              </a:spcAft>
              <a:buNone/>
            </a:pPr>
            <a:r>
              <a:rPr lang="en-US" dirty="0"/>
              <a:t>   for your invitation to speak today </a:t>
            </a:r>
          </a:p>
          <a:p>
            <a:pPr marL="0" lvl="0" indent="0" algn="l" rtl="0">
              <a:lnSpc>
                <a:spcPct val="150000"/>
              </a:lnSpc>
              <a:spcBef>
                <a:spcPts val="400"/>
              </a:spcBef>
              <a:spcAft>
                <a:spcPts val="0"/>
              </a:spcAft>
              <a:buNone/>
            </a:pPr>
            <a:r>
              <a:rPr lang="en-US" dirty="0"/>
              <a:t>   for the rich conversations to prepare for this conference.. </a:t>
            </a:r>
            <a:r>
              <a:rPr lang="en-US" b="1" dirty="0"/>
              <a:t>It is an </a:t>
            </a:r>
            <a:r>
              <a:rPr lang="en-US" b="1" dirty="0" err="1"/>
              <a:t>honour</a:t>
            </a:r>
            <a:r>
              <a:rPr lang="en-US" b="1" dirty="0"/>
              <a:t> to work with you…</a:t>
            </a:r>
            <a:endParaRPr lang="en-US" dirty="0"/>
          </a:p>
          <a:p>
            <a:pPr marL="0" lvl="0" indent="0" algn="l" rtl="0">
              <a:lnSpc>
                <a:spcPct val="150000"/>
              </a:lnSpc>
              <a:spcBef>
                <a:spcPts val="400"/>
              </a:spcBef>
              <a:spcAft>
                <a:spcPts val="0"/>
              </a:spcAft>
              <a:buNone/>
            </a:pPr>
            <a:endParaRPr lang="en-US" dirty="0"/>
          </a:p>
          <a:p>
            <a:pPr marL="0" marR="0" lvl="0" indent="0" algn="l" rtl="0">
              <a:lnSpc>
                <a:spcPct val="150000"/>
              </a:lnSpc>
              <a:spcBef>
                <a:spcPts val="400"/>
              </a:spcBef>
              <a:spcAft>
                <a:spcPts val="0"/>
              </a:spcAft>
              <a:buClr>
                <a:srgbClr val="000000"/>
              </a:buClr>
              <a:buSzPts val="1600"/>
              <a:buFont typeface="Arial"/>
              <a:buNone/>
            </a:pPr>
            <a:r>
              <a:rPr lang="en-US" b="1" i="0" dirty="0">
                <a:solidFill>
                  <a:srgbClr val="000000"/>
                </a:solidFill>
                <a:latin typeface="Arial"/>
                <a:ea typeface="Arial"/>
                <a:cs typeface="Arial"/>
                <a:sym typeface="Arial"/>
              </a:rPr>
              <a:t>Although I have retired multiple time,  </a:t>
            </a:r>
            <a:r>
              <a:rPr lang="en-US" b="1" dirty="0"/>
              <a:t>the transformative power of restorative justice keeps pulling me back, </a:t>
            </a:r>
            <a:endParaRPr lang="en-US" dirty="0"/>
          </a:p>
          <a:p>
            <a:pPr marL="0" lvl="0" indent="0" algn="l" rtl="0">
              <a:lnSpc>
                <a:spcPct val="150000"/>
              </a:lnSpc>
              <a:spcBef>
                <a:spcPts val="400"/>
              </a:spcBef>
              <a:spcAft>
                <a:spcPts val="0"/>
              </a:spcAft>
              <a:buNone/>
            </a:pPr>
            <a:endParaRPr lang="en-US" sz="14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800"/>
              <a:buFont typeface="Arial"/>
              <a:buNone/>
            </a:pPr>
            <a:r>
              <a:rPr lang="en-US" sz="1400" dirty="0">
                <a:solidFill>
                  <a:srgbClr val="000000"/>
                </a:solidFill>
                <a:latin typeface="Arial"/>
                <a:ea typeface="Arial"/>
                <a:cs typeface="Arial"/>
                <a:sym typeface="Arial"/>
              </a:rPr>
              <a:t>To begin, I would like to express gratitude for my teachers and mentors including:</a:t>
            </a:r>
            <a:endParaRPr lang="en-US" sz="1400" dirty="0">
              <a:solidFill>
                <a:srgbClr val="000000"/>
              </a:solidFill>
              <a:latin typeface="Helvetica Neue"/>
              <a:ea typeface="Helvetica Neue"/>
              <a:cs typeface="Helvetica Neue"/>
              <a:sym typeface="Helvetica Neue"/>
            </a:endParaRPr>
          </a:p>
          <a:p>
            <a:pPr marL="342900" lvl="0" indent="-342900" algn="l" rtl="0">
              <a:lnSpc>
                <a:spcPct val="150000"/>
              </a:lnSpc>
              <a:spcBef>
                <a:spcPts val="400"/>
              </a:spcBef>
              <a:spcAft>
                <a:spcPts val="0"/>
              </a:spcAft>
              <a:buClr>
                <a:srgbClr val="000000"/>
              </a:buClr>
              <a:buSzPts val="1800"/>
              <a:buFont typeface="Arial"/>
              <a:buChar char="•"/>
            </a:pPr>
            <a:r>
              <a:rPr lang="en-US" sz="1400" u="none" strike="noStrike" dirty="0">
                <a:solidFill>
                  <a:srgbClr val="000000"/>
                </a:solidFill>
                <a:latin typeface="Arial"/>
                <a:ea typeface="Arial"/>
                <a:cs typeface="Arial"/>
                <a:sym typeface="Arial"/>
              </a:rPr>
              <a:t>Elder </a:t>
            </a:r>
            <a:r>
              <a:rPr lang="en-US" sz="1400" u="none" strike="noStrike" dirty="0" err="1">
                <a:solidFill>
                  <a:srgbClr val="000000"/>
                </a:solidFill>
                <a:latin typeface="Arial"/>
                <a:ea typeface="Arial"/>
                <a:cs typeface="Arial"/>
                <a:sym typeface="Arial"/>
              </a:rPr>
              <a:t>Orvan</a:t>
            </a:r>
            <a:r>
              <a:rPr lang="en-US" sz="1400" u="none" strike="noStrike" dirty="0">
                <a:solidFill>
                  <a:srgbClr val="000000"/>
                </a:solidFill>
                <a:latin typeface="Arial"/>
                <a:ea typeface="Arial"/>
                <a:cs typeface="Arial"/>
                <a:sym typeface="Arial"/>
              </a:rPr>
              <a:t> Solomon</a:t>
            </a:r>
            <a:endParaRPr lang="en-US" dirty="0"/>
          </a:p>
          <a:p>
            <a:pPr marL="342900" lvl="0" indent="-342900" algn="l" rtl="0">
              <a:lnSpc>
                <a:spcPct val="150000"/>
              </a:lnSpc>
              <a:spcBef>
                <a:spcPts val="400"/>
              </a:spcBef>
              <a:spcAft>
                <a:spcPts val="0"/>
              </a:spcAft>
              <a:buClr>
                <a:srgbClr val="000000"/>
              </a:buClr>
              <a:buSzPts val="1800"/>
              <a:buFont typeface="Arial"/>
              <a:buChar char="•"/>
            </a:pPr>
            <a:r>
              <a:rPr lang="en-US" sz="1400" u="none" strike="noStrike" dirty="0">
                <a:solidFill>
                  <a:srgbClr val="000000"/>
                </a:solidFill>
                <a:latin typeface="Arial"/>
                <a:ea typeface="Arial"/>
                <a:cs typeface="Arial"/>
                <a:sym typeface="Arial"/>
              </a:rPr>
              <a:t>Elder </a:t>
            </a:r>
            <a:r>
              <a:rPr lang="en-US" sz="1400" u="none" strike="noStrike" dirty="0" err="1">
                <a:solidFill>
                  <a:srgbClr val="000000"/>
                </a:solidFill>
                <a:latin typeface="Arial"/>
                <a:ea typeface="Arial"/>
                <a:cs typeface="Arial"/>
                <a:sym typeface="Arial"/>
              </a:rPr>
              <a:t>Tahnagha</a:t>
            </a:r>
            <a:r>
              <a:rPr lang="en-US" sz="1400" u="none" strike="noStrike" dirty="0">
                <a:solidFill>
                  <a:srgbClr val="000000"/>
                </a:solidFill>
                <a:latin typeface="Arial"/>
                <a:ea typeface="Arial"/>
                <a:cs typeface="Arial"/>
                <a:sym typeface="Arial"/>
              </a:rPr>
              <a:t> Myers</a:t>
            </a:r>
            <a:endParaRPr lang="en-US" sz="1400" u="none" strike="noStrike" dirty="0">
              <a:solidFill>
                <a:srgbClr val="000000"/>
              </a:solidFill>
              <a:latin typeface="Helvetica Neue"/>
              <a:ea typeface="Helvetica Neue"/>
              <a:cs typeface="Helvetica Neue"/>
              <a:sym typeface="Helvetica Neue"/>
            </a:endParaRPr>
          </a:p>
          <a:p>
            <a:pPr marL="342900" lvl="0" indent="-342900" algn="l" rtl="0">
              <a:lnSpc>
                <a:spcPct val="150000"/>
              </a:lnSpc>
              <a:spcBef>
                <a:spcPts val="400"/>
              </a:spcBef>
              <a:spcAft>
                <a:spcPts val="0"/>
              </a:spcAft>
              <a:buClr>
                <a:srgbClr val="000000"/>
              </a:buClr>
              <a:buSzPts val="1800"/>
              <a:buFont typeface="Arial"/>
              <a:buChar char="•"/>
            </a:pPr>
            <a:r>
              <a:rPr lang="en-US" sz="1400" u="none" strike="noStrike" dirty="0">
                <a:solidFill>
                  <a:srgbClr val="000000"/>
                </a:solidFill>
                <a:latin typeface="Arial"/>
                <a:ea typeface="Arial"/>
                <a:cs typeface="Arial"/>
                <a:sym typeface="Arial"/>
              </a:rPr>
              <a:t>Susan Sharpe</a:t>
            </a:r>
            <a:endParaRPr lang="en-US" sz="1400" u="none" strike="noStrike" dirty="0">
              <a:solidFill>
                <a:srgbClr val="000000"/>
              </a:solidFill>
              <a:latin typeface="Helvetica Neue"/>
              <a:ea typeface="Helvetica Neue"/>
              <a:cs typeface="Helvetica Neue"/>
              <a:sym typeface="Helvetica Neue"/>
            </a:endParaRPr>
          </a:p>
          <a:p>
            <a:pPr marL="342900" lvl="0" indent="-342900" algn="l" rtl="0">
              <a:lnSpc>
                <a:spcPct val="150000"/>
              </a:lnSpc>
              <a:spcBef>
                <a:spcPts val="400"/>
              </a:spcBef>
              <a:spcAft>
                <a:spcPts val="0"/>
              </a:spcAft>
              <a:buClr>
                <a:srgbClr val="000000"/>
              </a:buClr>
              <a:buSzPts val="1800"/>
              <a:buFont typeface="Arial"/>
              <a:buChar char="•"/>
            </a:pPr>
            <a:r>
              <a:rPr lang="en-US" sz="1400" u="none" strike="noStrike" dirty="0">
                <a:solidFill>
                  <a:srgbClr val="000000"/>
                </a:solidFill>
                <a:latin typeface="Arial"/>
                <a:ea typeface="Arial"/>
                <a:cs typeface="Arial"/>
                <a:sym typeface="Arial"/>
              </a:rPr>
              <a:t>Howard </a:t>
            </a:r>
            <a:r>
              <a:rPr lang="en-US" sz="1400" u="none" strike="noStrike" dirty="0" err="1">
                <a:solidFill>
                  <a:srgbClr val="000000"/>
                </a:solidFill>
                <a:latin typeface="Arial"/>
                <a:ea typeface="Arial"/>
                <a:cs typeface="Arial"/>
                <a:sym typeface="Arial"/>
              </a:rPr>
              <a:t>Zehr</a:t>
            </a:r>
            <a:endParaRPr lang="en-US" sz="1400" u="none" strike="noStrike" dirty="0">
              <a:solidFill>
                <a:srgbClr val="000000"/>
              </a:solidFill>
              <a:latin typeface="Helvetica Neue"/>
              <a:ea typeface="Helvetica Neue"/>
              <a:cs typeface="Helvetica Neue"/>
              <a:sym typeface="Helvetica Neue"/>
            </a:endParaRPr>
          </a:p>
          <a:p>
            <a:pPr marL="0" lvl="0" indent="0" algn="l" rtl="0">
              <a:lnSpc>
                <a:spcPct val="150000"/>
              </a:lnSpc>
              <a:spcBef>
                <a:spcPts val="400"/>
              </a:spcBef>
              <a:spcAft>
                <a:spcPts val="0"/>
              </a:spcAft>
              <a:buNone/>
            </a:pPr>
            <a:endParaRPr lang="en-US" dirty="0"/>
          </a:p>
          <a:p>
            <a:pPr marL="0" lvl="0" indent="0" algn="l" rtl="0">
              <a:lnSpc>
                <a:spcPct val="150000"/>
              </a:lnSpc>
              <a:spcBef>
                <a:spcPts val="400"/>
              </a:spcBef>
              <a:spcAft>
                <a:spcPts val="0"/>
              </a:spcAft>
              <a:buNone/>
            </a:pPr>
            <a:r>
              <a:rPr lang="en-US" sz="1400" dirty="0">
                <a:solidFill>
                  <a:srgbClr val="000000"/>
                </a:solidFill>
                <a:latin typeface="Arial"/>
                <a:ea typeface="Arial"/>
                <a:cs typeface="Arial"/>
                <a:sym typeface="Arial"/>
              </a:rPr>
              <a:t>And for  my mother, Minerva. …. a strong, wise woman who instilled in me her core values of love, respect, </a:t>
            </a:r>
            <a:r>
              <a:rPr lang="en-US" sz="1400" dirty="0" err="1">
                <a:solidFill>
                  <a:srgbClr val="000000"/>
                </a:solidFill>
                <a:latin typeface="Arial"/>
                <a:ea typeface="Arial"/>
                <a:cs typeface="Arial"/>
                <a:sym typeface="Arial"/>
              </a:rPr>
              <a:t>integrity,humility</a:t>
            </a:r>
            <a:r>
              <a:rPr lang="en-US" sz="1400" dirty="0">
                <a:solidFill>
                  <a:srgbClr val="000000"/>
                </a:solidFill>
                <a:latin typeface="Arial"/>
                <a:ea typeface="Arial"/>
                <a:cs typeface="Arial"/>
                <a:sym typeface="Arial"/>
              </a:rPr>
              <a:t>. </a:t>
            </a:r>
            <a:endParaRPr lang="en-US" dirty="0"/>
          </a:p>
          <a:p>
            <a:pPr marL="0" lvl="0" indent="0" algn="l" rtl="0">
              <a:lnSpc>
                <a:spcPct val="150000"/>
              </a:lnSpc>
              <a:spcBef>
                <a:spcPts val="400"/>
              </a:spcBef>
              <a:spcAft>
                <a:spcPts val="0"/>
              </a:spcAft>
              <a:buNone/>
            </a:pPr>
            <a:r>
              <a:rPr lang="en-US" sz="1400" dirty="0">
                <a:solidFill>
                  <a:srgbClr val="000000"/>
                </a:solidFill>
                <a:latin typeface="Arial"/>
                <a:ea typeface="Arial"/>
                <a:cs typeface="Arial"/>
                <a:sym typeface="Arial"/>
              </a:rPr>
              <a:t>These values are my moral compass.</a:t>
            </a:r>
            <a:endParaRPr lang="en-US" sz="1400" dirty="0">
              <a:solidFill>
                <a:srgbClr val="000000"/>
              </a:solidFill>
              <a:latin typeface="Helvetica Neue"/>
              <a:ea typeface="Helvetica Neue"/>
              <a:cs typeface="Helvetica Neue"/>
              <a:sym typeface="Helvetica Neue"/>
            </a:endParaRPr>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1</a:t>
            </a:fld>
            <a:endParaRPr lang="cs-CZ"/>
          </a:p>
        </p:txBody>
      </p:sp>
    </p:spTree>
    <p:extLst>
      <p:ext uri="{BB962C8B-B14F-4D97-AF65-F5344CB8AC3E}">
        <p14:creationId xmlns:p14="http://schemas.microsoft.com/office/powerpoint/2010/main" val="404197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500"/>
              </a:spcBef>
              <a:spcAft>
                <a:spcPts val="0"/>
              </a:spcAft>
              <a:buSzPts val="2400"/>
              <a:buFont typeface="Arial"/>
              <a:buNone/>
            </a:pPr>
            <a:r>
              <a:rPr lang="en-US" dirty="0"/>
              <a:t>2000 funding secured and began project development.</a:t>
            </a:r>
          </a:p>
          <a:p>
            <a:pPr marL="0" lvl="0" indent="0" algn="l" rtl="0">
              <a:lnSpc>
                <a:spcPct val="150000"/>
              </a:lnSpc>
              <a:spcBef>
                <a:spcPts val="500"/>
              </a:spcBef>
              <a:spcAft>
                <a:spcPts val="0"/>
              </a:spcAft>
              <a:buSzPts val="1600"/>
              <a:buFont typeface="Arial"/>
              <a:buNone/>
            </a:pPr>
            <a:endParaRPr lang="en-US" dirty="0"/>
          </a:p>
          <a:p>
            <a:pPr marL="0" lvl="0" indent="0" algn="l" rtl="0">
              <a:lnSpc>
                <a:spcPct val="150000"/>
              </a:lnSpc>
              <a:spcBef>
                <a:spcPts val="500"/>
              </a:spcBef>
              <a:spcAft>
                <a:spcPts val="0"/>
              </a:spcAft>
              <a:buSzPts val="2400"/>
              <a:buFont typeface="Arial"/>
              <a:buNone/>
            </a:pPr>
            <a:r>
              <a:rPr lang="en-US" dirty="0"/>
              <a:t>Project Goals:</a:t>
            </a:r>
          </a:p>
          <a:p>
            <a:pPr marL="0" lvl="0" indent="-152400" algn="l" rtl="0">
              <a:lnSpc>
                <a:spcPct val="150000"/>
              </a:lnSpc>
              <a:spcBef>
                <a:spcPts val="500"/>
              </a:spcBef>
              <a:spcAft>
                <a:spcPts val="0"/>
              </a:spcAft>
              <a:buSzPts val="2400"/>
              <a:buFont typeface="Arial"/>
              <a:buChar char="•"/>
            </a:pPr>
            <a:r>
              <a:rPr lang="en-US" dirty="0"/>
              <a:t>To increase the reporting of abuse </a:t>
            </a:r>
          </a:p>
          <a:p>
            <a:pPr marL="0" lvl="0" indent="-152400" algn="l" rtl="0">
              <a:lnSpc>
                <a:spcPct val="150000"/>
              </a:lnSpc>
              <a:spcBef>
                <a:spcPts val="500"/>
              </a:spcBef>
              <a:spcAft>
                <a:spcPts val="0"/>
              </a:spcAft>
              <a:buSzPts val="2400"/>
              <a:buFont typeface="Arial"/>
              <a:buChar char="•"/>
            </a:pPr>
            <a:r>
              <a:rPr lang="en-US" dirty="0"/>
              <a:t>To develop and implement a restorative approach to elder abuse that encourages personal responsibility, permits healing, and promotes healthier relationships </a:t>
            </a:r>
          </a:p>
          <a:p>
            <a:pPr marL="0" lvl="0" indent="-152400" algn="l" rtl="0">
              <a:lnSpc>
                <a:spcPct val="150000"/>
              </a:lnSpc>
              <a:spcBef>
                <a:spcPts val="500"/>
              </a:spcBef>
              <a:spcAft>
                <a:spcPts val="0"/>
              </a:spcAft>
              <a:buSzPts val="2400"/>
              <a:buFont typeface="Arial"/>
              <a:buChar char="•"/>
            </a:pPr>
            <a:r>
              <a:rPr lang="en-US" dirty="0"/>
              <a:t>To develop people’s own capacity to deal with abuse </a:t>
            </a:r>
            <a:endParaRPr lang="en-US" sz="1050" dirty="0"/>
          </a:p>
          <a:p>
            <a:pPr marL="0" lvl="0" indent="0" algn="l" rtl="0">
              <a:lnSpc>
                <a:spcPct val="150000"/>
              </a:lnSpc>
              <a:spcBef>
                <a:spcPts val="400"/>
              </a:spcBef>
              <a:spcAft>
                <a:spcPts val="0"/>
              </a:spcAft>
              <a:buNone/>
            </a:pPr>
            <a:endParaRPr lang="en-US" sz="1200" dirty="0"/>
          </a:p>
          <a:p>
            <a:pPr marL="0" lvl="0" indent="0" algn="l" rtl="0">
              <a:lnSpc>
                <a:spcPct val="150000"/>
              </a:lnSpc>
              <a:spcBef>
                <a:spcPts val="400"/>
              </a:spcBef>
              <a:spcAft>
                <a:spcPts val="0"/>
              </a:spcAft>
              <a:buNone/>
            </a:pPr>
            <a:r>
              <a:rPr lang="en-US" sz="1200" b="1" dirty="0"/>
              <a:t>Link to article in  Journal of elder abuse and neglect</a:t>
            </a:r>
            <a:endParaRPr lang="en-US" dirty="0"/>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91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move ahead our steering committee needed to share common understandings of elder abuse and restorative justice…</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62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400"/>
              </a:spcBef>
              <a:spcAft>
                <a:spcPts val="0"/>
              </a:spcAft>
              <a:buNone/>
            </a:pPr>
            <a:r>
              <a:rPr lang="en-US" dirty="0"/>
              <a:t>Key to our definition was that this was a violation of a position of trust</a:t>
            </a:r>
            <a:r>
              <a:rPr lang="en-US" i="0" dirty="0">
                <a:latin typeface="Comic Sans MS"/>
                <a:ea typeface="Comic Sans MS"/>
                <a:cs typeface="Comic Sans MS"/>
                <a:sym typeface="Comic Sans MS"/>
              </a:rPr>
              <a:t>…</a:t>
            </a:r>
          </a:p>
          <a:p>
            <a:pPr marL="0" lvl="0" indent="0" algn="l" rtl="0">
              <a:lnSpc>
                <a:spcPct val="100000"/>
              </a:lnSpc>
              <a:spcBef>
                <a:spcPts val="400"/>
              </a:spcBef>
              <a:spcAft>
                <a:spcPts val="0"/>
              </a:spcAft>
              <a:buNone/>
            </a:pPr>
            <a:endParaRPr lang="en-US" i="0" dirty="0">
              <a:latin typeface="Comic Sans MS"/>
              <a:ea typeface="Comic Sans MS"/>
              <a:cs typeface="Comic Sans MS"/>
              <a:sym typeface="Comic Sans MS"/>
            </a:endParaRPr>
          </a:p>
          <a:p>
            <a:pPr marL="0" lvl="0" indent="0" algn="l" rtl="0">
              <a:lnSpc>
                <a:spcPct val="100000"/>
              </a:lnSpc>
              <a:spcBef>
                <a:spcPts val="400"/>
              </a:spcBef>
              <a:spcAft>
                <a:spcPts val="0"/>
              </a:spcAft>
              <a:buNone/>
            </a:pPr>
            <a:r>
              <a:rPr lang="en-US" dirty="0"/>
              <a:t>not stranger fraud</a:t>
            </a:r>
            <a:r>
              <a:rPr lang="en-US" i="0" dirty="0">
                <a:latin typeface="Comic Sans MS"/>
                <a:ea typeface="Comic Sans MS"/>
                <a:cs typeface="Comic Sans MS"/>
                <a:sym typeface="Comic Sans MS"/>
              </a:rPr>
              <a:t>…</a:t>
            </a:r>
            <a:r>
              <a:rPr lang="en-US" dirty="0"/>
              <a:t> </a:t>
            </a:r>
            <a:r>
              <a:rPr lang="en-US" i="0" dirty="0">
                <a:latin typeface="Comic Sans MS"/>
                <a:ea typeface="Comic Sans MS"/>
                <a:cs typeface="Comic Sans MS"/>
                <a:sym typeface="Comic Sans MS"/>
              </a:rPr>
              <a:t>…</a:t>
            </a:r>
            <a:endParaRPr lang="en-US" sz="1050" dirty="0"/>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04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sz="1200" b="0" i="0" u="none" strike="noStrike" cap="none" dirty="0">
                <a:latin typeface="Arial"/>
                <a:ea typeface="Arial"/>
                <a:cs typeface="Arial"/>
                <a:sym typeface="Arial"/>
              </a:rPr>
              <a:t>We needed to educate about the types of abuse… physical, psychological, emotional, sexual and financial abuse, neglect., </a:t>
            </a:r>
            <a:endParaRPr lang="en-US" dirty="0"/>
          </a:p>
          <a:p>
            <a:pPr marL="0" lvl="0" indent="0" algn="l" rtl="0">
              <a:lnSpc>
                <a:spcPct val="100000"/>
              </a:lnSpc>
              <a:spcBef>
                <a:spcPts val="400"/>
              </a:spcBef>
              <a:spcAft>
                <a:spcPts val="0"/>
              </a:spcAft>
              <a:buNone/>
            </a:pPr>
            <a:endParaRPr lang="en-US" sz="1200" b="0" i="0" u="none" strike="noStrike" cap="none" dirty="0">
              <a:latin typeface="Arial"/>
              <a:ea typeface="Arial"/>
              <a:cs typeface="Arial"/>
              <a:sym typeface="Arial"/>
            </a:endParaRPr>
          </a:p>
          <a:p>
            <a:pPr marL="0" lvl="0" indent="0" algn="l" rtl="0">
              <a:lnSpc>
                <a:spcPct val="100000"/>
              </a:lnSpc>
              <a:spcBef>
                <a:spcPts val="400"/>
              </a:spcBef>
              <a:spcAft>
                <a:spcPts val="0"/>
              </a:spcAft>
              <a:buNone/>
            </a:pPr>
            <a:r>
              <a:rPr lang="en-US" sz="1200" b="0" i="0" u="none" strike="noStrike" cap="none" dirty="0">
                <a:latin typeface="Arial"/>
                <a:ea typeface="Arial"/>
                <a:cs typeface="Arial"/>
                <a:sym typeface="Arial"/>
              </a:rPr>
              <a:t>that victims come from all walks of life…</a:t>
            </a:r>
            <a:endParaRPr lang="en-US" sz="1200" b="0" i="0" u="none" strike="noStrike" cap="none" dirty="0">
              <a:latin typeface="Comic Sans MS"/>
              <a:ea typeface="Comic Sans MS"/>
              <a:cs typeface="Comic Sans MS"/>
              <a:sym typeface="Comic Sans MS"/>
            </a:endParaRPr>
          </a:p>
          <a:p>
            <a:pPr marL="0" marR="0" lvl="0" indent="0" algn="l" rtl="0">
              <a:lnSpc>
                <a:spcPct val="100000"/>
              </a:lnSpc>
              <a:spcBef>
                <a:spcPts val="400"/>
              </a:spcBef>
              <a:spcAft>
                <a:spcPts val="0"/>
              </a:spcAft>
              <a:buSzPts val="1200"/>
              <a:buFont typeface="Arial"/>
              <a:buNone/>
            </a:pPr>
            <a:endParaRPr lang="en-US" sz="1200" b="0" i="0" u="none" strike="noStrike" cap="none" dirty="0">
              <a:latin typeface="Comic Sans MS"/>
              <a:ea typeface="Comic Sans MS"/>
              <a:cs typeface="Comic Sans MS"/>
              <a:sym typeface="Comic Sans MS"/>
            </a:endParaRPr>
          </a:p>
          <a:p>
            <a:pPr marL="0" marR="0" lvl="0" indent="0" algn="l" rtl="0">
              <a:lnSpc>
                <a:spcPct val="100000"/>
              </a:lnSpc>
              <a:spcBef>
                <a:spcPts val="400"/>
              </a:spcBef>
              <a:spcAft>
                <a:spcPts val="0"/>
              </a:spcAft>
              <a:buSzPts val="1200"/>
              <a:buFont typeface="Comic Sans MS"/>
              <a:buNone/>
            </a:pPr>
            <a:r>
              <a:rPr lang="en-US" sz="1200" b="0" i="0" u="none" strike="noStrike" cap="none" dirty="0">
                <a:latin typeface="Comic Sans MS"/>
                <a:ea typeface="Comic Sans MS"/>
                <a:cs typeface="Comic Sans MS"/>
                <a:sym typeface="Comic Sans MS"/>
              </a:rPr>
              <a:t>The complexity of family relationships…including power and control</a:t>
            </a:r>
            <a:endParaRPr lang="en-US" dirty="0"/>
          </a:p>
          <a:p>
            <a:pPr marL="0" marR="0" lvl="0" indent="0" algn="l" rtl="0">
              <a:lnSpc>
                <a:spcPct val="100000"/>
              </a:lnSpc>
              <a:spcBef>
                <a:spcPts val="400"/>
              </a:spcBef>
              <a:spcAft>
                <a:spcPts val="0"/>
              </a:spcAft>
              <a:buSzPts val="1200"/>
              <a:buFont typeface="Arial"/>
              <a:buNone/>
            </a:pPr>
            <a:endParaRPr lang="en-US" sz="1200" b="0" i="0" u="none" strike="noStrike" cap="none" dirty="0">
              <a:latin typeface="Arial"/>
              <a:ea typeface="Arial"/>
              <a:cs typeface="Arial"/>
              <a:sym typeface="Arial"/>
            </a:endParaRPr>
          </a:p>
          <a:p>
            <a:pPr marL="0" marR="0" lvl="0" indent="0" algn="l" rtl="0">
              <a:lnSpc>
                <a:spcPct val="100000"/>
              </a:lnSpc>
              <a:spcBef>
                <a:spcPts val="400"/>
              </a:spcBef>
              <a:spcAft>
                <a:spcPts val="0"/>
              </a:spcAft>
              <a:buSzPts val="1200"/>
              <a:buFont typeface="Arial"/>
              <a:buNone/>
            </a:pPr>
            <a:r>
              <a:rPr lang="en-US" sz="1200" b="0" i="0" u="none" strike="noStrike" cap="none" dirty="0">
                <a:latin typeface="Arial"/>
                <a:ea typeface="Arial"/>
                <a:cs typeface="Arial"/>
                <a:sym typeface="Arial"/>
              </a:rPr>
              <a:t>Domestic violence goes to the dv unit; sexual abuse to major case</a:t>
            </a:r>
            <a:endParaRPr lang="en-US" dirty="0"/>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6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333333"/>
              </a:buClr>
              <a:buSzPts val="1600"/>
              <a:buFont typeface="Quattrocento Sans"/>
              <a:buNone/>
            </a:pPr>
            <a:r>
              <a:rPr lang="en-US" b="1" i="0" dirty="0">
                <a:solidFill>
                  <a:srgbClr val="333333"/>
                </a:solidFill>
                <a:latin typeface="Quattrocento Sans"/>
                <a:ea typeface="Quattrocento Sans"/>
                <a:cs typeface="Quattrocento Sans"/>
                <a:sym typeface="Quattrocento Sans"/>
              </a:rPr>
              <a:t>To find a path forward, we needed to understand the root causes of abuse…</a:t>
            </a:r>
            <a:endParaRPr lang="en-US" dirty="0"/>
          </a:p>
          <a:p>
            <a:pPr marL="0" lvl="0" indent="0" algn="l" rtl="0">
              <a:lnSpc>
                <a:spcPct val="150000"/>
              </a:lnSpc>
              <a:spcBef>
                <a:spcPts val="400"/>
              </a:spcBef>
              <a:spcAft>
                <a:spcPts val="0"/>
              </a:spcAft>
              <a:buNone/>
            </a:pPr>
            <a:r>
              <a:rPr lang="en-US" b="1" dirty="0">
                <a:latin typeface="Helvetica Neue"/>
                <a:ea typeface="Helvetica Neue"/>
                <a:cs typeface="Helvetica Neue"/>
                <a:sym typeface="Helvetica Neue"/>
              </a:rPr>
              <a:t>Why has the abuse happened?</a:t>
            </a:r>
            <a:r>
              <a:rPr lang="en-US" dirty="0">
                <a:latin typeface="Helvetica Neue"/>
                <a:ea typeface="Helvetica Neue"/>
                <a:cs typeface="Helvetica Neue"/>
                <a:sym typeface="Helvetica Neue"/>
              </a:rPr>
              <a:t> </a:t>
            </a:r>
            <a:endParaRPr lang="en-US" dirty="0"/>
          </a:p>
          <a:p>
            <a:pPr marL="0" lvl="0" indent="0" algn="l" rtl="0">
              <a:lnSpc>
                <a:spcPct val="150000"/>
              </a:lnSpc>
              <a:spcBef>
                <a:spcPts val="400"/>
              </a:spcBef>
              <a:spcAft>
                <a:spcPts val="0"/>
              </a:spcAft>
              <a:buNone/>
            </a:pPr>
            <a:endParaRPr lang="en-US"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dirty="0">
                <a:latin typeface="Helvetica Neue"/>
                <a:ea typeface="Helvetica Neue"/>
                <a:cs typeface="Helvetica Neue"/>
                <a:sym typeface="Helvetica Neue"/>
              </a:rPr>
              <a:t>A history of </a:t>
            </a:r>
            <a:r>
              <a:rPr lang="en-US" b="1" dirty="0">
                <a:latin typeface="Helvetica Neue"/>
                <a:ea typeface="Helvetica Neue"/>
                <a:cs typeface="Helvetica Neue"/>
                <a:sym typeface="Helvetica Neue"/>
              </a:rPr>
              <a:t>difficult family relationships </a:t>
            </a:r>
            <a:r>
              <a:rPr lang="en-US" dirty="0">
                <a:latin typeface="Helvetica Neue"/>
                <a:ea typeface="Helvetica Neue"/>
                <a:cs typeface="Helvetica Neue"/>
                <a:sym typeface="Helvetica Neue"/>
              </a:rPr>
              <a:t>including past abuse. </a:t>
            </a:r>
            <a:endParaRPr lang="en-US" dirty="0"/>
          </a:p>
          <a:p>
            <a:pPr marL="0" lvl="0" indent="0" algn="l" rtl="0">
              <a:lnSpc>
                <a:spcPct val="150000"/>
              </a:lnSpc>
              <a:spcBef>
                <a:spcPts val="400"/>
              </a:spcBef>
              <a:spcAft>
                <a:spcPts val="0"/>
              </a:spcAft>
              <a:buNone/>
            </a:pPr>
            <a:endParaRPr lang="en-US"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b="1" dirty="0">
                <a:latin typeface="Helvetica Neue"/>
                <a:ea typeface="Helvetica Neue"/>
                <a:cs typeface="Helvetica Neue"/>
                <a:sym typeface="Helvetica Neue"/>
              </a:rPr>
              <a:t>Drug and alcohol problems. </a:t>
            </a:r>
            <a:r>
              <a:rPr lang="en-US" dirty="0">
                <a:latin typeface="Helvetica Neue"/>
                <a:ea typeface="Helvetica Neue"/>
                <a:cs typeface="Helvetica Neue"/>
                <a:sym typeface="Helvetica Neue"/>
              </a:rPr>
              <a:t>(Theft of finances may support a drug habit.) </a:t>
            </a:r>
            <a:endParaRPr lang="en-US" dirty="0"/>
          </a:p>
          <a:p>
            <a:pPr marL="0" lvl="0" indent="0" algn="l" rtl="0">
              <a:lnSpc>
                <a:spcPct val="150000"/>
              </a:lnSpc>
              <a:spcBef>
                <a:spcPts val="400"/>
              </a:spcBef>
              <a:spcAft>
                <a:spcPts val="0"/>
              </a:spcAft>
              <a:buNone/>
            </a:pPr>
            <a:endParaRPr lang="en-US"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dirty="0">
                <a:latin typeface="Helvetica Neue"/>
                <a:ea typeface="Helvetica Neue"/>
                <a:cs typeface="Helvetica Neue"/>
                <a:sym typeface="Helvetica Neue"/>
              </a:rPr>
              <a:t>There may be a history of </a:t>
            </a:r>
            <a:r>
              <a:rPr lang="en-US" b="1" dirty="0">
                <a:latin typeface="Helvetica Neue"/>
                <a:ea typeface="Helvetica Neue"/>
                <a:cs typeface="Helvetica Neue"/>
                <a:sym typeface="Helvetica Neue"/>
              </a:rPr>
              <a:t>mental illness. </a:t>
            </a:r>
            <a:endParaRPr lang="en-US" dirty="0">
              <a:latin typeface="Helvetica Neue"/>
              <a:ea typeface="Helvetica Neue"/>
              <a:cs typeface="Helvetica Neue"/>
              <a:sym typeface="Helvetica Neue"/>
            </a:endParaRPr>
          </a:p>
          <a:p>
            <a:pPr marL="0" lvl="0" indent="0" algn="l" rtl="0">
              <a:lnSpc>
                <a:spcPct val="150000"/>
              </a:lnSpc>
              <a:spcBef>
                <a:spcPts val="400"/>
              </a:spcBef>
              <a:spcAft>
                <a:spcPts val="0"/>
              </a:spcAft>
              <a:buNone/>
            </a:pPr>
            <a:endParaRPr lang="en-US"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b="1" dirty="0">
                <a:latin typeface="Helvetica Neue"/>
                <a:ea typeface="Helvetica Neue"/>
                <a:cs typeface="Helvetica Neue"/>
                <a:sym typeface="Helvetica Neue"/>
              </a:rPr>
              <a:t>Financial dependence. </a:t>
            </a:r>
            <a:r>
              <a:rPr lang="en-US" sz="1100" dirty="0">
                <a:latin typeface="Helvetica Neue"/>
                <a:ea typeface="Helvetica Neue"/>
                <a:cs typeface="Helvetica Neue"/>
                <a:sym typeface="Helvetica Neue"/>
              </a:rPr>
              <a:t>Either the older adult dependent on children or children dependent on older adult.</a:t>
            </a:r>
            <a:endParaRPr lang="en-US" dirty="0"/>
          </a:p>
          <a:p>
            <a:pPr marL="0" lvl="0" indent="0" algn="l" rtl="0">
              <a:lnSpc>
                <a:spcPct val="150000"/>
              </a:lnSpc>
              <a:spcBef>
                <a:spcPts val="400"/>
              </a:spcBef>
              <a:spcAft>
                <a:spcPts val="0"/>
              </a:spcAft>
              <a:buNone/>
            </a:pPr>
            <a:endParaRPr lang="en-US" sz="1100" b="1"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b="1" dirty="0">
                <a:latin typeface="Helvetica Neue"/>
                <a:ea typeface="Helvetica Neue"/>
                <a:cs typeface="Helvetica Neue"/>
                <a:sym typeface="Helvetica Neue"/>
              </a:rPr>
              <a:t>Social isolation. </a:t>
            </a:r>
            <a:r>
              <a:rPr lang="en-US" sz="1100" dirty="0">
                <a:latin typeface="Helvetica Neue"/>
                <a:ea typeface="Helvetica Neue"/>
                <a:cs typeface="Helvetica Neue"/>
                <a:sym typeface="Helvetica Neue"/>
              </a:rPr>
              <a:t>An abuser may not allow visitors into the home or access to a phone for a senior. New immigrants may be isolated because of language. </a:t>
            </a:r>
            <a:endParaRPr lang="en-US" dirty="0"/>
          </a:p>
          <a:p>
            <a:pPr marL="0" lvl="0" indent="0" algn="l" rtl="0">
              <a:lnSpc>
                <a:spcPct val="150000"/>
              </a:lnSpc>
              <a:spcBef>
                <a:spcPts val="400"/>
              </a:spcBef>
              <a:spcAft>
                <a:spcPts val="0"/>
              </a:spcAft>
              <a:buNone/>
            </a:pPr>
            <a:endParaRPr lang="en-US" sz="1100" b="1"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b="1" dirty="0">
                <a:latin typeface="Helvetica Neue"/>
                <a:ea typeface="Helvetica Neue"/>
                <a:cs typeface="Helvetica Neue"/>
                <a:sym typeface="Helvetica Neue"/>
              </a:rPr>
              <a:t>Situational stress. </a:t>
            </a:r>
            <a:r>
              <a:rPr lang="en-US" sz="1100" dirty="0">
                <a:latin typeface="Helvetica Neue"/>
                <a:ea typeface="Helvetica Neue"/>
                <a:cs typeface="Helvetica Neue"/>
                <a:sym typeface="Helvetica Neue"/>
              </a:rPr>
              <a:t>Loss of income, loss of health and death of friends may increase the risk of abuse. </a:t>
            </a:r>
            <a:r>
              <a:rPr lang="en-US" sz="1100" b="1" dirty="0">
                <a:latin typeface="Helvetica Neue"/>
                <a:ea typeface="Helvetica Neue"/>
                <a:cs typeface="Helvetica Neue"/>
                <a:sym typeface="Helvetica Neue"/>
              </a:rPr>
              <a:t>( accentuate during the pandemic)</a:t>
            </a:r>
            <a:endParaRPr lang="en-US" dirty="0"/>
          </a:p>
          <a:p>
            <a:pPr marL="0" lvl="0" indent="0" algn="l" rtl="0">
              <a:lnSpc>
                <a:spcPct val="150000"/>
              </a:lnSpc>
              <a:spcBef>
                <a:spcPts val="400"/>
              </a:spcBef>
              <a:spcAft>
                <a:spcPts val="0"/>
              </a:spcAft>
              <a:buNone/>
            </a:pPr>
            <a:endParaRPr lang="en-US" sz="1100" b="1"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b="1" dirty="0">
                <a:latin typeface="Helvetica Neue"/>
                <a:ea typeface="Helvetica Neue"/>
                <a:cs typeface="Helvetica Neue"/>
                <a:sym typeface="Helvetica Neue"/>
              </a:rPr>
              <a:t>Cycle of violence. ..driveway conversation with a son… you have no idea how badly she treated me…</a:t>
            </a:r>
            <a:r>
              <a:rPr lang="en-US" sz="1100" dirty="0">
                <a:latin typeface="Helvetica Neue"/>
                <a:ea typeface="Helvetica Neue"/>
                <a:cs typeface="Helvetica Neue"/>
                <a:sym typeface="Helvetica Neue"/>
              </a:rPr>
              <a:t> </a:t>
            </a:r>
            <a:endParaRPr lang="en-US" dirty="0"/>
          </a:p>
          <a:p>
            <a:pPr marL="0" lvl="0" indent="0" algn="l" rtl="0">
              <a:lnSpc>
                <a:spcPct val="150000"/>
              </a:lnSpc>
              <a:spcBef>
                <a:spcPts val="400"/>
              </a:spcBef>
              <a:spcAft>
                <a:spcPts val="0"/>
              </a:spcAft>
              <a:buNone/>
            </a:pPr>
            <a:endParaRPr lang="en-US" sz="1100" b="1"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b="1" dirty="0">
                <a:latin typeface="Helvetica Neue"/>
                <a:ea typeface="Helvetica Neue"/>
                <a:cs typeface="Helvetica Neue"/>
                <a:sym typeface="Helvetica Neue"/>
              </a:rPr>
              <a:t>Systemic causes. Public policy creates a system that allows abuse to occur</a:t>
            </a:r>
            <a:r>
              <a:rPr lang="en-US" sz="1100" dirty="0">
                <a:latin typeface="Helvetica Neue"/>
                <a:ea typeface="Helvetica Neue"/>
                <a:cs typeface="Helvetica Neue"/>
                <a:sym typeface="Helvetica Neue"/>
              </a:rPr>
              <a:t>.  </a:t>
            </a:r>
            <a:endParaRPr lang="en-US" dirty="0"/>
          </a:p>
          <a:p>
            <a:pPr marL="0" lvl="0" indent="0" algn="l" rtl="0">
              <a:lnSpc>
                <a:spcPct val="150000"/>
              </a:lnSpc>
              <a:spcBef>
                <a:spcPts val="400"/>
              </a:spcBef>
              <a:spcAft>
                <a:spcPts val="0"/>
              </a:spcAft>
              <a:buNone/>
            </a:pPr>
            <a:endParaRPr lang="en-US" sz="1100" dirty="0">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dirty="0">
                <a:latin typeface="Helvetica Neue"/>
                <a:ea typeface="Helvetica Neue"/>
                <a:cs typeface="Helvetica Neue"/>
                <a:sym typeface="Helvetica Neue"/>
              </a:rPr>
              <a:t>In  Waterloo Region, there is an extensive waiting period for subsidized housing. A senior  was admitted to hospital suffering from severe dehydration, malnutrition, and had exceptionally poor hygiene. Her family "cared for her" . The family of six people in lived in her home. Their income was her government  pension cheque. </a:t>
            </a:r>
            <a:endParaRPr lang="en-US" dirty="0"/>
          </a:p>
          <a:p>
            <a:pPr marL="0" marR="0" lvl="0" indent="0" algn="l" rtl="0">
              <a:lnSpc>
                <a:spcPct val="150000"/>
              </a:lnSpc>
              <a:spcBef>
                <a:spcPts val="400"/>
              </a:spcBef>
              <a:spcAft>
                <a:spcPts val="0"/>
              </a:spcAft>
              <a:buSzPts val="1400"/>
              <a:buFont typeface="Arial"/>
              <a:buNone/>
            </a:pPr>
            <a:endParaRPr lang="en-US" sz="1100" b="0" i="0" dirty="0">
              <a:solidFill>
                <a:srgbClr val="333333"/>
              </a:solidFill>
              <a:latin typeface="Quattrocento Sans"/>
              <a:ea typeface="Quattrocento Sans"/>
              <a:cs typeface="Quattrocento Sans"/>
              <a:sym typeface="Quattrocento Sans"/>
            </a:endParaRPr>
          </a:p>
          <a:p>
            <a:pPr marL="0" marR="0" lvl="0" indent="0" algn="l" rtl="0">
              <a:lnSpc>
                <a:spcPct val="150000"/>
              </a:lnSpc>
              <a:spcBef>
                <a:spcPts val="400"/>
              </a:spcBef>
              <a:spcAft>
                <a:spcPts val="0"/>
              </a:spcAft>
              <a:buClr>
                <a:srgbClr val="333333"/>
              </a:buClr>
              <a:buSzPts val="1400"/>
              <a:buFont typeface="Quattrocento Sans"/>
              <a:buNone/>
            </a:pPr>
            <a:r>
              <a:rPr lang="en-US" sz="1100" b="1" i="0" dirty="0">
                <a:solidFill>
                  <a:srgbClr val="333333"/>
                </a:solidFill>
                <a:latin typeface="Quattrocento Sans"/>
                <a:ea typeface="Quattrocento Sans"/>
                <a:cs typeface="Quattrocento Sans"/>
                <a:sym typeface="Quattrocento Sans"/>
              </a:rPr>
              <a:t>The path forward needs to fine ways to address these root causes…especially post pandemic.</a:t>
            </a:r>
            <a:endParaRPr lang="en-US" dirty="0"/>
          </a:p>
          <a:p>
            <a:pPr marL="0" marR="0" lvl="0" indent="0" algn="l" rtl="0">
              <a:lnSpc>
                <a:spcPct val="150000"/>
              </a:lnSpc>
              <a:spcBef>
                <a:spcPts val="400"/>
              </a:spcBef>
              <a:spcAft>
                <a:spcPts val="0"/>
              </a:spcAft>
              <a:buSzPts val="1400"/>
              <a:buFont typeface="Arial"/>
              <a:buNone/>
            </a:pPr>
            <a:endParaRPr lang="en-US" sz="1100" dirty="0">
              <a:latin typeface="Helvetica Neue"/>
              <a:ea typeface="Helvetica Neue"/>
              <a:cs typeface="Helvetica Neue"/>
              <a:sym typeface="Helvetica Neue"/>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94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We needed to understand  Traditional Justice …that abuse is a violation of a law; the alleged abuser is charged and tried before a judge’ prescribed standards for punishment…</a:t>
            </a:r>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2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00000"/>
              </a:lnSpc>
              <a:spcBef>
                <a:spcPts val="0"/>
              </a:spcBef>
              <a:spcAft>
                <a:spcPts val="0"/>
              </a:spcAft>
              <a:buSzPts val="1400"/>
              <a:buFont typeface="Arial"/>
              <a:buNone/>
            </a:pPr>
            <a:r>
              <a:rPr lang="en-US" sz="1200" dirty="0"/>
              <a:t>Understanding restorative justice was a big learning curve . It is a Paradigm Shift from Traditional Justice, a Philosophy or World View</a:t>
            </a:r>
            <a:r>
              <a:rPr lang="en-US" sz="1200" b="1" dirty="0"/>
              <a:t>. It is about living in right relationships..</a:t>
            </a:r>
            <a:endParaRPr lang="en-US" dirty="0"/>
          </a:p>
          <a:p>
            <a:pPr marL="0" marR="0" lvl="0" indent="0" algn="l" rtl="0">
              <a:lnSpc>
                <a:spcPct val="100000"/>
              </a:lnSpc>
              <a:spcBef>
                <a:spcPts val="500"/>
              </a:spcBef>
              <a:spcAft>
                <a:spcPts val="0"/>
              </a:spcAft>
              <a:buSzPts val="1400"/>
              <a:buFont typeface="Arial"/>
              <a:buNone/>
            </a:pPr>
            <a:endParaRPr lang="en-US" sz="1200" dirty="0"/>
          </a:p>
          <a:p>
            <a:pPr marL="0" lvl="0" indent="0" algn="l" rtl="0">
              <a:lnSpc>
                <a:spcPct val="100000"/>
              </a:lnSpc>
              <a:spcBef>
                <a:spcPts val="500"/>
              </a:spcBef>
              <a:spcAft>
                <a:spcPts val="0"/>
              </a:spcAft>
              <a:buNone/>
            </a:pPr>
            <a:r>
              <a:rPr lang="en-US" sz="1200" b="1" dirty="0"/>
              <a:t>Focuses  on violation of people and relationships…at the same time the need to recognize   that a law may have been broken</a:t>
            </a:r>
            <a:endParaRPr lang="en-US" dirty="0"/>
          </a:p>
          <a:p>
            <a:pPr marL="0" marR="0" lvl="0" indent="0" algn="l" rtl="0">
              <a:lnSpc>
                <a:spcPct val="100000"/>
              </a:lnSpc>
              <a:spcBef>
                <a:spcPts val="500"/>
              </a:spcBef>
              <a:spcAft>
                <a:spcPts val="0"/>
              </a:spcAft>
              <a:buSzPts val="1400"/>
              <a:buFont typeface="Arial"/>
              <a:buNone/>
            </a:pPr>
            <a:endParaRPr lang="en-US" sz="1200" b="1"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328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dirty="0"/>
              <a:t>Two people who influenced my understanding of restorative justice Dr. Susan Sharpe and Dr. Howard </a:t>
            </a:r>
            <a:r>
              <a:rPr lang="en-US" dirty="0" err="1"/>
              <a:t>Zehr</a:t>
            </a:r>
            <a:r>
              <a:rPr lang="en-US" dirty="0"/>
              <a:t>.</a:t>
            </a:r>
          </a:p>
          <a:p>
            <a:pPr marL="0" lvl="0" indent="0" algn="l" rtl="0">
              <a:lnSpc>
                <a:spcPct val="100000"/>
              </a:lnSpc>
              <a:spcBef>
                <a:spcPts val="400"/>
              </a:spcBef>
              <a:spcAft>
                <a:spcPts val="0"/>
              </a:spcAft>
              <a:buNone/>
            </a:pPr>
            <a:endParaRPr lang="en-US" dirty="0"/>
          </a:p>
          <a:p>
            <a:pPr marL="0" lvl="0" indent="0" algn="l" rtl="0">
              <a:lnSpc>
                <a:spcPct val="100000"/>
              </a:lnSpc>
              <a:spcBef>
                <a:spcPts val="500"/>
              </a:spcBef>
              <a:spcAft>
                <a:spcPts val="0"/>
              </a:spcAft>
              <a:buNone/>
            </a:pPr>
            <a:r>
              <a:rPr lang="en-US" dirty="0"/>
              <a:t>Susan Sharpe describes restorative justice </a:t>
            </a:r>
            <a:r>
              <a:rPr lang="en-US" b="1" dirty="0"/>
              <a:t>as an orientation, NOT a type of program</a:t>
            </a:r>
            <a:r>
              <a:rPr lang="en-US" dirty="0"/>
              <a:t>; as a set of values and beliefs about what justice means, which in turn point to principles for responding to criminal harm.” </a:t>
            </a:r>
          </a:p>
          <a:p>
            <a:pPr marL="0" lvl="0" indent="0" algn="l" rtl="0">
              <a:lnSpc>
                <a:spcPct val="100000"/>
              </a:lnSpc>
              <a:spcBef>
                <a:spcPts val="400"/>
              </a:spcBef>
              <a:spcAft>
                <a:spcPts val="0"/>
              </a:spcAft>
              <a:buNone/>
            </a:pPr>
            <a:endParaRPr lang="en-US" dirty="0"/>
          </a:p>
          <a:p>
            <a:pPr marL="0" lvl="0" indent="0" algn="l" rtl="0">
              <a:lnSpc>
                <a:spcPct val="100000"/>
              </a:lnSpc>
              <a:spcBef>
                <a:spcPts val="400"/>
              </a:spcBef>
              <a:spcAft>
                <a:spcPts val="0"/>
              </a:spcAft>
              <a:buNone/>
            </a:pPr>
            <a:r>
              <a:rPr lang="en-US" dirty="0"/>
              <a:t>(H.Z. in his new book…R.J is a values-based orientation with centering values such as Respect. Responsibility and Relationships </a:t>
            </a:r>
            <a:r>
              <a:rPr lang="en-US" dirty="0" err="1"/>
              <a:t>pg</a:t>
            </a:r>
            <a:r>
              <a:rPr lang="en-US" dirty="0"/>
              <a:t> 20)</a:t>
            </a:r>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09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dirty="0"/>
              <a:t>R/J boils down to a set of questions:</a:t>
            </a:r>
          </a:p>
          <a:p>
            <a:pPr marL="0" lvl="0" indent="0" algn="l" rtl="0">
              <a:lnSpc>
                <a:spcPct val="100000"/>
              </a:lnSpc>
              <a:spcBef>
                <a:spcPts val="400"/>
              </a:spcBef>
              <a:spcAft>
                <a:spcPts val="0"/>
              </a:spcAft>
              <a:buNone/>
            </a:pPr>
            <a:r>
              <a:rPr lang="en-US" dirty="0"/>
              <a:t>Who has been hurt?</a:t>
            </a:r>
          </a:p>
          <a:p>
            <a:pPr marL="0" lvl="0" indent="0" algn="l" rtl="0">
              <a:lnSpc>
                <a:spcPct val="100000"/>
              </a:lnSpc>
              <a:spcBef>
                <a:spcPts val="500"/>
              </a:spcBef>
              <a:spcAft>
                <a:spcPts val="0"/>
              </a:spcAft>
              <a:buNone/>
            </a:pPr>
            <a:r>
              <a:rPr lang="en-US" dirty="0"/>
              <a:t>What are their needs? </a:t>
            </a:r>
          </a:p>
          <a:p>
            <a:pPr marL="0" lvl="0" indent="0" algn="l" rtl="0">
              <a:lnSpc>
                <a:spcPct val="100000"/>
              </a:lnSpc>
              <a:spcBef>
                <a:spcPts val="500"/>
              </a:spcBef>
              <a:spcAft>
                <a:spcPts val="0"/>
              </a:spcAft>
              <a:buNone/>
            </a:pPr>
            <a:r>
              <a:rPr lang="en-US" dirty="0"/>
              <a:t>Whose obligations are these? </a:t>
            </a:r>
          </a:p>
          <a:p>
            <a:pPr marL="0" lvl="0" indent="0" algn="l" rtl="0">
              <a:lnSpc>
                <a:spcPct val="100000"/>
              </a:lnSpc>
              <a:spcBef>
                <a:spcPts val="500"/>
              </a:spcBef>
              <a:spcAft>
                <a:spcPts val="0"/>
              </a:spcAft>
              <a:buNone/>
            </a:pPr>
            <a:r>
              <a:rPr lang="en-US" dirty="0"/>
              <a:t>Who has a stake in this situation? </a:t>
            </a:r>
          </a:p>
          <a:p>
            <a:pPr marL="0" lvl="0" indent="0" algn="l" rtl="0">
              <a:lnSpc>
                <a:spcPct val="100000"/>
              </a:lnSpc>
              <a:spcBef>
                <a:spcPts val="500"/>
              </a:spcBef>
              <a:spcAft>
                <a:spcPts val="0"/>
              </a:spcAft>
              <a:buNone/>
            </a:pPr>
            <a:r>
              <a:rPr lang="en-US" dirty="0"/>
              <a:t>What is the appropriate process to involve stakeholders in an effort to put things right?</a:t>
            </a:r>
          </a:p>
          <a:p>
            <a:pPr marL="0" lvl="0" indent="0" algn="l" rtl="0">
              <a:lnSpc>
                <a:spcPct val="100000"/>
              </a:lnSpc>
              <a:spcBef>
                <a:spcPts val="500"/>
              </a:spcBef>
              <a:spcAft>
                <a:spcPts val="0"/>
              </a:spcAft>
              <a:buNone/>
            </a:pPr>
            <a:endParaRPr lang="en-US" dirty="0"/>
          </a:p>
          <a:p>
            <a:pPr marL="0" lvl="0" indent="0" algn="l" rtl="0">
              <a:lnSpc>
                <a:spcPct val="100000"/>
              </a:lnSpc>
              <a:spcBef>
                <a:spcPts val="500"/>
              </a:spcBef>
              <a:spcAft>
                <a:spcPts val="0"/>
              </a:spcAft>
              <a:buNone/>
            </a:pPr>
            <a:r>
              <a:rPr lang="en-US" dirty="0"/>
              <a:t>In his recent publication he condenses this</a:t>
            </a:r>
          </a:p>
          <a:p>
            <a:pPr marL="0" lvl="0" indent="0" algn="l" rtl="0">
              <a:lnSpc>
                <a:spcPct val="100000"/>
              </a:lnSpc>
              <a:spcBef>
                <a:spcPts val="500"/>
              </a:spcBef>
              <a:spcAft>
                <a:spcPts val="0"/>
              </a:spcAft>
              <a:buNone/>
            </a:pPr>
            <a:r>
              <a:rPr lang="en-US" dirty="0"/>
              <a:t>R/J framework that focus on needs, harms, obligations and engagement</a:t>
            </a:r>
          </a:p>
          <a:p>
            <a:pPr marL="0" lvl="0" indent="0" algn="l" rtl="0">
              <a:lnSpc>
                <a:spcPct val="100000"/>
              </a:lnSpc>
              <a:spcBef>
                <a:spcPts val="500"/>
              </a:spcBef>
              <a:spcAft>
                <a:spcPts val="0"/>
              </a:spcAft>
              <a:buNone/>
            </a:pPr>
            <a:endParaRPr lang="en-US" dirty="0"/>
          </a:p>
          <a:p>
            <a:pPr marL="0" lvl="0" indent="0" algn="l" rtl="0">
              <a:lnSpc>
                <a:spcPct val="100000"/>
              </a:lnSpc>
              <a:spcBef>
                <a:spcPts val="500"/>
              </a:spcBef>
              <a:spcAft>
                <a:spcPts val="0"/>
              </a:spcAft>
              <a:buNone/>
            </a:pPr>
            <a:r>
              <a:rPr lang="en-US" dirty="0"/>
              <a:t>Pg 169</a:t>
            </a:r>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82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000000"/>
              </a:buClr>
              <a:buSzPts val="1200"/>
              <a:buFont typeface="Arial"/>
              <a:buNone/>
            </a:pPr>
            <a:r>
              <a:rPr lang="en-US" sz="1200" b="1" dirty="0">
                <a:solidFill>
                  <a:srgbClr val="000000"/>
                </a:solidFill>
                <a:latin typeface="Arial"/>
                <a:ea typeface="Arial"/>
                <a:cs typeface="Arial"/>
                <a:sym typeface="Arial"/>
              </a:rPr>
              <a:t>Our first task was to  design a safe and effective process</a:t>
            </a:r>
            <a:endParaRPr lang="en-US" sz="12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We did an extensive literature review and consulted with experts. We found no models.  We were charting new ground which was both exciting and daunting. </a:t>
            </a:r>
            <a:endParaRPr lang="en-US" dirty="0"/>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Due to concerns about power imbalance the steering committed decided to use </a:t>
            </a:r>
            <a:r>
              <a:rPr lang="en-US" sz="1200" b="1" dirty="0">
                <a:solidFill>
                  <a:srgbClr val="000000"/>
                </a:solidFill>
                <a:latin typeface="Arial"/>
                <a:ea typeface="Arial"/>
                <a:cs typeface="Arial"/>
                <a:sym typeface="Arial"/>
              </a:rPr>
              <a:t>adapt the Burford and </a:t>
            </a:r>
            <a:r>
              <a:rPr lang="en-US" sz="1200" b="1" dirty="0" err="1">
                <a:solidFill>
                  <a:srgbClr val="000000"/>
                </a:solidFill>
                <a:latin typeface="Arial"/>
                <a:ea typeface="Arial"/>
                <a:cs typeface="Arial"/>
                <a:sym typeface="Arial"/>
              </a:rPr>
              <a:t>Pennel’s</a:t>
            </a:r>
            <a:r>
              <a:rPr lang="en-US" sz="1200" b="1" dirty="0">
                <a:solidFill>
                  <a:srgbClr val="000000"/>
                </a:solidFill>
                <a:latin typeface="Arial"/>
                <a:ea typeface="Arial"/>
                <a:cs typeface="Arial"/>
                <a:sym typeface="Arial"/>
              </a:rPr>
              <a:t> Family Group Decision Making Model used child abuse. (Burford and Pennell, 1998)  </a:t>
            </a:r>
            <a:endParaRPr lang="en-US" dirty="0"/>
          </a:p>
          <a:p>
            <a:pPr marL="0" marR="0" lvl="0" indent="0" algn="l" rtl="0">
              <a:lnSpc>
                <a:spcPct val="150000"/>
              </a:lnSpc>
              <a:spcBef>
                <a:spcPts val="400"/>
              </a:spcBef>
              <a:spcAft>
                <a:spcPts val="0"/>
              </a:spcAft>
              <a:buClr>
                <a:srgbClr val="000000"/>
              </a:buClr>
              <a:buSzPts val="1200"/>
              <a:buFont typeface="Arial"/>
              <a:buNone/>
            </a:pPr>
            <a:r>
              <a:rPr lang="en-US" sz="1200" b="1" dirty="0">
                <a:solidFill>
                  <a:srgbClr val="000000"/>
                </a:solidFill>
                <a:latin typeface="Arial"/>
                <a:ea typeface="Arial"/>
                <a:cs typeface="Arial"/>
                <a:sym typeface="Arial"/>
              </a:rPr>
              <a:t>To use a fixed model.</a:t>
            </a:r>
            <a:endParaRPr lang="en-US" dirty="0"/>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Fortunately in June 2000  at a national conflict resolution conference I had  Conversations with leaders in restorative justice… Barry Stuart, Mark Wedge, Susan Sharpe. </a:t>
            </a:r>
            <a:r>
              <a:rPr lang="en-US" sz="1200" b="1" dirty="0">
                <a:solidFill>
                  <a:srgbClr val="000000"/>
                </a:solidFill>
                <a:latin typeface="Arial"/>
                <a:ea typeface="Arial"/>
                <a:cs typeface="Arial"/>
                <a:sym typeface="Arial"/>
              </a:rPr>
              <a:t>Each, separately,  supported applying restorative justice to elder abuse. Each strongly suggested that a safe and effective process needed to be incident driven with values and principles guiding the practice. Not one of these experts supported a fixed model. </a:t>
            </a:r>
            <a:endParaRPr lang="en-US" sz="12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 In September 2000, I went back to the collaborative and  reluctantly asked to change to an incident driven process. Extensive conversations ensued…eventually we reached a consensus on Principles and Values to guide our practice and agreed that we could </a:t>
            </a:r>
            <a:r>
              <a:rPr lang="en-US" sz="1200" b="1" dirty="0">
                <a:solidFill>
                  <a:srgbClr val="000000"/>
                </a:solidFill>
                <a:latin typeface="Arial"/>
                <a:ea typeface="Arial"/>
                <a:cs typeface="Arial"/>
                <a:sym typeface="Arial"/>
              </a:rPr>
              <a:t>choose healing circles, family group conferencing, mediation, shuttle diplomacy…depending on the situation</a:t>
            </a:r>
            <a:r>
              <a:rPr lang="en-US" sz="1200" dirty="0">
                <a:solidFill>
                  <a:srgbClr val="000000"/>
                </a:solidFill>
                <a:latin typeface="Arial"/>
                <a:ea typeface="Arial"/>
                <a:cs typeface="Arial"/>
                <a:sym typeface="Arial"/>
              </a:rPr>
              <a:t>. </a:t>
            </a:r>
            <a:endParaRPr lang="en-US" dirty="0"/>
          </a:p>
          <a:p>
            <a:pPr marL="0" marR="0" lvl="0" indent="0" algn="l" rtl="0">
              <a:lnSpc>
                <a:spcPct val="150000"/>
              </a:lnSpc>
              <a:spcBef>
                <a:spcPts val="400"/>
              </a:spcBef>
              <a:spcAft>
                <a:spcPts val="0"/>
              </a:spcAft>
              <a:buSzPts val="1200"/>
              <a:buFont typeface="Arial"/>
              <a:buNone/>
            </a:pPr>
            <a:endParaRPr lang="en-US" sz="12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In retrospect    t</a:t>
            </a:r>
            <a:r>
              <a:rPr lang="en-US" sz="1200" b="1" dirty="0">
                <a:solidFill>
                  <a:srgbClr val="000000"/>
                </a:solidFill>
                <a:latin typeface="Arial"/>
                <a:ea typeface="Arial"/>
                <a:cs typeface="Arial"/>
                <a:sym typeface="Arial"/>
              </a:rPr>
              <a:t>his change in direction was a critical step in finding safe, respectful ways to address the complex needs of abused older adults. </a:t>
            </a:r>
            <a:endParaRPr lang="en-US" sz="1200"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endParaRPr lang="en-US" sz="1200" dirty="0"/>
          </a:p>
          <a:p>
            <a:pPr marL="0" lvl="0" indent="0" algn="l" rtl="0">
              <a:lnSpc>
                <a:spcPct val="150000"/>
              </a:lnSpc>
              <a:spcBef>
                <a:spcPts val="400"/>
              </a:spcBef>
              <a:spcAft>
                <a:spcPts val="0"/>
              </a:spcAft>
              <a:buNone/>
            </a:pPr>
            <a:r>
              <a:rPr lang="en-US" sz="1200" b="1" dirty="0"/>
              <a:t>Tools: </a:t>
            </a:r>
          </a:p>
          <a:p>
            <a:pPr marL="0" lvl="0" indent="0" algn="l" rtl="0">
              <a:lnSpc>
                <a:spcPct val="150000"/>
              </a:lnSpc>
              <a:spcBef>
                <a:spcPts val="400"/>
              </a:spcBef>
              <a:spcAft>
                <a:spcPts val="0"/>
              </a:spcAft>
              <a:buNone/>
            </a:pPr>
            <a:r>
              <a:rPr lang="en-US" sz="1200" b="0" dirty="0"/>
              <a:t>Mediation/supportive mediation</a:t>
            </a:r>
            <a:endParaRPr lang="en-US" dirty="0"/>
          </a:p>
          <a:p>
            <a:pPr marL="0" lvl="0" indent="0" algn="l" rtl="0">
              <a:lnSpc>
                <a:spcPct val="140000"/>
              </a:lnSpc>
              <a:spcBef>
                <a:spcPts val="300"/>
              </a:spcBef>
              <a:spcAft>
                <a:spcPts val="0"/>
              </a:spcAft>
              <a:buNone/>
            </a:pPr>
            <a:r>
              <a:rPr lang="en-US" sz="1200" b="0" dirty="0"/>
              <a:t>Shuttle Diplomacy</a:t>
            </a:r>
            <a:endParaRPr lang="en-US" dirty="0"/>
          </a:p>
          <a:p>
            <a:pPr marL="0" lvl="0" indent="0" algn="l" rtl="0">
              <a:lnSpc>
                <a:spcPct val="190000"/>
              </a:lnSpc>
              <a:spcBef>
                <a:spcPts val="300"/>
              </a:spcBef>
              <a:spcAft>
                <a:spcPts val="0"/>
              </a:spcAft>
              <a:buNone/>
            </a:pPr>
            <a:r>
              <a:rPr lang="en-US" sz="1200" dirty="0"/>
              <a:t>Sentencing Circles</a:t>
            </a:r>
            <a:endParaRPr lang="en-US" dirty="0"/>
          </a:p>
          <a:p>
            <a:pPr marL="0" lvl="0" indent="0" algn="l" rtl="0">
              <a:lnSpc>
                <a:spcPct val="180000"/>
              </a:lnSpc>
              <a:spcBef>
                <a:spcPts val="300"/>
              </a:spcBef>
              <a:spcAft>
                <a:spcPts val="0"/>
              </a:spcAft>
              <a:buNone/>
            </a:pPr>
            <a:r>
              <a:rPr lang="en-US" sz="1200" dirty="0"/>
              <a:t>Healing Circles</a:t>
            </a:r>
            <a:endParaRPr lang="en-US" dirty="0"/>
          </a:p>
          <a:p>
            <a:pPr marL="0" lvl="0" indent="0" algn="l" rtl="0">
              <a:lnSpc>
                <a:spcPct val="180000"/>
              </a:lnSpc>
              <a:spcBef>
                <a:spcPts val="300"/>
              </a:spcBef>
              <a:spcAft>
                <a:spcPts val="0"/>
              </a:spcAft>
              <a:buNone/>
            </a:pPr>
            <a:r>
              <a:rPr lang="en-US" sz="1200" dirty="0"/>
              <a:t>Community Conferencing</a:t>
            </a: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86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100" dirty="0"/>
              <a:t>Today I will be sharing  stories about </a:t>
            </a:r>
            <a:endParaRPr lang="en-US" sz="1400" dirty="0"/>
          </a:p>
          <a:p>
            <a:pPr marL="0" lvl="0" indent="0" algn="l" rtl="0">
              <a:lnSpc>
                <a:spcPct val="150000"/>
              </a:lnSpc>
              <a:spcBef>
                <a:spcPts val="400"/>
              </a:spcBef>
              <a:spcAft>
                <a:spcPts val="0"/>
              </a:spcAft>
              <a:buNone/>
            </a:pPr>
            <a:endParaRPr lang="en-US" sz="1200" dirty="0"/>
          </a:p>
          <a:p>
            <a:pPr marL="0" lvl="0" indent="-177800" algn="l" rtl="0">
              <a:lnSpc>
                <a:spcPct val="150000"/>
              </a:lnSpc>
              <a:spcBef>
                <a:spcPts val="600"/>
              </a:spcBef>
              <a:spcAft>
                <a:spcPts val="0"/>
              </a:spcAft>
              <a:buSzPts val="2800"/>
              <a:buFont typeface="Arial"/>
              <a:buChar char="•"/>
            </a:pPr>
            <a:r>
              <a:rPr lang="en-US" sz="1400" b="0" dirty="0"/>
              <a:t>Waterloo’s  Restorative Justice Project</a:t>
            </a:r>
            <a:endParaRPr lang="en-US" sz="1400" dirty="0"/>
          </a:p>
          <a:p>
            <a:pPr marL="0" lvl="0" indent="-177800" algn="l" rtl="0">
              <a:lnSpc>
                <a:spcPct val="150000"/>
              </a:lnSpc>
              <a:spcBef>
                <a:spcPts val="600"/>
              </a:spcBef>
              <a:spcAft>
                <a:spcPts val="0"/>
              </a:spcAft>
              <a:buSzPts val="2800"/>
              <a:buFont typeface="Arial"/>
              <a:buChar char="•"/>
            </a:pPr>
            <a:r>
              <a:rPr lang="en-US" sz="1400" b="0" dirty="0"/>
              <a:t> Elder Abuse Response Team</a:t>
            </a:r>
            <a:endParaRPr lang="en-US" sz="1400" dirty="0"/>
          </a:p>
          <a:p>
            <a:pPr marL="0" lvl="0" indent="-177800" algn="l" rtl="0">
              <a:lnSpc>
                <a:spcPct val="150000"/>
              </a:lnSpc>
              <a:spcBef>
                <a:spcPts val="600"/>
              </a:spcBef>
              <a:spcAft>
                <a:spcPts val="0"/>
              </a:spcAft>
              <a:buSzPts val="2800"/>
              <a:buFont typeface="Arial"/>
              <a:buChar char="•"/>
            </a:pPr>
            <a:r>
              <a:rPr lang="en-US" sz="1400" b="0" dirty="0"/>
              <a:t>Restorative Justice Values and Guidelines</a:t>
            </a:r>
            <a:endParaRPr lang="en-US" sz="1400" dirty="0"/>
          </a:p>
          <a:p>
            <a:pPr marL="0" lvl="0" indent="-177800" algn="l" rtl="0">
              <a:lnSpc>
                <a:spcPct val="150000"/>
              </a:lnSpc>
              <a:spcBef>
                <a:spcPts val="600"/>
              </a:spcBef>
              <a:spcAft>
                <a:spcPts val="0"/>
              </a:spcAft>
              <a:buSzPts val="2800"/>
              <a:buFont typeface="Arial"/>
              <a:buChar char="•"/>
            </a:pPr>
            <a:r>
              <a:rPr lang="en-US" sz="1400" b="0" dirty="0"/>
              <a:t>Possibilities and Challenges</a:t>
            </a:r>
            <a:endParaRPr lang="en-US" sz="1400" dirty="0"/>
          </a:p>
          <a:p>
            <a:pPr marL="0" lvl="0" indent="-177800" algn="l" rtl="0">
              <a:lnSpc>
                <a:spcPct val="150000"/>
              </a:lnSpc>
              <a:spcBef>
                <a:spcPts val="600"/>
              </a:spcBef>
              <a:spcAft>
                <a:spcPts val="0"/>
              </a:spcAft>
              <a:buSzPts val="2800"/>
              <a:buFont typeface="Arial"/>
              <a:buChar char="•"/>
            </a:pPr>
            <a:r>
              <a:rPr lang="en-US" sz="1400" b="0" dirty="0"/>
              <a:t>Moving Forward</a:t>
            </a:r>
            <a:endParaRPr lang="en-US" sz="1400"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2</a:t>
            </a:fld>
            <a:endParaRPr lang="cs-CZ"/>
          </a:p>
        </p:txBody>
      </p:sp>
    </p:spTree>
    <p:extLst>
      <p:ext uri="{BB962C8B-B14F-4D97-AF65-F5344CB8AC3E}">
        <p14:creationId xmlns:p14="http://schemas.microsoft.com/office/powerpoint/2010/main" val="337668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I had difficulty switching to an incident  driven approach. However,  Further conversations with Mark </a:t>
            </a:r>
            <a:r>
              <a:rPr lang="en-US" dirty="0" err="1"/>
              <a:t>Yantzi</a:t>
            </a:r>
            <a:r>
              <a:rPr lang="en-US" dirty="0"/>
              <a:t> (CJI) and Dennis Cooley (Law Commission of Canada)  pointed me to this new model. I</a:t>
            </a:r>
          </a:p>
          <a:p>
            <a:pPr marL="0" lvl="0" indent="0" algn="l" rtl="0">
              <a:lnSpc>
                <a:spcPct val="150000"/>
              </a:lnSpc>
              <a:spcBef>
                <a:spcPts val="400"/>
              </a:spcBef>
              <a:spcAft>
                <a:spcPts val="0"/>
              </a:spcAft>
              <a:buNone/>
            </a:pPr>
            <a:endParaRPr lang="en-US" dirty="0"/>
          </a:p>
          <a:p>
            <a:pPr marL="0" lvl="0" indent="0" algn="l" rtl="0">
              <a:lnSpc>
                <a:spcPct val="150000"/>
              </a:lnSpc>
              <a:spcBef>
                <a:spcPts val="400"/>
              </a:spcBef>
              <a:spcAft>
                <a:spcPts val="0"/>
              </a:spcAft>
              <a:buNone/>
            </a:pPr>
            <a:r>
              <a:rPr lang="en-US" dirty="0"/>
              <a:t> </a:t>
            </a:r>
            <a:r>
              <a:rPr lang="en-US" b="1" dirty="0"/>
              <a:t>This change in direction was a critical step on our journey. </a:t>
            </a:r>
            <a:endParaRPr lang="en-US" dirty="0"/>
          </a:p>
          <a:p>
            <a:pPr marL="0" lvl="0" indent="0" algn="l" rtl="0">
              <a:lnSpc>
                <a:spcPct val="150000"/>
              </a:lnSpc>
              <a:spcBef>
                <a:spcPts val="400"/>
              </a:spcBef>
              <a:spcAft>
                <a:spcPts val="0"/>
              </a:spcAft>
              <a:buNone/>
            </a:pPr>
            <a:r>
              <a:rPr lang="en-US" dirty="0"/>
              <a:t> </a:t>
            </a:r>
          </a:p>
          <a:p>
            <a:pPr marL="0" lvl="0" indent="0" algn="l" rtl="0">
              <a:lnSpc>
                <a:spcPct val="150000"/>
              </a:lnSpc>
              <a:spcBef>
                <a:spcPts val="400"/>
              </a:spcBef>
              <a:spcAft>
                <a:spcPts val="0"/>
              </a:spcAft>
              <a:buNone/>
            </a:pPr>
            <a:r>
              <a:rPr lang="en-US" b="1" dirty="0"/>
              <a:t>I did learn that Being grounded in values was integral for /j …and to do this work I needed to be grounded in my core values. </a:t>
            </a:r>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92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04800" lvl="0" indent="-304800" algn="l" rtl="0">
              <a:lnSpc>
                <a:spcPct val="150000"/>
              </a:lnSpc>
              <a:spcBef>
                <a:spcPts val="0"/>
              </a:spcBef>
              <a:spcAft>
                <a:spcPts val="0"/>
              </a:spcAft>
              <a:buNone/>
            </a:pPr>
            <a:r>
              <a:rPr lang="en-US" sz="1400" dirty="0">
                <a:solidFill>
                  <a:srgbClr val="000000"/>
                </a:solidFill>
                <a:latin typeface="Times New Roman"/>
                <a:ea typeface="Times New Roman"/>
                <a:cs typeface="Times New Roman"/>
                <a:sym typeface="Times New Roman"/>
              </a:rPr>
              <a:t>Adapted Victoria Elder Abuse Project, </a:t>
            </a:r>
            <a:r>
              <a:rPr lang="en-US" sz="1400" dirty="0" err="1">
                <a:solidFill>
                  <a:srgbClr val="000000"/>
                </a:solidFill>
                <a:latin typeface="Times New Roman"/>
                <a:ea typeface="Times New Roman"/>
                <a:cs typeface="Times New Roman"/>
                <a:sym typeface="Times New Roman"/>
              </a:rPr>
              <a:t>Gallaghar</a:t>
            </a:r>
            <a:r>
              <a:rPr lang="en-US" sz="1400" dirty="0">
                <a:solidFill>
                  <a:srgbClr val="000000"/>
                </a:solidFill>
                <a:latin typeface="Times New Roman"/>
                <a:ea typeface="Times New Roman"/>
                <a:cs typeface="Times New Roman"/>
                <a:sym typeface="Times New Roman"/>
              </a:rPr>
              <a:t> et al,1993)</a:t>
            </a:r>
          </a:p>
          <a:p>
            <a:pPr marL="304800" lvl="0" indent="-304800" algn="l" rtl="0">
              <a:lnSpc>
                <a:spcPct val="150000"/>
              </a:lnSpc>
              <a:spcBef>
                <a:spcPts val="400"/>
              </a:spcBef>
              <a:spcAft>
                <a:spcPts val="0"/>
              </a:spcAft>
              <a:buNone/>
            </a:pPr>
            <a:endParaRPr lang="en-US" sz="1400" dirty="0">
              <a:solidFill>
                <a:srgbClr val="000000"/>
              </a:solidFill>
              <a:latin typeface="Times New Roman"/>
              <a:ea typeface="Times New Roman"/>
              <a:cs typeface="Times New Roman"/>
              <a:sym typeface="Times New Roman"/>
            </a:endParaRPr>
          </a:p>
          <a:p>
            <a:pPr marL="304800" lvl="0" indent="-304800" algn="l" rtl="0">
              <a:lnSpc>
                <a:spcPct val="150000"/>
              </a:lnSpc>
              <a:spcBef>
                <a:spcPts val="400"/>
              </a:spcBef>
              <a:spcAft>
                <a:spcPts val="0"/>
              </a:spcAft>
              <a:buNone/>
            </a:pPr>
            <a:r>
              <a:rPr lang="en-US" sz="1400" dirty="0">
                <a:solidFill>
                  <a:srgbClr val="000000"/>
                </a:solidFill>
                <a:latin typeface="Times New Roman"/>
                <a:ea typeface="Times New Roman"/>
                <a:cs typeface="Times New Roman"/>
                <a:sym typeface="Times New Roman"/>
              </a:rPr>
              <a:t>The project upheld the belief that people have the right to:</a:t>
            </a:r>
            <a:endParaRPr lang="en-US" dirty="0"/>
          </a:p>
          <a:p>
            <a:pPr marL="0" lvl="0" indent="0" algn="l" rtl="0">
              <a:lnSpc>
                <a:spcPct val="150000"/>
              </a:lnSpc>
              <a:spcBef>
                <a:spcPts val="500"/>
              </a:spcBef>
              <a:spcAft>
                <a:spcPts val="0"/>
              </a:spcAft>
              <a:buNone/>
            </a:pPr>
            <a:endParaRPr lang="en-US" dirty="0"/>
          </a:p>
          <a:p>
            <a:pPr marL="0" lvl="0" indent="-101600" algn="l" rtl="0">
              <a:lnSpc>
                <a:spcPct val="140000"/>
              </a:lnSpc>
              <a:spcBef>
                <a:spcPts val="400"/>
              </a:spcBef>
              <a:spcAft>
                <a:spcPts val="0"/>
              </a:spcAft>
              <a:buSzPts val="1600"/>
              <a:buFont typeface="Arial"/>
              <a:buChar char="•"/>
            </a:pPr>
            <a:r>
              <a:rPr lang="en-US" sz="1200" dirty="0"/>
              <a:t>Safety</a:t>
            </a:r>
            <a:r>
              <a:rPr lang="en-US" sz="1200" b="0" dirty="0"/>
              <a:t>: to live in safety and security.</a:t>
            </a:r>
            <a:endParaRPr lang="en-US" dirty="0"/>
          </a:p>
          <a:p>
            <a:pPr marL="0" lvl="0" indent="-101600" algn="l" rtl="0">
              <a:lnSpc>
                <a:spcPct val="140000"/>
              </a:lnSpc>
              <a:spcBef>
                <a:spcPts val="400"/>
              </a:spcBef>
              <a:spcAft>
                <a:spcPts val="0"/>
              </a:spcAft>
              <a:buSzPts val="1600"/>
              <a:buFont typeface="Arial"/>
              <a:buChar char="•"/>
            </a:pPr>
            <a:r>
              <a:rPr lang="en-US" sz="1200" dirty="0"/>
              <a:t>Dignity and Respect</a:t>
            </a:r>
            <a:r>
              <a:rPr lang="en-US" sz="1200" b="0" dirty="0"/>
              <a:t>: to have personal values and preferences respected.</a:t>
            </a:r>
            <a:endParaRPr lang="en-US" dirty="0"/>
          </a:p>
          <a:p>
            <a:pPr marL="0" lvl="0" indent="-101600" algn="l" rtl="0">
              <a:lnSpc>
                <a:spcPct val="120000"/>
              </a:lnSpc>
              <a:spcBef>
                <a:spcPts val="400"/>
              </a:spcBef>
              <a:spcAft>
                <a:spcPts val="0"/>
              </a:spcAft>
              <a:buSzPts val="1600"/>
              <a:buFont typeface="Arial"/>
              <a:buChar char="•"/>
            </a:pPr>
            <a:r>
              <a:rPr lang="en-US" sz="1200" dirty="0"/>
              <a:t>Autonomy</a:t>
            </a:r>
            <a:r>
              <a:rPr lang="en-US" sz="1200" b="0" dirty="0"/>
              <a:t>: to determine and control their own affairs</a:t>
            </a:r>
            <a:endParaRPr lang="en-US" dirty="0"/>
          </a:p>
          <a:p>
            <a:pPr marL="0" marR="0" lvl="0" indent="0" algn="l" rtl="0">
              <a:lnSpc>
                <a:spcPct val="150000"/>
              </a:lnSpc>
              <a:spcBef>
                <a:spcPts val="0"/>
              </a:spcBef>
              <a:spcAft>
                <a:spcPts val="0"/>
              </a:spcAft>
              <a:buClr>
                <a:srgbClr val="000000"/>
              </a:buClr>
              <a:buSzPts val="12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228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04800" lvl="0" indent="-304800" algn="l" rtl="0">
              <a:lnSpc>
                <a:spcPct val="150000"/>
              </a:lnSpc>
              <a:spcBef>
                <a:spcPts val="0"/>
              </a:spcBef>
              <a:spcAft>
                <a:spcPts val="0"/>
              </a:spcAft>
              <a:buNone/>
            </a:pPr>
            <a:r>
              <a:rPr lang="en-US" sz="1200" dirty="0">
                <a:solidFill>
                  <a:srgbClr val="000000"/>
                </a:solidFill>
                <a:latin typeface="Times New Roman"/>
                <a:ea typeface="Times New Roman"/>
                <a:cs typeface="Times New Roman"/>
                <a:sym typeface="Times New Roman"/>
              </a:rPr>
              <a:t>Adapted Victoria Elder Abuse Project, </a:t>
            </a:r>
            <a:r>
              <a:rPr lang="en-US" sz="1200" dirty="0" err="1">
                <a:solidFill>
                  <a:srgbClr val="000000"/>
                </a:solidFill>
                <a:latin typeface="Times New Roman"/>
                <a:ea typeface="Times New Roman"/>
                <a:cs typeface="Times New Roman"/>
                <a:sym typeface="Times New Roman"/>
              </a:rPr>
              <a:t>Gallaghar</a:t>
            </a:r>
            <a:r>
              <a:rPr lang="en-US" sz="1200" dirty="0">
                <a:solidFill>
                  <a:srgbClr val="000000"/>
                </a:solidFill>
                <a:latin typeface="Times New Roman"/>
                <a:ea typeface="Times New Roman"/>
                <a:cs typeface="Times New Roman"/>
                <a:sym typeface="Times New Roman"/>
              </a:rPr>
              <a:t> et al,1993)</a:t>
            </a:r>
          </a:p>
          <a:p>
            <a:pPr marL="0" lvl="0" indent="0" algn="l" rtl="0">
              <a:lnSpc>
                <a:spcPct val="150000"/>
              </a:lnSpc>
              <a:spcBef>
                <a:spcPts val="500"/>
              </a:spcBef>
              <a:spcAft>
                <a:spcPts val="0"/>
              </a:spcAft>
              <a:buNone/>
            </a:pPr>
            <a:endParaRPr lang="en-US" dirty="0"/>
          </a:p>
          <a:p>
            <a:pPr marL="0" lvl="0" indent="-101600" algn="l" rtl="0">
              <a:lnSpc>
                <a:spcPct val="150000"/>
              </a:lnSpc>
              <a:spcBef>
                <a:spcPts val="400"/>
              </a:spcBef>
              <a:spcAft>
                <a:spcPts val="0"/>
              </a:spcAft>
              <a:buSzPts val="1600"/>
              <a:buFont typeface="Arial"/>
              <a:buChar char="•"/>
            </a:pPr>
            <a:r>
              <a:rPr lang="en-US" sz="1200" b="1" dirty="0"/>
              <a:t>Access Information:</a:t>
            </a:r>
            <a:r>
              <a:rPr lang="en-US" sz="1200" dirty="0"/>
              <a:t> </a:t>
            </a:r>
            <a:r>
              <a:rPr lang="en-US" sz="1200" b="0" dirty="0"/>
              <a:t>to receive all the available information they need in order to make meaningful and informed decisions</a:t>
            </a:r>
            <a:r>
              <a:rPr lang="en-US" sz="1200" dirty="0"/>
              <a:t>.</a:t>
            </a:r>
            <a:endParaRPr lang="en-US" dirty="0"/>
          </a:p>
          <a:p>
            <a:pPr marL="0" lvl="0" indent="-101600" algn="l" rtl="0">
              <a:lnSpc>
                <a:spcPct val="150000"/>
              </a:lnSpc>
              <a:spcBef>
                <a:spcPts val="400"/>
              </a:spcBef>
              <a:spcAft>
                <a:spcPts val="0"/>
              </a:spcAft>
              <a:buSzPts val="1600"/>
              <a:buFont typeface="Arial"/>
              <a:buChar char="•"/>
            </a:pPr>
            <a:r>
              <a:rPr lang="en-US" sz="1200" b="1" dirty="0"/>
              <a:t>Confidentiality</a:t>
            </a:r>
            <a:r>
              <a:rPr lang="en-US" sz="1200" dirty="0"/>
              <a:t>: </a:t>
            </a:r>
            <a:r>
              <a:rPr lang="en-US" sz="1200" b="0" dirty="0"/>
              <a:t>to determine for themselves what information is shared.</a:t>
            </a:r>
            <a:endParaRPr lang="en-US" dirty="0"/>
          </a:p>
          <a:p>
            <a:pPr marL="0" lvl="0" indent="-101600" algn="l" rtl="0">
              <a:lnSpc>
                <a:spcPct val="150000"/>
              </a:lnSpc>
              <a:spcBef>
                <a:spcPts val="400"/>
              </a:spcBef>
              <a:spcAft>
                <a:spcPts val="0"/>
              </a:spcAft>
              <a:buSzPts val="1600"/>
              <a:buFont typeface="Arial"/>
              <a:buChar char="•"/>
            </a:pPr>
            <a:r>
              <a:rPr lang="en-US" sz="1200" b="1" dirty="0"/>
              <a:t>The least restrictive interventions.</a:t>
            </a:r>
            <a:r>
              <a:rPr lang="en-US" b="0" dirty="0"/>
              <a:t> Least restrictive of rights, abilities and personal liberties</a:t>
            </a:r>
            <a:endParaRPr lang="en-US" dirty="0"/>
          </a:p>
          <a:p>
            <a:pPr marL="0" marR="0" lvl="0" indent="0" algn="l" rtl="0">
              <a:lnSpc>
                <a:spcPct val="150000"/>
              </a:lnSpc>
              <a:spcBef>
                <a:spcPts val="0"/>
              </a:spcBef>
              <a:spcAft>
                <a:spcPts val="0"/>
              </a:spcAft>
              <a:buClr>
                <a:srgbClr val="000000"/>
              </a:buClr>
              <a:buSzPts val="12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325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Developing a Mission statement was key…to finding our way</a:t>
            </a:r>
          </a:p>
          <a:p>
            <a:pPr marL="0" lvl="0" indent="0" algn="l" rtl="0">
              <a:lnSpc>
                <a:spcPct val="150000"/>
              </a:lnSpc>
              <a:spcBef>
                <a:spcPts val="500"/>
              </a:spcBef>
              <a:spcAft>
                <a:spcPts val="0"/>
              </a:spcAft>
              <a:buNone/>
            </a:pPr>
            <a:r>
              <a:rPr lang="en-US" dirty="0"/>
              <a:t>To provide opportunity for change and healing to people affected by elder abuse.</a:t>
            </a:r>
          </a:p>
          <a:p>
            <a:pPr marL="0" lvl="0" indent="0" algn="l" rtl="0">
              <a:lnSpc>
                <a:spcPct val="150000"/>
              </a:lnSpc>
              <a:spcBef>
                <a:spcPts val="500"/>
              </a:spcBef>
              <a:spcAft>
                <a:spcPts val="0"/>
              </a:spcAft>
              <a:buNone/>
            </a:pPr>
            <a:r>
              <a:rPr lang="en-US" dirty="0"/>
              <a:t> </a:t>
            </a:r>
          </a:p>
          <a:p>
            <a:pPr marL="0" marR="0" lvl="0" indent="0" algn="l" rtl="0">
              <a:lnSpc>
                <a:spcPct val="150000"/>
              </a:lnSpc>
              <a:spcBef>
                <a:spcPts val="0"/>
              </a:spcBef>
              <a:spcAft>
                <a:spcPts val="0"/>
              </a:spcAft>
              <a:buClr>
                <a:srgbClr val="000000"/>
              </a:buClr>
              <a:buSzPts val="12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202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000000"/>
              </a:buClr>
              <a:buSzPts val="1600"/>
              <a:buFont typeface="Arial"/>
              <a:buNone/>
            </a:pPr>
            <a:r>
              <a:rPr lang="en-US" dirty="0">
                <a:solidFill>
                  <a:srgbClr val="000000"/>
                </a:solidFill>
                <a:latin typeface="Arial"/>
                <a:ea typeface="Arial"/>
                <a:cs typeface="Arial"/>
                <a:sym typeface="Arial"/>
              </a:rPr>
              <a:t>Community Justice Initiatives was the point of entry for participants. Most of our referrals went to circle…</a:t>
            </a:r>
            <a:endParaRPr lang="en-US" dirty="0"/>
          </a:p>
          <a:p>
            <a:pPr marL="0" marR="0" lvl="0" indent="0" algn="l" rtl="0">
              <a:lnSpc>
                <a:spcPct val="150000"/>
              </a:lnSpc>
              <a:spcBef>
                <a:spcPts val="400"/>
              </a:spcBef>
              <a:spcAft>
                <a:spcPts val="0"/>
              </a:spcAft>
              <a:buSzPts val="1600"/>
              <a:buFont typeface="Arial"/>
              <a:buNone/>
            </a:pPr>
            <a:endParaRPr lang="en-US"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600"/>
              <a:buFont typeface="Arial"/>
              <a:buNone/>
            </a:pPr>
            <a:r>
              <a:rPr lang="en-US" dirty="0">
                <a:solidFill>
                  <a:srgbClr val="000000"/>
                </a:solidFill>
                <a:latin typeface="Arial"/>
                <a:ea typeface="Arial"/>
                <a:cs typeface="Arial"/>
                <a:sym typeface="Arial"/>
              </a:rPr>
              <a:t>with adequate preparation trained circle keepers brought the people affected by this harm together to share stories about </a:t>
            </a:r>
            <a:endParaRPr lang="en-US" dirty="0"/>
          </a:p>
          <a:p>
            <a:pPr marL="0" marR="0" lvl="0" indent="0" algn="l" rtl="0">
              <a:lnSpc>
                <a:spcPct val="150000"/>
              </a:lnSpc>
              <a:spcBef>
                <a:spcPts val="400"/>
              </a:spcBef>
              <a:spcAft>
                <a:spcPts val="0"/>
              </a:spcAft>
              <a:buSzPts val="1600"/>
              <a:buFont typeface="Arial"/>
              <a:buNone/>
            </a:pPr>
            <a:endParaRPr lang="en-US"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600"/>
              <a:buFont typeface="Arial"/>
              <a:buNone/>
            </a:pPr>
            <a:r>
              <a:rPr lang="en-US" dirty="0">
                <a:solidFill>
                  <a:srgbClr val="000000"/>
                </a:solidFill>
                <a:latin typeface="Arial"/>
                <a:ea typeface="Arial"/>
                <a:cs typeface="Arial"/>
                <a:sym typeface="Arial"/>
              </a:rPr>
              <a:t>why the abuse happened, </a:t>
            </a:r>
            <a:endParaRPr lang="en-US" dirty="0"/>
          </a:p>
          <a:p>
            <a:pPr marL="0" marR="0" lvl="0" indent="0" algn="l" rtl="0">
              <a:lnSpc>
                <a:spcPct val="150000"/>
              </a:lnSpc>
              <a:spcBef>
                <a:spcPts val="400"/>
              </a:spcBef>
              <a:spcAft>
                <a:spcPts val="0"/>
              </a:spcAft>
              <a:buClr>
                <a:srgbClr val="000000"/>
              </a:buClr>
              <a:buSzPts val="1600"/>
              <a:buFont typeface="Arial"/>
              <a:buNone/>
            </a:pPr>
            <a:r>
              <a:rPr lang="en-US" dirty="0">
                <a:solidFill>
                  <a:srgbClr val="000000"/>
                </a:solidFill>
                <a:latin typeface="Arial"/>
                <a:ea typeface="Arial"/>
                <a:cs typeface="Arial"/>
                <a:sym typeface="Arial"/>
              </a:rPr>
              <a:t>what could be done to repair the harm and </a:t>
            </a:r>
            <a:endParaRPr lang="en-US" dirty="0"/>
          </a:p>
          <a:p>
            <a:pPr marL="0" marR="0" lvl="0" indent="0" algn="l" rtl="0">
              <a:lnSpc>
                <a:spcPct val="150000"/>
              </a:lnSpc>
              <a:spcBef>
                <a:spcPts val="400"/>
              </a:spcBef>
              <a:spcAft>
                <a:spcPts val="0"/>
              </a:spcAft>
              <a:buClr>
                <a:srgbClr val="000000"/>
              </a:buClr>
              <a:buSzPts val="1600"/>
              <a:buFont typeface="Arial"/>
              <a:buNone/>
            </a:pPr>
            <a:r>
              <a:rPr lang="en-US" dirty="0">
                <a:solidFill>
                  <a:srgbClr val="000000"/>
                </a:solidFill>
                <a:latin typeface="Arial"/>
                <a:ea typeface="Arial"/>
                <a:cs typeface="Arial"/>
                <a:sym typeface="Arial"/>
              </a:rPr>
              <a:t>what needed to be put into place to prevent abuse from happening again.</a:t>
            </a:r>
            <a:endParaRPr lang="en-US" dirty="0"/>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584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Talking piece slows   conversation</a:t>
            </a:r>
          </a:p>
          <a:p>
            <a:pPr marL="0" lvl="0" indent="0" algn="l" rtl="0">
              <a:lnSpc>
                <a:spcPct val="150000"/>
              </a:lnSpc>
              <a:spcBef>
                <a:spcPts val="400"/>
              </a:spcBef>
              <a:spcAft>
                <a:spcPts val="0"/>
              </a:spcAft>
              <a:buNone/>
            </a:pPr>
            <a:r>
              <a:rPr lang="en-US" dirty="0"/>
              <a:t>Allows equal voice</a:t>
            </a:r>
          </a:p>
          <a:p>
            <a:pPr marL="0" lvl="0" indent="0" algn="l" rtl="0">
              <a:lnSpc>
                <a:spcPct val="150000"/>
              </a:lnSpc>
              <a:spcBef>
                <a:spcPts val="400"/>
              </a:spcBef>
              <a:spcAft>
                <a:spcPts val="0"/>
              </a:spcAft>
              <a:buNone/>
            </a:pPr>
            <a:r>
              <a:rPr lang="en-US" dirty="0"/>
              <a:t>Empowers </a:t>
            </a:r>
            <a:r>
              <a:rPr lang="en-US" dirty="0" err="1"/>
              <a:t>senios</a:t>
            </a:r>
            <a:r>
              <a:rPr lang="en-US" dirty="0"/>
              <a:t>.</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977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b="1" dirty="0"/>
              <a:t>This is not easy work…</a:t>
            </a:r>
            <a:endParaRPr lang="en-US" dirty="0"/>
          </a:p>
          <a:p>
            <a:pPr marL="0" lvl="0" indent="0" algn="l" rtl="0">
              <a:lnSpc>
                <a:spcPct val="100000"/>
              </a:lnSpc>
              <a:spcBef>
                <a:spcPts val="400"/>
              </a:spcBef>
              <a:spcAft>
                <a:spcPts val="0"/>
              </a:spcAft>
              <a:buNone/>
            </a:pPr>
            <a:endParaRPr lang="en-US" dirty="0"/>
          </a:p>
          <a:p>
            <a:pPr marL="0" lvl="0" indent="0" algn="l" rtl="0">
              <a:lnSpc>
                <a:spcPct val="100000"/>
              </a:lnSpc>
              <a:spcBef>
                <a:spcPts val="400"/>
              </a:spcBef>
              <a:spcAft>
                <a:spcPts val="0"/>
              </a:spcAft>
              <a:buNone/>
            </a:pPr>
            <a:r>
              <a:rPr lang="en-US" dirty="0"/>
              <a:t>the theory of restorative justice looks much tidier on paper than it does when you are sitting in a room with people whose lives have been disrupted by violence and its aftermath.”</a:t>
            </a:r>
          </a:p>
          <a:p>
            <a:pPr marL="0" lvl="0" indent="0" algn="l" rtl="0">
              <a:lnSpc>
                <a:spcPct val="150000"/>
              </a:lnSpc>
              <a:spcBef>
                <a:spcPts val="400"/>
              </a:spcBef>
              <a:spcAft>
                <a:spcPts val="0"/>
              </a:spcAft>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83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SzPts val="1600"/>
              <a:buFont typeface="Arial"/>
              <a:buNone/>
            </a:pPr>
            <a:r>
              <a:rPr lang="en-US" dirty="0"/>
              <a:t>Elder Abuse is a Community Issue:</a:t>
            </a:r>
            <a:endParaRPr lang="en-US" i="1" dirty="0"/>
          </a:p>
          <a:p>
            <a:pPr marL="0" lvl="0" indent="0" algn="l" rtl="0">
              <a:lnSpc>
                <a:spcPct val="150000"/>
              </a:lnSpc>
              <a:spcBef>
                <a:spcPts val="400"/>
              </a:spcBef>
              <a:spcAft>
                <a:spcPts val="0"/>
              </a:spcAft>
              <a:buSzPts val="1800"/>
              <a:buFont typeface="Arial"/>
              <a:buNone/>
            </a:pPr>
            <a:r>
              <a:rPr lang="en-US" sz="1400" i="1" dirty="0"/>
              <a:t>“</a:t>
            </a:r>
            <a:r>
              <a:rPr lang="en-US" sz="1200" i="1" dirty="0"/>
              <a:t>The challenge for all of us is to find  ways for legal, health and social services, faith and cultural communities to work together with people affected by abuse…”</a:t>
            </a:r>
          </a:p>
          <a:p>
            <a:pPr marL="0" lvl="0" indent="0" algn="l" rtl="0">
              <a:lnSpc>
                <a:spcPct val="150000"/>
              </a:lnSpc>
              <a:spcBef>
                <a:spcPts val="400"/>
              </a:spcBef>
              <a:spcAft>
                <a:spcPts val="0"/>
              </a:spcAft>
              <a:buNone/>
            </a:pPr>
            <a:endParaRPr lang="en-US" dirty="0"/>
          </a:p>
          <a:p>
            <a:pPr marL="0" lvl="0" indent="0" algn="l" rtl="0">
              <a:lnSpc>
                <a:spcPct val="150000"/>
              </a:lnSpc>
              <a:spcBef>
                <a:spcPts val="400"/>
              </a:spcBef>
              <a:spcAft>
                <a:spcPts val="0"/>
              </a:spcAft>
              <a:buClr>
                <a:srgbClr val="597700"/>
              </a:buClr>
              <a:buSzPts val="1600"/>
              <a:buFont typeface="Arial"/>
              <a:buNone/>
            </a:pPr>
            <a:r>
              <a:rPr lang="en-US" sz="1200" b="1" i="1" dirty="0"/>
              <a:t>We Need to Understand…</a:t>
            </a:r>
            <a:endParaRPr lang="en-US" sz="1200" b="1" dirty="0"/>
          </a:p>
          <a:p>
            <a:pPr marL="0" lvl="0" indent="-101600" algn="l" rtl="0">
              <a:lnSpc>
                <a:spcPct val="150000"/>
              </a:lnSpc>
              <a:spcBef>
                <a:spcPts val="400"/>
              </a:spcBef>
              <a:spcAft>
                <a:spcPts val="0"/>
              </a:spcAft>
              <a:buClr>
                <a:srgbClr val="597700"/>
              </a:buClr>
              <a:buSzPts val="1600"/>
              <a:buFont typeface="Times"/>
              <a:buChar char="•"/>
            </a:pPr>
            <a:r>
              <a:rPr lang="en-US" sz="1200" b="1" i="1" dirty="0"/>
              <a:t>Why older adults are abused</a:t>
            </a:r>
            <a:endParaRPr lang="en-US" dirty="0"/>
          </a:p>
          <a:p>
            <a:pPr marL="0" lvl="0" indent="-101600" algn="l" rtl="0">
              <a:lnSpc>
                <a:spcPct val="150000"/>
              </a:lnSpc>
              <a:spcBef>
                <a:spcPts val="400"/>
              </a:spcBef>
              <a:spcAft>
                <a:spcPts val="0"/>
              </a:spcAft>
              <a:buClr>
                <a:srgbClr val="597700"/>
              </a:buClr>
              <a:buSzPts val="1600"/>
              <a:buFont typeface="Times"/>
              <a:buChar char="•"/>
            </a:pPr>
            <a:r>
              <a:rPr lang="en-US" sz="1200" b="1" i="1" dirty="0"/>
              <a:t>What is needed to repair the harm</a:t>
            </a:r>
            <a:endParaRPr lang="en-US" dirty="0"/>
          </a:p>
          <a:p>
            <a:pPr marL="0" lvl="0" indent="-101600" algn="l" rtl="0">
              <a:lnSpc>
                <a:spcPct val="150000"/>
              </a:lnSpc>
              <a:spcBef>
                <a:spcPts val="400"/>
              </a:spcBef>
              <a:spcAft>
                <a:spcPts val="0"/>
              </a:spcAft>
              <a:buClr>
                <a:srgbClr val="597700"/>
              </a:buClr>
              <a:buSzPts val="1600"/>
              <a:buFont typeface="Times"/>
              <a:buChar char="•"/>
            </a:pPr>
            <a:r>
              <a:rPr lang="en-US" sz="1200" b="1" i="1" dirty="0"/>
              <a:t>What is required from families, communities and government to ensure prevention and resolution.”</a:t>
            </a:r>
          </a:p>
          <a:p>
            <a:pPr marL="0" lvl="0" indent="0" algn="l" rtl="0">
              <a:lnSpc>
                <a:spcPct val="150000"/>
              </a:lnSpc>
              <a:spcBef>
                <a:spcPts val="400"/>
              </a:spcBef>
              <a:spcAft>
                <a:spcPts val="0"/>
              </a:spcAft>
              <a:buNone/>
            </a:pPr>
            <a:endParaRPr lang="en-US" b="1" dirty="0"/>
          </a:p>
          <a:p>
            <a:pPr marL="0" lvl="0" indent="0" algn="l" rtl="0">
              <a:lnSpc>
                <a:spcPct val="150000"/>
              </a:lnSpc>
              <a:spcBef>
                <a:spcPts val="400"/>
              </a:spcBef>
              <a:spcAft>
                <a:spcPts val="0"/>
              </a:spcAft>
              <a:buNone/>
            </a:pPr>
            <a:r>
              <a:rPr lang="en-US" dirty="0"/>
              <a:t>The community benefited from a frontline person dedicated to elder abuse. </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21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We were successful</a:t>
            </a:r>
          </a:p>
          <a:p>
            <a:pPr marL="285750" lvl="0" indent="-285750" algn="l" rtl="0">
              <a:lnSpc>
                <a:spcPct val="150000"/>
              </a:lnSpc>
              <a:spcBef>
                <a:spcPts val="400"/>
              </a:spcBef>
              <a:spcAft>
                <a:spcPts val="0"/>
              </a:spcAft>
              <a:buSzPts val="1600"/>
              <a:buFont typeface="Arial"/>
              <a:buChar char="•"/>
            </a:pPr>
            <a:r>
              <a:rPr lang="en-US" dirty="0"/>
              <a:t> in raising profile of E.A,</a:t>
            </a:r>
          </a:p>
          <a:p>
            <a:pPr marL="285750" lvl="0" indent="-285750" algn="l" rtl="0">
              <a:lnSpc>
                <a:spcPct val="150000"/>
              </a:lnSpc>
              <a:spcBef>
                <a:spcPts val="400"/>
              </a:spcBef>
              <a:spcAft>
                <a:spcPts val="0"/>
              </a:spcAft>
              <a:buSzPts val="1600"/>
              <a:buFont typeface="Arial"/>
              <a:buChar char="•"/>
            </a:pPr>
            <a:r>
              <a:rPr lang="en-US" dirty="0"/>
              <a:t>Building strong network</a:t>
            </a:r>
          </a:p>
          <a:p>
            <a:pPr marL="285750" lvl="0" indent="-184150" algn="l" rtl="0">
              <a:lnSpc>
                <a:spcPct val="150000"/>
              </a:lnSpc>
              <a:spcBef>
                <a:spcPts val="400"/>
              </a:spcBef>
              <a:spcAft>
                <a:spcPts val="0"/>
              </a:spcAft>
              <a:buSzPts val="1600"/>
              <a:buFont typeface="Arial"/>
              <a:buNone/>
            </a:pPr>
            <a:endParaRPr lang="en-US" dirty="0"/>
          </a:p>
          <a:p>
            <a:pPr marL="0" lvl="0" indent="0" algn="l" rtl="0">
              <a:lnSpc>
                <a:spcPct val="150000"/>
              </a:lnSpc>
              <a:spcBef>
                <a:spcPts val="400"/>
              </a:spcBef>
              <a:spcAft>
                <a:spcPts val="0"/>
              </a:spcAft>
              <a:buSzPts val="1600"/>
              <a:buFont typeface="Arial"/>
              <a:buNone/>
            </a:pPr>
            <a:r>
              <a:rPr lang="en-US" b="1" dirty="0"/>
              <a:t>Lack of referrals…</a:t>
            </a: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54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200" dirty="0"/>
              <a:t> Dr. Rick Linden indicates that the  project partners arrived at a </a:t>
            </a:r>
            <a:r>
              <a:rPr lang="en-US" sz="1200" b="0" dirty="0"/>
              <a:t>Conflict management system. D</a:t>
            </a:r>
            <a:r>
              <a:rPr lang="en-US" sz="1200" dirty="0"/>
              <a:t>iverse agencies and organizations working together to address elder abuse with multiple entry points and multiple options for conflict resolution. (R. Linden, A. Groh) </a:t>
            </a:r>
          </a:p>
          <a:p>
            <a:pPr marL="0" lvl="0" indent="0" algn="l" rtl="0">
              <a:lnSpc>
                <a:spcPct val="150000"/>
              </a:lnSpc>
              <a:spcBef>
                <a:spcPts val="400"/>
              </a:spcBef>
              <a:spcAft>
                <a:spcPts val="0"/>
              </a:spcAft>
              <a:buNone/>
            </a:pPr>
            <a:endParaRPr lang="en-US" sz="1200" dirty="0"/>
          </a:p>
          <a:p>
            <a:pPr marL="0" lvl="0" indent="0" algn="l" rtl="0">
              <a:lnSpc>
                <a:spcPct val="150000"/>
              </a:lnSpc>
              <a:spcBef>
                <a:spcPts val="400"/>
              </a:spcBef>
              <a:spcAft>
                <a:spcPts val="0"/>
              </a:spcAft>
              <a:buNone/>
            </a:pPr>
            <a:r>
              <a:rPr lang="en-US" sz="1200" dirty="0"/>
              <a:t>Frankly, at the time, we did not have a name for our model, we simply forged ahead with r/j values and guidelines guiding our journey and  the team</a:t>
            </a:r>
            <a:r>
              <a:rPr lang="en-US" sz="1200" dirty="0">
                <a:latin typeface="Arial"/>
                <a:ea typeface="Arial"/>
                <a:cs typeface="Arial"/>
                <a:sym typeface="Arial"/>
              </a:rPr>
              <a:t>’</a:t>
            </a:r>
            <a:r>
              <a:rPr lang="en-US" sz="1200" dirty="0"/>
              <a:t>s practice. </a:t>
            </a:r>
            <a:endParaRPr lang="en-US" dirty="0"/>
          </a:p>
          <a:p>
            <a:pPr marL="0" lvl="0" indent="0" algn="l" rtl="0">
              <a:lnSpc>
                <a:spcPct val="150000"/>
              </a:lnSpc>
              <a:spcBef>
                <a:spcPts val="400"/>
              </a:spcBef>
              <a:spcAft>
                <a:spcPts val="0"/>
              </a:spcAft>
              <a:buNone/>
            </a:pPr>
            <a:endParaRPr lang="en-US" sz="1200" dirty="0"/>
          </a:p>
          <a:p>
            <a:pPr marL="0" lvl="0" indent="0" algn="l" rtl="0">
              <a:lnSpc>
                <a:spcPct val="150000"/>
              </a:lnSpc>
              <a:spcBef>
                <a:spcPts val="400"/>
              </a:spcBef>
              <a:spcAft>
                <a:spcPts val="0"/>
              </a:spcAft>
              <a:buNone/>
            </a:pPr>
            <a:r>
              <a:rPr lang="en-US" sz="1400" dirty="0">
                <a:solidFill>
                  <a:srgbClr val="000000"/>
                </a:solidFill>
                <a:latin typeface="Times New Roman"/>
                <a:ea typeface="Times New Roman"/>
                <a:cs typeface="Times New Roman"/>
                <a:sym typeface="Times New Roman"/>
              </a:rPr>
              <a:t> “essence of restorative justice” was integral to the Project evolving to The Elder Abuse Response Team and to the team’s practice. </a:t>
            </a:r>
            <a:endParaRPr lang="en-US" dirty="0"/>
          </a:p>
          <a:p>
            <a:pPr marL="0" lvl="0" indent="0" algn="l" rtl="0">
              <a:lnSpc>
                <a:spcPct val="150000"/>
              </a:lnSpc>
              <a:spcBef>
                <a:spcPts val="400"/>
              </a:spcBef>
              <a:spcAft>
                <a:spcPts val="0"/>
              </a:spcAft>
              <a:buNone/>
            </a:pPr>
            <a:endParaRPr lang="en-US" dirty="0">
              <a:latin typeface="Times New Roman"/>
              <a:ea typeface="Times New Roman"/>
              <a:cs typeface="Times New Roman"/>
              <a:sym typeface="Times New Roman"/>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93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200" dirty="0"/>
              <a:t>Let me begin by sharing  glimpses of painful stories of abuse</a:t>
            </a:r>
          </a:p>
          <a:p>
            <a:pPr marL="0" lvl="0" indent="0" algn="l" rtl="0">
              <a:lnSpc>
                <a:spcPct val="150000"/>
              </a:lnSpc>
              <a:spcBef>
                <a:spcPts val="500"/>
              </a:spcBef>
              <a:spcAft>
                <a:spcPts val="0"/>
              </a:spcAft>
              <a:buNone/>
            </a:pPr>
            <a:endParaRPr lang="en-US" sz="1200" dirty="0"/>
          </a:p>
          <a:p>
            <a:pPr marL="0" lvl="0" indent="0" algn="l" rtl="0">
              <a:lnSpc>
                <a:spcPct val="150000"/>
              </a:lnSpc>
              <a:spcBef>
                <a:spcPts val="500"/>
              </a:spcBef>
              <a:spcAft>
                <a:spcPts val="0"/>
              </a:spcAft>
              <a:buNone/>
            </a:pPr>
            <a:r>
              <a:rPr lang="en-US" sz="1200" dirty="0"/>
              <a:t>A 98 year old female lies in her bed, silently weeping. She has recently been relocated to a safe shelter. She changed her name so that her daughter could not find her.</a:t>
            </a:r>
            <a:endParaRPr lang="en-US" dirty="0"/>
          </a:p>
          <a:p>
            <a:pPr marL="0" lvl="0" indent="0" algn="l" rtl="0">
              <a:lnSpc>
                <a:spcPct val="150000"/>
              </a:lnSpc>
              <a:spcBef>
                <a:spcPts val="500"/>
              </a:spcBef>
              <a:spcAft>
                <a:spcPts val="0"/>
              </a:spcAft>
              <a:buNone/>
            </a:pPr>
            <a:endParaRPr lang="en-US" sz="1200" dirty="0"/>
          </a:p>
          <a:p>
            <a:pPr marL="0" lvl="0" indent="0" algn="l" rtl="0">
              <a:lnSpc>
                <a:spcPct val="150000"/>
              </a:lnSpc>
              <a:spcBef>
                <a:spcPts val="500"/>
              </a:spcBef>
              <a:spcAft>
                <a:spcPts val="0"/>
              </a:spcAft>
              <a:buNone/>
            </a:pPr>
            <a:r>
              <a:rPr lang="en-US" sz="1200" dirty="0"/>
              <a:t>The director of a day program requests an investigation of an alleged assault of an older adult by her brother, her caregiver.</a:t>
            </a:r>
            <a:endParaRPr lang="en-US" dirty="0"/>
          </a:p>
          <a:p>
            <a:pPr marL="0" lvl="0" indent="0" algn="l" rtl="0">
              <a:lnSpc>
                <a:spcPct val="150000"/>
              </a:lnSpc>
              <a:spcBef>
                <a:spcPts val="500"/>
              </a:spcBef>
              <a:spcAft>
                <a:spcPts val="0"/>
              </a:spcAft>
              <a:buNone/>
            </a:pPr>
            <a:endParaRPr lang="en-US" sz="1200" dirty="0"/>
          </a:p>
          <a:p>
            <a:pPr marL="0" lvl="0" indent="0" algn="l" rtl="0">
              <a:lnSpc>
                <a:spcPct val="150000"/>
              </a:lnSpc>
              <a:spcBef>
                <a:spcPts val="500"/>
              </a:spcBef>
              <a:spcAft>
                <a:spcPts val="0"/>
              </a:spcAft>
              <a:buNone/>
            </a:pPr>
            <a:r>
              <a:rPr lang="en-US" sz="1200" dirty="0"/>
              <a:t>An elderly female has not bathed for over ten months. There is no water, heat or electricity in her home. She is a stroke survivor. Her daughter-in-law takes care of her</a:t>
            </a:r>
            <a:endParaRPr lang="en-US" dirty="0"/>
          </a:p>
          <a:p>
            <a:pPr marL="0" lvl="0" indent="0" algn="l" rtl="0">
              <a:lnSpc>
                <a:spcPct val="150000"/>
              </a:lnSpc>
              <a:spcBef>
                <a:spcPts val="400"/>
              </a:spcBef>
              <a:spcAft>
                <a:spcPts val="0"/>
              </a:spcAft>
              <a:buNone/>
            </a:pPr>
            <a:endParaRPr lang="en-US" sz="1200" dirty="0"/>
          </a:p>
          <a:p>
            <a:pPr marL="0" lvl="0" indent="0" algn="l" rtl="0">
              <a:lnSpc>
                <a:spcPct val="150000"/>
              </a:lnSpc>
              <a:spcBef>
                <a:spcPts val="500"/>
              </a:spcBef>
              <a:spcAft>
                <a:spcPts val="0"/>
              </a:spcAft>
              <a:buNone/>
            </a:pPr>
            <a:r>
              <a:rPr lang="en-US" sz="1200" dirty="0"/>
              <a:t>I am privileged that these older adults, and many more, had the courage to trust me with their painful stories . Their stories did have an  impact. They pushed me to ask difficult questions about justice , about how to respond effectively and  whether healing was even a </a:t>
            </a:r>
            <a:r>
              <a:rPr lang="en-US" sz="1200" b="1" dirty="0"/>
              <a:t>possible. We will get back to the stories.</a:t>
            </a:r>
            <a:endParaRPr lang="en-US" dirty="0"/>
          </a:p>
          <a:p>
            <a:pPr marL="0" lvl="0" indent="0" algn="l" rtl="0">
              <a:lnSpc>
                <a:spcPct val="150000"/>
              </a:lnSpc>
              <a:spcBef>
                <a:spcPts val="400"/>
              </a:spcBef>
              <a:spcAft>
                <a:spcPts val="0"/>
              </a:spcAft>
              <a:buNone/>
            </a:pPr>
            <a:endParaRPr lang="en-US" b="1"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3</a:t>
            </a:fld>
            <a:endParaRPr lang="cs-CZ"/>
          </a:p>
        </p:txBody>
      </p:sp>
    </p:spTree>
    <p:extLst>
      <p:ext uri="{BB962C8B-B14F-4D97-AF65-F5344CB8AC3E}">
        <p14:creationId xmlns:p14="http://schemas.microsoft.com/office/powerpoint/2010/main" val="82223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000000"/>
              </a:buClr>
              <a:buSzPts val="1200"/>
              <a:buFont typeface="Arial"/>
              <a:buNone/>
            </a:pPr>
            <a:r>
              <a:rPr lang="en-US" sz="1200" dirty="0">
                <a:solidFill>
                  <a:srgbClr val="000000"/>
                </a:solidFill>
                <a:latin typeface="Arial"/>
                <a:ea typeface="Arial"/>
                <a:cs typeface="Arial"/>
                <a:sym typeface="Arial"/>
              </a:rPr>
              <a:t>Our funding was ending…we had raised awareness about elder abuse, we had strong community support. Steve and I submitted  a business plan to our respective agencies. The plan was accepted. was accepted </a:t>
            </a:r>
            <a:endParaRPr lang="en-US" dirty="0"/>
          </a:p>
          <a:p>
            <a:pPr marL="0" marR="0" lvl="0" indent="0" algn="l" rtl="0">
              <a:lnSpc>
                <a:spcPct val="150000"/>
              </a:lnSpc>
              <a:spcBef>
                <a:spcPts val="400"/>
              </a:spcBef>
              <a:spcAft>
                <a:spcPts val="0"/>
              </a:spcAft>
              <a:buSzPts val="1200"/>
              <a:buFont typeface="Merriweather Sans"/>
              <a:buNone/>
            </a:pPr>
            <a:endParaRPr lang="en-US" sz="12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200"/>
              <a:buFont typeface="Arial"/>
              <a:buNone/>
            </a:pPr>
            <a:r>
              <a:rPr lang="en-US" sz="1200" dirty="0">
                <a:solidFill>
                  <a:srgbClr val="000000"/>
                </a:solidFill>
                <a:latin typeface="Arial"/>
                <a:ea typeface="Arial"/>
                <a:cs typeface="Arial"/>
                <a:sym typeface="Arial"/>
              </a:rPr>
              <a:t>IN 2004 the EART was launched…. A team of one detective and one case manager  with core funding from each agency.  Later this team joined the family violence project…</a:t>
            </a:r>
            <a:r>
              <a:rPr lang="en-US" sz="1200" b="1" dirty="0">
                <a:solidFill>
                  <a:srgbClr val="000000"/>
                </a:solidFill>
                <a:latin typeface="Arial"/>
                <a:ea typeface="Arial"/>
                <a:cs typeface="Arial"/>
                <a:sym typeface="Arial"/>
              </a:rPr>
              <a:t>14 agencies including victim services, crown attorney all under one roof.  </a:t>
            </a:r>
            <a:endParaRPr lang="en-US" dirty="0"/>
          </a:p>
          <a:p>
            <a:pPr marL="0" marR="0" lvl="0" indent="0" algn="l" rtl="0">
              <a:lnSpc>
                <a:spcPct val="150000"/>
              </a:lnSpc>
              <a:spcBef>
                <a:spcPts val="400"/>
              </a:spcBef>
              <a:spcAft>
                <a:spcPts val="0"/>
              </a:spcAft>
              <a:buSzPts val="1200"/>
              <a:buFont typeface="Merriweather Sans"/>
              <a:buNone/>
            </a:pPr>
            <a:endParaRPr lang="en-US" sz="1200" b="1" dirty="0">
              <a:solidFill>
                <a:srgbClr val="000000"/>
              </a:solidFill>
              <a:latin typeface="Arial"/>
              <a:ea typeface="Arial"/>
              <a:cs typeface="Arial"/>
              <a:sym typeface="Arial"/>
            </a:endParaRPr>
          </a:p>
          <a:p>
            <a:pPr marL="0" lvl="0" indent="-76200" algn="l" rtl="0">
              <a:lnSpc>
                <a:spcPct val="130000"/>
              </a:lnSpc>
              <a:spcBef>
                <a:spcPts val="600"/>
              </a:spcBef>
              <a:spcAft>
                <a:spcPts val="0"/>
              </a:spcAft>
              <a:buSzPts val="1200"/>
              <a:buFont typeface="Arial"/>
              <a:buChar char="•"/>
            </a:pPr>
            <a:r>
              <a:rPr lang="en-US" sz="1200" dirty="0"/>
              <a:t>Multiple referral sources:</a:t>
            </a:r>
            <a:r>
              <a:rPr lang="en-US" sz="1200" b="0" dirty="0"/>
              <a:t> police, CCAC, </a:t>
            </a:r>
            <a:r>
              <a:rPr lang="en-US" sz="1200" b="0" dirty="0" err="1"/>
              <a:t>neighbours</a:t>
            </a:r>
            <a:r>
              <a:rPr lang="en-US" sz="1200" b="0" dirty="0"/>
              <a:t>, seniors, faith &amp; cultural communities, Long Term Care, friends, Day </a:t>
            </a:r>
            <a:r>
              <a:rPr lang="en-US" sz="1200" b="0" dirty="0" err="1"/>
              <a:t>Programmes</a:t>
            </a:r>
            <a:endParaRPr lang="en-US" dirty="0"/>
          </a:p>
          <a:p>
            <a:pPr marL="0" lvl="0" indent="-76200" algn="l" rtl="0">
              <a:lnSpc>
                <a:spcPct val="150000"/>
              </a:lnSpc>
              <a:spcBef>
                <a:spcPts val="600"/>
              </a:spcBef>
              <a:spcAft>
                <a:spcPts val="0"/>
              </a:spcAft>
              <a:buSzPts val="1200"/>
              <a:buFont typeface="Arial"/>
              <a:buChar char="•"/>
            </a:pPr>
            <a:r>
              <a:rPr lang="en-US" sz="1200" dirty="0"/>
              <a:t>Multiple dispositions:</a:t>
            </a:r>
            <a:r>
              <a:rPr lang="en-US" sz="1200" b="0" dirty="0"/>
              <a:t> courts, restorative justice, in home health services, faith &amp; cultural communities </a:t>
            </a:r>
            <a:endParaRPr lang="en-US" dirty="0"/>
          </a:p>
          <a:p>
            <a:pPr marL="0" marR="0" lvl="0" indent="0" algn="l" rtl="0">
              <a:lnSpc>
                <a:spcPct val="150000"/>
              </a:lnSpc>
              <a:spcBef>
                <a:spcPts val="400"/>
              </a:spcBef>
              <a:spcAft>
                <a:spcPts val="0"/>
              </a:spcAft>
              <a:buSzPts val="1200"/>
              <a:buFont typeface="Merriweather Sans"/>
              <a:buNone/>
            </a:pPr>
            <a:endParaRPr lang="en-US" sz="1200" b="1" dirty="0">
              <a:solidFill>
                <a:srgbClr val="000000"/>
              </a:solidFill>
              <a:latin typeface="Arial"/>
              <a:ea typeface="Arial"/>
              <a:cs typeface="Arial"/>
              <a:sym typeface="Arial"/>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114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Pts val="1600"/>
              <a:buFont typeface="Arial"/>
              <a:buNone/>
              <a:tabLst/>
              <a:defRPr/>
            </a:pPr>
            <a:r>
              <a:rPr lang="en-US" sz="1200" dirty="0"/>
              <a:t>The final evaluation of both the project and </a:t>
            </a:r>
            <a:r>
              <a:rPr lang="en-US" sz="1200" dirty="0" err="1"/>
              <a:t>Eart</a:t>
            </a:r>
            <a:r>
              <a:rPr lang="en-US" sz="1200" dirty="0"/>
              <a:t> was Conducted after the initial  project was completed. He reviewed  all project documents including my data base, minutes of all meetings and conducted Key Person Interviews</a:t>
            </a:r>
          </a:p>
          <a:p>
            <a:pPr marL="0" lvl="0" indent="0" algn="l" rtl="0">
              <a:lnSpc>
                <a:spcPct val="150000"/>
              </a:lnSpc>
              <a:spcBef>
                <a:spcPts val="0"/>
              </a:spcBef>
              <a:spcAft>
                <a:spcPts val="0"/>
              </a:spcAft>
              <a:buSzPts val="16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474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dirty="0"/>
              <a:t>Back To Our Stories……was there </a:t>
            </a:r>
            <a:r>
              <a:rPr lang="en-US" dirty="0" err="1"/>
              <a:t>justice,healing</a:t>
            </a:r>
            <a:r>
              <a:rPr lang="en-US" dirty="0"/>
              <a:t> ,change? Is this restorative justice??</a:t>
            </a:r>
          </a:p>
          <a:p>
            <a:pPr marL="0" lvl="0" indent="0" algn="l" rtl="0">
              <a:lnSpc>
                <a:spcPct val="100000"/>
              </a:lnSpc>
              <a:spcBef>
                <a:spcPts val="400"/>
              </a:spcBef>
              <a:spcAft>
                <a:spcPts val="0"/>
              </a:spcAft>
              <a:buNone/>
            </a:pPr>
            <a:endParaRPr lang="en-US" dirty="0"/>
          </a:p>
          <a:p>
            <a:pPr marL="0" lvl="0" indent="0" algn="l" rtl="0">
              <a:lnSpc>
                <a:spcPct val="100000"/>
              </a:lnSpc>
              <a:spcBef>
                <a:spcPts val="500"/>
              </a:spcBef>
              <a:spcAft>
                <a:spcPts val="0"/>
              </a:spcAft>
              <a:buNone/>
            </a:pPr>
            <a:r>
              <a:rPr lang="en-US" sz="1200" dirty="0"/>
              <a:t>My partner asked me to take the lead for our interview of the 98</a:t>
            </a:r>
            <a:r>
              <a:rPr lang="en-US" sz="1200" b="1" dirty="0"/>
              <a:t> year old female who had been transported to a safe shelter.</a:t>
            </a:r>
            <a:r>
              <a:rPr lang="en-US" sz="1200" dirty="0"/>
              <a:t> </a:t>
            </a:r>
            <a:r>
              <a:rPr lang="en-US" sz="1200" b="1" dirty="0"/>
              <a:t> </a:t>
            </a:r>
            <a:r>
              <a:rPr lang="en-US" sz="1200" dirty="0"/>
              <a:t> During her disclosure she kept repeating, There must be a reason for me to still be here</a:t>
            </a:r>
            <a:r>
              <a:rPr lang="en-US" sz="1200" dirty="0">
                <a:latin typeface="Merriweather Sans"/>
                <a:ea typeface="Merriweather Sans"/>
                <a:cs typeface="Merriweather Sans"/>
                <a:sym typeface="Merriweather Sans"/>
              </a:rPr>
              <a:t>.</a:t>
            </a:r>
            <a:r>
              <a:rPr lang="en-US" sz="1200" dirty="0"/>
              <a:t>.  So I asked, her are you a member of a faith community? She said that for the past 40 years, her daughter had not allowed her to go to church or to receive church visitors. She wanted to see her minister. My fear, on leaving the interview, was that my partner would remind me about the nature of a police investigation and suggest that I had gone off course.  Instead, he said, wasn’t that a heart breaker?  Do you know where her church is?  Let’s go This elderly female declined a referral to restorative justice because she was afraid of her daughter. But she was reconnected to her faith community and her grandchildren.  ( Much later I learned that she did in fact reconcile with her daughter before she died.)</a:t>
            </a:r>
            <a:endParaRPr lang="en-US" dirty="0"/>
          </a:p>
          <a:p>
            <a:pPr marL="0" lvl="0" indent="0" algn="l" rtl="0">
              <a:lnSpc>
                <a:spcPct val="100000"/>
              </a:lnSpc>
              <a:spcBef>
                <a:spcPts val="500"/>
              </a:spcBef>
              <a:spcAft>
                <a:spcPts val="0"/>
              </a:spcAft>
              <a:buNone/>
            </a:pPr>
            <a:r>
              <a:rPr lang="en-US" sz="1200" dirty="0"/>
              <a:t>  </a:t>
            </a:r>
            <a:endParaRPr lang="en-US" dirty="0"/>
          </a:p>
          <a:p>
            <a:pPr marL="0" lvl="0" indent="0" algn="l" rtl="0">
              <a:lnSpc>
                <a:spcPct val="100000"/>
              </a:lnSpc>
              <a:spcBef>
                <a:spcPts val="1200"/>
              </a:spcBef>
              <a:spcAft>
                <a:spcPts val="0"/>
              </a:spcAft>
              <a:buNone/>
            </a:pPr>
            <a:r>
              <a:rPr lang="en-US" sz="1200" dirty="0"/>
              <a:t>We investigated the alleged assault of the</a:t>
            </a:r>
            <a:r>
              <a:rPr lang="en-US" sz="1200" dirty="0">
                <a:latin typeface="Verdana"/>
                <a:ea typeface="Verdana"/>
                <a:cs typeface="Verdana"/>
                <a:sym typeface="Verdana"/>
              </a:rPr>
              <a:t> 68-year-old female</a:t>
            </a:r>
            <a:r>
              <a:rPr lang="en-US" sz="1200" b="0" dirty="0">
                <a:latin typeface="Verdana"/>
                <a:ea typeface="Verdana"/>
                <a:cs typeface="Verdana"/>
                <a:sym typeface="Verdana"/>
              </a:rPr>
              <a:t>, who was wheelchair bound and dependent for her physical care. She lived with her 75 year old brother and his wife. A charge of assault was laid. The brother was devastated. He had promised his sister and their family that he would provide care. However, the care had become overwhelming. At the officer's request, the Crown Attorney, agreed to divert to restorative justice. A follow up, report indicated that both the brother and sister were doing well. The family expressed gratitude for the circle process and the resolutions reached. They continue their process of healing.</a:t>
            </a:r>
            <a:r>
              <a:rPr lang="en-US" sz="1200" b="0" dirty="0"/>
              <a:t> </a:t>
            </a:r>
            <a:endParaRPr lang="en-US" dirty="0"/>
          </a:p>
          <a:p>
            <a:pPr marL="0" lvl="0" indent="0" algn="l" rtl="0">
              <a:lnSpc>
                <a:spcPct val="100000"/>
              </a:lnSpc>
              <a:spcBef>
                <a:spcPts val="1200"/>
              </a:spcBef>
              <a:spcAft>
                <a:spcPts val="0"/>
              </a:spcAft>
              <a:buNone/>
            </a:pPr>
            <a:endParaRPr lang="en-US" sz="1200" b="0" dirty="0"/>
          </a:p>
          <a:p>
            <a:pPr marL="0" lvl="0" indent="0" algn="l" rtl="0">
              <a:lnSpc>
                <a:spcPct val="100000"/>
              </a:lnSpc>
              <a:spcBef>
                <a:spcPts val="1200"/>
              </a:spcBef>
              <a:spcAft>
                <a:spcPts val="0"/>
              </a:spcAft>
              <a:buNone/>
            </a:pPr>
            <a:r>
              <a:rPr lang="en-US" sz="1200" dirty="0"/>
              <a:t>The elderly female who had not bathed in over ten months</a:t>
            </a:r>
            <a:r>
              <a:rPr lang="en-US" sz="1200" b="0" dirty="0"/>
              <a:t> was living in abject squalor and filth. She, along with her pets, was barricaded in one small room. Her food was unrecognizable. Yet, she had the capacity to make personal care decisions, and on our first visit she refused to leave. I spent a sleepless night thinking about how to safely extract this woman from her home. The next morning I was greeted by a bleary eyed Sergeant who had spent the night researching to find a legally acceptable way to remove her from her inhospitable surroundings. This is a long, tragic story. Suffice it to say that working together with her and with community partners, we moved her to safety. She had no clothes other than the rags she was wearing. The officer gave her the coat off his back. Victim service volunteers brought her new shoes, clothes, and a comfort pack. Her caregiver plead guilty to a charge of failing to provide necessaries.  This woman asked the officer to be her son. She was grateful for the basics:  food, clothing, shelter and a hot bath. </a:t>
            </a:r>
            <a:endParaRPr lang="en-US" dirty="0"/>
          </a:p>
          <a:p>
            <a:pPr marL="0" lvl="0" indent="0" algn="l" rtl="0">
              <a:lnSpc>
                <a:spcPct val="100000"/>
              </a:lnSpc>
              <a:spcBef>
                <a:spcPts val="1200"/>
              </a:spcBef>
              <a:spcAft>
                <a:spcPts val="0"/>
              </a:spcAft>
              <a:buNone/>
            </a:pPr>
            <a:endParaRPr lang="en-US" sz="1200" b="0" dirty="0"/>
          </a:p>
          <a:p>
            <a:pPr marL="0" lvl="0" indent="0" algn="l" rtl="0">
              <a:lnSpc>
                <a:spcPct val="100000"/>
              </a:lnSpc>
              <a:spcBef>
                <a:spcPts val="1200"/>
              </a:spcBef>
              <a:spcAft>
                <a:spcPts val="0"/>
              </a:spcAft>
              <a:buNone/>
            </a:pPr>
            <a:r>
              <a:rPr lang="en-US" sz="1200" b="1" dirty="0"/>
              <a:t>Did the people affected by elder abuse experience justice? Healing? Change?</a:t>
            </a:r>
            <a:endParaRPr lang="en-US" dirty="0"/>
          </a:p>
          <a:p>
            <a:pPr marL="0" lvl="0" indent="0" algn="l" rtl="0">
              <a:lnSpc>
                <a:spcPct val="100000"/>
              </a:lnSpc>
              <a:spcBef>
                <a:spcPts val="1200"/>
              </a:spcBef>
              <a:spcAft>
                <a:spcPts val="0"/>
              </a:spcAft>
              <a:buNone/>
            </a:pPr>
            <a:r>
              <a:rPr lang="en-US" sz="1200" b="1" dirty="0"/>
              <a:t>Is this restorative justice?</a:t>
            </a:r>
            <a:endParaRPr lang="en-US" dirty="0"/>
          </a:p>
          <a:p>
            <a:pPr marL="0" lvl="0" indent="0" algn="l" rtl="0">
              <a:lnSpc>
                <a:spcPct val="100000"/>
              </a:lnSpc>
              <a:spcBef>
                <a:spcPts val="1200"/>
              </a:spcBef>
              <a:spcAft>
                <a:spcPts val="0"/>
              </a:spcAft>
              <a:buNone/>
            </a:pPr>
            <a:r>
              <a:rPr lang="en-US" sz="1200" dirty="0"/>
              <a:t> </a:t>
            </a: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416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This photo  has many </a:t>
            </a:r>
            <a:r>
              <a:rPr lang="en-US" dirty="0" err="1"/>
              <a:t>inuksuks</a:t>
            </a:r>
            <a:r>
              <a:rPr lang="en-US" dirty="0"/>
              <a:t>… guide posts our journey… ..</a:t>
            </a:r>
          </a:p>
          <a:p>
            <a:pPr marL="0" lvl="0" indent="0" algn="l" rtl="0">
              <a:lnSpc>
                <a:spcPct val="150000"/>
              </a:lnSpc>
              <a:spcBef>
                <a:spcPts val="400"/>
              </a:spcBef>
              <a:spcAft>
                <a:spcPts val="0"/>
              </a:spcAft>
              <a:buNone/>
            </a:pPr>
            <a:endParaRPr lang="en-US" dirty="0"/>
          </a:p>
          <a:p>
            <a:pPr marL="0" lvl="0" indent="0" algn="l" rtl="0">
              <a:lnSpc>
                <a:spcPct val="150000"/>
              </a:lnSpc>
              <a:spcBef>
                <a:spcPts val="400"/>
              </a:spcBef>
              <a:spcAft>
                <a:spcPts val="0"/>
              </a:spcAft>
              <a:buNone/>
            </a:pPr>
            <a:endParaRPr lang="en-US" dirty="0"/>
          </a:p>
          <a:p>
            <a:pPr marL="0" lvl="0" indent="0" algn="l" rtl="0">
              <a:lnSpc>
                <a:spcPct val="150000"/>
              </a:lnSpc>
              <a:spcBef>
                <a:spcPts val="400"/>
              </a:spcBef>
              <a:spcAft>
                <a:spcPts val="0"/>
              </a:spcAft>
              <a:buNone/>
            </a:pPr>
            <a:r>
              <a:rPr lang="en-US" dirty="0"/>
              <a:t>For the last part of my presentation  I will share:</a:t>
            </a:r>
          </a:p>
          <a:p>
            <a:pPr marL="285750" lvl="0" indent="-285750" algn="l" rtl="0">
              <a:lnSpc>
                <a:spcPct val="150000"/>
              </a:lnSpc>
              <a:spcBef>
                <a:spcPts val="400"/>
              </a:spcBef>
              <a:spcAft>
                <a:spcPts val="0"/>
              </a:spcAft>
              <a:buSzPts val="1600"/>
              <a:buFont typeface="Arial"/>
              <a:buChar char="•"/>
            </a:pPr>
            <a:r>
              <a:rPr lang="en-US" dirty="0"/>
              <a:t>personal reflection</a:t>
            </a:r>
          </a:p>
          <a:p>
            <a:pPr marL="285750" lvl="0" indent="-285750" algn="l" rtl="0">
              <a:lnSpc>
                <a:spcPct val="150000"/>
              </a:lnSpc>
              <a:spcBef>
                <a:spcPts val="400"/>
              </a:spcBef>
              <a:spcAft>
                <a:spcPts val="0"/>
              </a:spcAft>
              <a:buSzPts val="1600"/>
              <a:buFont typeface="Arial"/>
              <a:buChar char="•"/>
            </a:pPr>
            <a:r>
              <a:rPr lang="en-US" dirty="0"/>
              <a:t> other r/j </a:t>
            </a:r>
            <a:r>
              <a:rPr lang="en-US" dirty="0" err="1"/>
              <a:t>programmes</a:t>
            </a:r>
            <a:r>
              <a:rPr lang="en-US" dirty="0"/>
              <a:t> </a:t>
            </a:r>
          </a:p>
          <a:p>
            <a:pPr marL="285750" lvl="0" indent="-285750" algn="l" rtl="0">
              <a:lnSpc>
                <a:spcPct val="150000"/>
              </a:lnSpc>
              <a:spcBef>
                <a:spcPts val="400"/>
              </a:spcBef>
              <a:spcAft>
                <a:spcPts val="0"/>
              </a:spcAft>
              <a:buSzPts val="1600"/>
              <a:buFont typeface="Arial"/>
              <a:buChar char="•"/>
            </a:pPr>
            <a:r>
              <a:rPr lang="en-US" dirty="0"/>
              <a:t>And invite you to consider how you might  move forward…</a:t>
            </a:r>
          </a:p>
          <a:p>
            <a:pPr marL="0" lvl="0" indent="0" algn="l" rtl="0">
              <a:lnSpc>
                <a:spcPct val="150000"/>
              </a:lnSpc>
              <a:spcBef>
                <a:spcPts val="0"/>
              </a:spcBef>
              <a:spcAft>
                <a:spcPts val="0"/>
              </a:spcAft>
              <a:buSzPts val="16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7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b="1" dirty="0"/>
              <a:t>I placed this quote at the beginning of my chapter in the John </a:t>
            </a:r>
            <a:r>
              <a:rPr lang="en-US" b="1" dirty="0" err="1"/>
              <a:t>Dussich</a:t>
            </a:r>
            <a:r>
              <a:rPr lang="en-US" b="1" dirty="0"/>
              <a:t> . Years later, it still resonates with me, as I reflect on our journey…</a:t>
            </a:r>
            <a:endParaRPr lang="en-US" dirty="0"/>
          </a:p>
          <a:p>
            <a:pPr marL="0" lvl="0" indent="0" algn="l" rtl="0">
              <a:lnSpc>
                <a:spcPct val="150000"/>
              </a:lnSpc>
              <a:spcBef>
                <a:spcPts val="400"/>
              </a:spcBef>
              <a:spcAft>
                <a:spcPts val="0"/>
              </a:spcAft>
              <a:buNone/>
            </a:pPr>
            <a:r>
              <a:rPr lang="en-US" b="1" dirty="0"/>
              <a:t>I am grateful that our community was able to discover and embrace the philosophy of restorative justice and imagine and apply a new way of addressing elder abuse….</a:t>
            </a:r>
            <a:endParaRPr lang="en-US" dirty="0"/>
          </a:p>
          <a:p>
            <a:pPr marL="0" lvl="0" indent="0" algn="l" rtl="0">
              <a:lnSpc>
                <a:spcPct val="150000"/>
              </a:lnSpc>
              <a:spcBef>
                <a:spcPts val="400"/>
              </a:spcBef>
              <a:spcAft>
                <a:spcPts val="0"/>
              </a:spcAft>
              <a:buNone/>
            </a:pPr>
            <a:endParaRPr lang="en-US" sz="1200" i="1" dirty="0"/>
          </a:p>
          <a:p>
            <a:pPr marL="0" lvl="0" indent="0" algn="l" rtl="0">
              <a:lnSpc>
                <a:spcPct val="150000"/>
              </a:lnSpc>
              <a:spcBef>
                <a:spcPts val="400"/>
              </a:spcBef>
              <a:spcAft>
                <a:spcPts val="0"/>
              </a:spcAft>
              <a:buNone/>
            </a:pPr>
            <a:r>
              <a:rPr lang="en-US" sz="1200" i="1" dirty="0"/>
              <a:t>For me working as a member of the Elder Abuse Response Team was a remarkable experience. It was not always easy. We had rigorous debates over how to proceed.  We investigated very tough situations. Adherence to restorative justice values and principles was integral in helping us find our way.”</a:t>
            </a:r>
            <a:r>
              <a:rPr lang="en-US" dirty="0"/>
              <a:t>  </a:t>
            </a:r>
            <a:r>
              <a:rPr lang="en-US" sz="800" dirty="0"/>
              <a:t>Groh, A., </a:t>
            </a:r>
            <a:r>
              <a:rPr lang="en-US" sz="800" i="1" dirty="0"/>
              <a:t>A Community Responds to Elder Abuse</a:t>
            </a:r>
            <a:endParaRPr lang="en-US" dirty="0"/>
          </a:p>
          <a:p>
            <a:pPr marL="0" lvl="0" indent="0" algn="l" rtl="0">
              <a:lnSpc>
                <a:spcPct val="150000"/>
              </a:lnSpc>
              <a:spcBef>
                <a:spcPts val="0"/>
              </a:spcBef>
              <a:spcAft>
                <a:spcPts val="0"/>
              </a:spcAft>
              <a:buSzPts val="1600"/>
              <a:buFont typeface="Arial"/>
              <a:buNone/>
            </a:pPr>
            <a:endParaRPr lang="en-US"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92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err="1"/>
              <a:t>Restoratrive</a:t>
            </a:r>
            <a:r>
              <a:rPr lang="en-US" dirty="0"/>
              <a:t> justice…</a:t>
            </a:r>
          </a:p>
          <a:p>
            <a:pPr marL="0" lvl="0" indent="0" algn="l" rtl="0">
              <a:lnSpc>
                <a:spcPct val="150000"/>
              </a:lnSpc>
              <a:spcBef>
                <a:spcPts val="400"/>
              </a:spcBef>
              <a:spcAft>
                <a:spcPts val="0"/>
              </a:spcAft>
              <a:buNone/>
            </a:pPr>
            <a:endParaRPr lang="en-US" dirty="0"/>
          </a:p>
          <a:p>
            <a:pPr marL="0" lvl="0" indent="-152400" algn="l" rtl="0">
              <a:lnSpc>
                <a:spcPct val="130000"/>
              </a:lnSpc>
              <a:spcBef>
                <a:spcPts val="500"/>
              </a:spcBef>
              <a:spcAft>
                <a:spcPts val="0"/>
              </a:spcAft>
              <a:buSzPts val="2400"/>
              <a:buFont typeface="Arial"/>
              <a:buChar char="•"/>
            </a:pPr>
            <a:r>
              <a:rPr lang="en-US" dirty="0"/>
              <a:t>Older Adults have a voice.  .empowered</a:t>
            </a:r>
          </a:p>
          <a:p>
            <a:pPr marL="0" lvl="0" indent="0" algn="l" rtl="0">
              <a:lnSpc>
                <a:spcPct val="130000"/>
              </a:lnSpc>
              <a:spcBef>
                <a:spcPts val="500"/>
              </a:spcBef>
              <a:spcAft>
                <a:spcPts val="0"/>
              </a:spcAft>
              <a:buSzPts val="1600"/>
              <a:buFont typeface="Arial"/>
              <a:buNone/>
            </a:pPr>
            <a:endParaRPr lang="en-US" dirty="0"/>
          </a:p>
          <a:p>
            <a:pPr marL="0" lvl="0" indent="-152400" algn="l" rtl="0">
              <a:lnSpc>
                <a:spcPct val="130000"/>
              </a:lnSpc>
              <a:spcBef>
                <a:spcPts val="500"/>
              </a:spcBef>
              <a:spcAft>
                <a:spcPts val="0"/>
              </a:spcAft>
              <a:buSzPts val="2400"/>
              <a:buFont typeface="Arial"/>
              <a:buChar char="•"/>
            </a:pPr>
            <a:r>
              <a:rPr lang="en-US" dirty="0"/>
              <a:t>Family values respected</a:t>
            </a:r>
          </a:p>
          <a:p>
            <a:pPr marL="0" lvl="0" indent="0" algn="l" rtl="0">
              <a:lnSpc>
                <a:spcPct val="130000"/>
              </a:lnSpc>
              <a:spcBef>
                <a:spcPts val="500"/>
              </a:spcBef>
              <a:spcAft>
                <a:spcPts val="0"/>
              </a:spcAft>
              <a:buSzPts val="1600"/>
              <a:buFont typeface="Arial"/>
              <a:buNone/>
            </a:pPr>
            <a:endParaRPr lang="en-US" dirty="0"/>
          </a:p>
          <a:p>
            <a:pPr marL="0" lvl="0" indent="-152400" algn="l" rtl="0">
              <a:lnSpc>
                <a:spcPct val="130000"/>
              </a:lnSpc>
              <a:spcBef>
                <a:spcPts val="500"/>
              </a:spcBef>
              <a:spcAft>
                <a:spcPts val="0"/>
              </a:spcAft>
              <a:buSzPts val="2400"/>
              <a:buFont typeface="Arial"/>
              <a:buChar char="•"/>
            </a:pPr>
            <a:r>
              <a:rPr lang="en-US" dirty="0"/>
              <a:t>Older Adults less fearful of process</a:t>
            </a:r>
          </a:p>
          <a:p>
            <a:pPr marL="0" lvl="0" indent="0" algn="l" rtl="0">
              <a:lnSpc>
                <a:spcPct val="130000"/>
              </a:lnSpc>
              <a:spcBef>
                <a:spcPts val="500"/>
              </a:spcBef>
              <a:spcAft>
                <a:spcPts val="0"/>
              </a:spcAft>
              <a:buSzPts val="1600"/>
              <a:buFont typeface="Arial"/>
              <a:buNone/>
            </a:pPr>
            <a:endParaRPr lang="en-US" dirty="0"/>
          </a:p>
          <a:p>
            <a:pPr marL="0" lvl="0" indent="-152400" algn="l" rtl="0">
              <a:lnSpc>
                <a:spcPct val="130000"/>
              </a:lnSpc>
              <a:spcBef>
                <a:spcPts val="500"/>
              </a:spcBef>
              <a:spcAft>
                <a:spcPts val="0"/>
              </a:spcAft>
              <a:buSzPts val="2400"/>
              <a:buFont typeface="Arial"/>
              <a:buChar char="•"/>
            </a:pPr>
            <a:r>
              <a:rPr lang="en-US" dirty="0"/>
              <a:t>Address conflict in early stages</a:t>
            </a:r>
          </a:p>
          <a:p>
            <a:pPr marL="0" lvl="0" indent="0" algn="l" rtl="0">
              <a:lnSpc>
                <a:spcPct val="130000"/>
              </a:lnSpc>
              <a:spcBef>
                <a:spcPts val="500"/>
              </a:spcBef>
              <a:spcAft>
                <a:spcPts val="0"/>
              </a:spcAft>
              <a:buSzPts val="1600"/>
              <a:buFont typeface="Arial"/>
              <a:buNone/>
            </a:pPr>
            <a:endParaRPr lang="en-US" dirty="0"/>
          </a:p>
          <a:p>
            <a:pPr marL="0" lvl="0" indent="-152400" algn="l" rtl="0">
              <a:lnSpc>
                <a:spcPct val="130000"/>
              </a:lnSpc>
              <a:spcBef>
                <a:spcPts val="500"/>
              </a:spcBef>
              <a:spcAft>
                <a:spcPts val="0"/>
              </a:spcAft>
              <a:buSzPts val="2400"/>
              <a:buFont typeface="Arial"/>
              <a:buChar char="•"/>
            </a:pPr>
            <a:r>
              <a:rPr lang="en-US" dirty="0"/>
              <a:t>Cultural diversity, values respected</a:t>
            </a:r>
          </a:p>
          <a:p>
            <a:pPr marL="0" lvl="0" indent="0" algn="l" rtl="0">
              <a:lnSpc>
                <a:spcPct val="130000"/>
              </a:lnSpc>
              <a:spcBef>
                <a:spcPts val="500"/>
              </a:spcBef>
              <a:spcAft>
                <a:spcPts val="0"/>
              </a:spcAft>
              <a:buSzPts val="1600"/>
              <a:buFont typeface="Arial"/>
              <a:buNone/>
            </a:pPr>
            <a:endParaRPr lang="en-US" dirty="0"/>
          </a:p>
          <a:p>
            <a:pPr marL="0" lvl="0" indent="-152400" algn="l" rtl="0">
              <a:lnSpc>
                <a:spcPct val="130000"/>
              </a:lnSpc>
              <a:spcBef>
                <a:spcPts val="500"/>
              </a:spcBef>
              <a:spcAft>
                <a:spcPts val="0"/>
              </a:spcAft>
              <a:buSzPts val="2400"/>
              <a:buFont typeface="Arial"/>
              <a:buChar char="•"/>
            </a:pPr>
            <a:r>
              <a:rPr lang="en-US" dirty="0"/>
              <a:t>Community Response</a:t>
            </a:r>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624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b="1" dirty="0">
                <a:solidFill>
                  <a:srgbClr val="000000"/>
                </a:solidFill>
                <a:latin typeface="Arial"/>
                <a:ea typeface="Arial"/>
                <a:cs typeface="Arial"/>
                <a:sym typeface="Arial"/>
              </a:rPr>
              <a:t>Personal Reflections</a:t>
            </a:r>
            <a:r>
              <a:rPr lang="en-US" dirty="0">
                <a:solidFill>
                  <a:srgbClr val="000000"/>
                </a:solidFill>
                <a:latin typeface="Arial"/>
                <a:ea typeface="Arial"/>
                <a:cs typeface="Arial"/>
                <a:sym typeface="Arial"/>
              </a:rPr>
              <a:t>:</a:t>
            </a:r>
            <a:endParaRPr lang="en-US" dirty="0"/>
          </a:p>
          <a:p>
            <a:pPr marL="0" lvl="0" indent="0" algn="l" rtl="0">
              <a:lnSpc>
                <a:spcPct val="150000"/>
              </a:lnSpc>
              <a:spcBef>
                <a:spcPts val="400"/>
              </a:spcBef>
              <a:spcAft>
                <a:spcPts val="0"/>
              </a:spcAft>
              <a:buNone/>
            </a:pPr>
            <a:endParaRPr lang="en-US"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r>
              <a:rPr lang="en-US" sz="1200" b="1" dirty="0">
                <a:solidFill>
                  <a:srgbClr val="000000"/>
                </a:solidFill>
                <a:latin typeface="Arial"/>
                <a:ea typeface="Arial"/>
                <a:cs typeface="Arial"/>
                <a:sym typeface="Arial"/>
              </a:rPr>
              <a:t>We learned that:</a:t>
            </a:r>
            <a:endParaRPr lang="en-US" sz="1200" dirty="0">
              <a:solidFill>
                <a:srgbClr val="000000"/>
              </a:solidFill>
              <a:latin typeface="Helvetica Neue"/>
              <a:ea typeface="Helvetica Neue"/>
              <a:cs typeface="Helvetica Neue"/>
              <a:sym typeface="Helvetica Neue"/>
            </a:endParaRPr>
          </a:p>
          <a:p>
            <a:pPr marL="342900" lvl="0" indent="-241300" algn="l" rtl="0">
              <a:lnSpc>
                <a:spcPct val="150000"/>
              </a:lnSpc>
              <a:spcBef>
                <a:spcPts val="400"/>
              </a:spcBef>
              <a:spcAft>
                <a:spcPts val="0"/>
              </a:spcAft>
              <a:buSzPts val="1600"/>
              <a:buFont typeface="Arial"/>
              <a:buNone/>
            </a:pPr>
            <a:endParaRPr lang="en-US" sz="1200" u="none" strike="noStrike" dirty="0">
              <a:solidFill>
                <a:srgbClr val="000000"/>
              </a:solidFill>
              <a:latin typeface="Helvetica Neue"/>
              <a:ea typeface="Helvetica Neue"/>
              <a:cs typeface="Helvetica Neue"/>
              <a:sym typeface="Helvetica Neue"/>
            </a:endParaRPr>
          </a:p>
          <a:p>
            <a:pPr marL="0" lvl="0" indent="0" algn="l" rtl="0">
              <a:lnSpc>
                <a:spcPct val="190000"/>
              </a:lnSpc>
              <a:spcBef>
                <a:spcPts val="600"/>
              </a:spcBef>
              <a:spcAft>
                <a:spcPts val="0"/>
              </a:spcAft>
              <a:buNone/>
            </a:pPr>
            <a:r>
              <a:rPr lang="en-US" sz="1200" dirty="0">
                <a:solidFill>
                  <a:srgbClr val="000000"/>
                </a:solidFill>
                <a:latin typeface="Arial"/>
                <a:ea typeface="Arial"/>
                <a:cs typeface="Arial"/>
                <a:sym typeface="Arial"/>
              </a:rPr>
              <a:t> </a:t>
            </a:r>
            <a:r>
              <a:rPr lang="en-US" dirty="0"/>
              <a:t>Not a magic wand…not in place of good investigation</a:t>
            </a:r>
          </a:p>
          <a:p>
            <a:pPr marL="0" lvl="0" indent="0" algn="l" rtl="0">
              <a:lnSpc>
                <a:spcPct val="190000"/>
              </a:lnSpc>
              <a:spcBef>
                <a:spcPts val="600"/>
              </a:spcBef>
              <a:spcAft>
                <a:spcPts val="0"/>
              </a:spcAft>
              <a:buNone/>
            </a:pPr>
            <a:endParaRPr lang="en-US" dirty="0"/>
          </a:p>
          <a:p>
            <a:pPr marL="0" lvl="0" indent="0" algn="l" rtl="0">
              <a:lnSpc>
                <a:spcPct val="190000"/>
              </a:lnSpc>
              <a:spcBef>
                <a:spcPts val="600"/>
              </a:spcBef>
              <a:spcAft>
                <a:spcPts val="0"/>
              </a:spcAft>
              <a:buNone/>
            </a:pPr>
            <a:r>
              <a:rPr lang="en-US" dirty="0"/>
              <a:t>Sometimes gains seem limited</a:t>
            </a:r>
          </a:p>
          <a:p>
            <a:pPr marL="0" lvl="0" indent="0" algn="l" rtl="0">
              <a:lnSpc>
                <a:spcPct val="190000"/>
              </a:lnSpc>
              <a:spcBef>
                <a:spcPts val="600"/>
              </a:spcBef>
              <a:spcAft>
                <a:spcPts val="0"/>
              </a:spcAft>
              <a:buNone/>
            </a:pPr>
            <a:endParaRPr lang="en-US" dirty="0"/>
          </a:p>
          <a:p>
            <a:pPr marL="0" lvl="0" indent="0" algn="l" rtl="0">
              <a:lnSpc>
                <a:spcPct val="190000"/>
              </a:lnSpc>
              <a:spcBef>
                <a:spcPts val="600"/>
              </a:spcBef>
              <a:spcAft>
                <a:spcPts val="0"/>
              </a:spcAft>
              <a:buNone/>
            </a:pPr>
            <a:r>
              <a:rPr lang="en-US" dirty="0"/>
              <a:t>Not all situations appropriate</a:t>
            </a:r>
          </a:p>
          <a:p>
            <a:pPr marL="0" lvl="0" indent="0" algn="l" rtl="0">
              <a:lnSpc>
                <a:spcPct val="190000"/>
              </a:lnSpc>
              <a:spcBef>
                <a:spcPts val="600"/>
              </a:spcBef>
              <a:spcAft>
                <a:spcPts val="0"/>
              </a:spcAft>
              <a:buNone/>
            </a:pPr>
            <a:endParaRPr lang="en-US" dirty="0"/>
          </a:p>
          <a:p>
            <a:pPr marL="0" lvl="0" indent="0" algn="l" rtl="0">
              <a:lnSpc>
                <a:spcPct val="190000"/>
              </a:lnSpc>
              <a:spcBef>
                <a:spcPts val="600"/>
              </a:spcBef>
              <a:spcAft>
                <a:spcPts val="0"/>
              </a:spcAft>
              <a:buNone/>
            </a:pPr>
            <a:r>
              <a:rPr lang="en-US" dirty="0"/>
              <a:t>Time constraints for professionals</a:t>
            </a:r>
          </a:p>
          <a:p>
            <a:pPr marL="0" lvl="0" indent="0" algn="l" rtl="0">
              <a:lnSpc>
                <a:spcPct val="150000"/>
              </a:lnSpc>
              <a:spcBef>
                <a:spcPts val="400"/>
              </a:spcBef>
              <a:spcAft>
                <a:spcPts val="0"/>
              </a:spcAft>
              <a:buNone/>
            </a:pPr>
            <a:endParaRPr lang="en-US"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r>
              <a:rPr lang="en-US" dirty="0">
                <a:solidFill>
                  <a:srgbClr val="000000"/>
                </a:solidFill>
                <a:latin typeface="Arial"/>
                <a:ea typeface="Arial"/>
                <a:cs typeface="Arial"/>
                <a:sym typeface="Arial"/>
              </a:rPr>
              <a:t>44 referrals: 24 cases assigned; 16 cases completed</a:t>
            </a:r>
            <a:endParaRPr lang="en-US" dirty="0"/>
          </a:p>
          <a:p>
            <a:pPr marL="0" lvl="0" indent="0" algn="l" rtl="0">
              <a:lnSpc>
                <a:spcPct val="150000"/>
              </a:lnSpc>
              <a:spcBef>
                <a:spcPts val="400"/>
              </a:spcBef>
              <a:spcAft>
                <a:spcPts val="0"/>
              </a:spcAft>
              <a:buNone/>
            </a:pPr>
            <a:r>
              <a:rPr lang="en-US" dirty="0">
                <a:solidFill>
                  <a:srgbClr val="000000"/>
                </a:solidFill>
                <a:latin typeface="Arial"/>
                <a:ea typeface="Arial"/>
                <a:cs typeface="Arial"/>
                <a:sym typeface="Arial"/>
              </a:rPr>
              <a:t>45 trained circle facilitators</a:t>
            </a:r>
            <a:endParaRPr lang="en-US" dirty="0"/>
          </a:p>
          <a:p>
            <a:pPr marL="0" lvl="0" indent="0" algn="l" rtl="0">
              <a:lnSpc>
                <a:spcPct val="150000"/>
              </a:lnSpc>
              <a:spcBef>
                <a:spcPts val="400"/>
              </a:spcBef>
              <a:spcAft>
                <a:spcPts val="0"/>
              </a:spcAft>
              <a:buNone/>
            </a:pPr>
            <a:endParaRPr lang="en-US"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r>
              <a:rPr lang="en-US" dirty="0"/>
              <a:t>Decision of Crown Attorney</a:t>
            </a:r>
          </a:p>
          <a:p>
            <a:pPr marL="0" lvl="0" indent="0" algn="l" rtl="0">
              <a:lnSpc>
                <a:spcPct val="150000"/>
              </a:lnSpc>
              <a:spcBef>
                <a:spcPts val="400"/>
              </a:spcBef>
              <a:spcAft>
                <a:spcPts val="0"/>
              </a:spcAft>
              <a:buNone/>
            </a:pPr>
            <a:r>
              <a:rPr lang="en-US" dirty="0"/>
              <a:t>Consensus of screening committee </a:t>
            </a:r>
          </a:p>
          <a:p>
            <a:pPr marL="0" lvl="0" indent="0" algn="l" rtl="0">
              <a:lnSpc>
                <a:spcPct val="150000"/>
              </a:lnSpc>
              <a:spcBef>
                <a:spcPts val="400"/>
              </a:spcBef>
              <a:spcAft>
                <a:spcPts val="0"/>
              </a:spcAft>
              <a:buNone/>
            </a:pPr>
            <a:r>
              <a:rPr lang="en-US" dirty="0"/>
              <a:t>Older adult is unable to participate</a:t>
            </a:r>
          </a:p>
          <a:p>
            <a:pPr marL="0" lvl="0" indent="0" algn="l" rtl="0">
              <a:lnSpc>
                <a:spcPct val="150000"/>
              </a:lnSpc>
              <a:spcBef>
                <a:spcPts val="400"/>
              </a:spcBef>
              <a:spcAft>
                <a:spcPts val="0"/>
              </a:spcAft>
              <a:buNone/>
            </a:pPr>
            <a:r>
              <a:rPr lang="en-US" dirty="0"/>
              <a:t>Alleged abuser refuses to participate</a:t>
            </a:r>
          </a:p>
          <a:p>
            <a:pPr marL="0" lvl="0" indent="0" algn="l" rtl="0">
              <a:lnSpc>
                <a:spcPct val="150000"/>
              </a:lnSpc>
              <a:spcBef>
                <a:spcPts val="400"/>
              </a:spcBef>
              <a:spcAft>
                <a:spcPts val="0"/>
              </a:spcAft>
              <a:buNone/>
            </a:pPr>
            <a:r>
              <a:rPr lang="en-US" dirty="0"/>
              <a:t>Older adult refuses to participate</a:t>
            </a:r>
          </a:p>
          <a:p>
            <a:pPr marL="0" lvl="0" indent="0" algn="l" rtl="0">
              <a:lnSpc>
                <a:spcPct val="150000"/>
              </a:lnSpc>
              <a:spcBef>
                <a:spcPts val="400"/>
              </a:spcBef>
              <a:spcAft>
                <a:spcPts val="0"/>
              </a:spcAft>
              <a:buNone/>
            </a:pPr>
            <a:r>
              <a:rPr lang="en-US" dirty="0"/>
              <a:t>Older adult chooses to live at risk</a:t>
            </a:r>
          </a:p>
          <a:p>
            <a:pPr marL="0" lvl="0" indent="0" algn="l" rtl="0">
              <a:lnSpc>
                <a:spcPct val="150000"/>
              </a:lnSpc>
              <a:spcBef>
                <a:spcPts val="400"/>
              </a:spcBef>
              <a:spcAft>
                <a:spcPts val="0"/>
              </a:spcAft>
              <a:buNone/>
            </a:pPr>
            <a:r>
              <a:rPr lang="en-US" dirty="0"/>
              <a:t>No community of support</a:t>
            </a:r>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521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101600" algn="l" rtl="0">
              <a:lnSpc>
                <a:spcPct val="150000"/>
              </a:lnSpc>
              <a:spcBef>
                <a:spcPts val="400"/>
              </a:spcBef>
              <a:spcAft>
                <a:spcPts val="0"/>
              </a:spcAft>
              <a:buClr>
                <a:srgbClr val="000000"/>
              </a:buClr>
              <a:buSzPts val="1600"/>
              <a:buFont typeface="Arial"/>
              <a:buChar char="•"/>
            </a:pPr>
            <a:r>
              <a:rPr lang="en-US" b="1" dirty="0">
                <a:solidFill>
                  <a:srgbClr val="000000"/>
                </a:solidFill>
                <a:latin typeface="Times New Roman"/>
                <a:ea typeface="Times New Roman"/>
                <a:cs typeface="Times New Roman"/>
                <a:sym typeface="Times New Roman"/>
              </a:rPr>
              <a:t>Need to build in evaluation</a:t>
            </a:r>
            <a:endParaRPr lang="en-US" dirty="0"/>
          </a:p>
          <a:p>
            <a:pPr marL="0" lvl="0" indent="0" algn="l" rtl="0">
              <a:lnSpc>
                <a:spcPct val="150000"/>
              </a:lnSpc>
              <a:spcBef>
                <a:spcPts val="400"/>
              </a:spcBef>
              <a:spcAft>
                <a:spcPts val="0"/>
              </a:spcAft>
              <a:buNone/>
            </a:pPr>
            <a:endParaRPr lang="en-US" dirty="0">
              <a:solidFill>
                <a:srgbClr val="000000"/>
              </a:solidFill>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US" dirty="0">
                <a:solidFill>
                  <a:srgbClr val="000000"/>
                </a:solidFill>
                <a:latin typeface="Times New Roman"/>
                <a:ea typeface="Times New Roman"/>
                <a:cs typeface="Times New Roman"/>
                <a:sym typeface="Times New Roman"/>
              </a:rPr>
              <a:t>Initially we planned to use </a:t>
            </a:r>
            <a:r>
              <a:rPr lang="en-US" b="1" dirty="0">
                <a:solidFill>
                  <a:srgbClr val="000000"/>
                </a:solidFill>
                <a:latin typeface="Times New Roman"/>
                <a:ea typeface="Times New Roman"/>
                <a:cs typeface="Times New Roman"/>
                <a:sym typeface="Times New Roman"/>
              </a:rPr>
              <a:t>a comprehensive in-home as</a:t>
            </a:r>
            <a:r>
              <a:rPr lang="en-US" dirty="0">
                <a:solidFill>
                  <a:srgbClr val="000000"/>
                </a:solidFill>
                <a:latin typeface="Times New Roman"/>
                <a:ea typeface="Times New Roman"/>
                <a:cs typeface="Times New Roman"/>
                <a:sym typeface="Times New Roman"/>
              </a:rPr>
              <a:t>sessment  tool being used by CCAC’s across the province. It assess physical and mental health plus social well-being…..it flags concerns re possible abuse…we thought it would be a good way to </a:t>
            </a:r>
            <a:r>
              <a:rPr lang="en-US" b="1" dirty="0">
                <a:solidFill>
                  <a:srgbClr val="000000"/>
                </a:solidFill>
                <a:latin typeface="Times New Roman"/>
                <a:ea typeface="Times New Roman"/>
                <a:cs typeface="Times New Roman"/>
                <a:sym typeface="Times New Roman"/>
              </a:rPr>
              <a:t>measure well being before and after the r/j process</a:t>
            </a:r>
            <a:r>
              <a:rPr lang="en-US" dirty="0">
                <a:solidFill>
                  <a:srgbClr val="000000"/>
                </a:solidFill>
                <a:latin typeface="Times New Roman"/>
                <a:ea typeface="Times New Roman"/>
                <a:cs typeface="Times New Roman"/>
                <a:sym typeface="Times New Roman"/>
              </a:rPr>
              <a:t>…and make comparisons to other provincial in- home health services .</a:t>
            </a:r>
            <a:endParaRPr lang="en-US" dirty="0"/>
          </a:p>
          <a:p>
            <a:pPr marL="0" lvl="0" indent="0" algn="l" rtl="0">
              <a:lnSpc>
                <a:spcPct val="150000"/>
              </a:lnSpc>
              <a:spcBef>
                <a:spcPts val="400"/>
              </a:spcBef>
              <a:spcAft>
                <a:spcPts val="0"/>
              </a:spcAft>
              <a:buNone/>
            </a:pPr>
            <a:endParaRPr lang="en-US" dirty="0">
              <a:solidFill>
                <a:srgbClr val="000000"/>
              </a:solidFill>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US" dirty="0">
                <a:solidFill>
                  <a:srgbClr val="000000"/>
                </a:solidFill>
                <a:latin typeface="Times New Roman"/>
                <a:ea typeface="Times New Roman"/>
                <a:cs typeface="Times New Roman"/>
                <a:sym typeface="Times New Roman"/>
              </a:rPr>
              <a:t>We stopped this evaluation…the pre- testing interfered with the preparation for circle.</a:t>
            </a:r>
            <a:endParaRPr lang="en-US" dirty="0"/>
          </a:p>
          <a:p>
            <a:pPr marL="0" lvl="0" indent="0" algn="l" rtl="0">
              <a:lnSpc>
                <a:spcPct val="150000"/>
              </a:lnSpc>
              <a:spcBef>
                <a:spcPts val="400"/>
              </a:spcBef>
              <a:spcAft>
                <a:spcPts val="0"/>
              </a:spcAft>
              <a:buNone/>
            </a:pPr>
            <a:endParaRPr lang="en-US" dirty="0">
              <a:solidFill>
                <a:srgbClr val="000000"/>
              </a:solidFill>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US" dirty="0">
                <a:solidFill>
                  <a:srgbClr val="000000"/>
                </a:solidFill>
                <a:latin typeface="Times New Roman"/>
                <a:ea typeface="Times New Roman"/>
                <a:cs typeface="Times New Roman"/>
                <a:sym typeface="Times New Roman"/>
              </a:rPr>
              <a:t>We moved to a qualitative assessment including evaluating adherence to values and principles.</a:t>
            </a:r>
            <a:endParaRPr lang="en-US" dirty="0"/>
          </a:p>
          <a:p>
            <a:pPr marL="0" marR="0" lvl="0" indent="0" algn="l" rtl="0">
              <a:lnSpc>
                <a:spcPct val="150000"/>
              </a:lnSpc>
              <a:spcBef>
                <a:spcPts val="400"/>
              </a:spcBef>
              <a:spcAft>
                <a:spcPts val="0"/>
              </a:spcAft>
              <a:buSzPts val="1600"/>
              <a:buFont typeface="Arial"/>
              <a:buNone/>
            </a:pPr>
            <a:endParaRPr lang="en-US" dirty="0">
              <a:solidFill>
                <a:srgbClr val="000000"/>
              </a:solidFill>
              <a:latin typeface="Times New Roman"/>
              <a:ea typeface="Times New Roman"/>
              <a:cs typeface="Times New Roman"/>
              <a:sym typeface="Times New Roman"/>
            </a:endParaRPr>
          </a:p>
          <a:p>
            <a:pPr marL="0" marR="0" lvl="0" indent="0" algn="l" rtl="0">
              <a:lnSpc>
                <a:spcPct val="150000"/>
              </a:lnSpc>
              <a:spcBef>
                <a:spcPts val="400"/>
              </a:spcBef>
              <a:spcAft>
                <a:spcPts val="0"/>
              </a:spcAft>
              <a:buClr>
                <a:srgbClr val="000000"/>
              </a:buClr>
              <a:buSzPts val="1600"/>
              <a:buFont typeface="Times New Roman"/>
              <a:buNone/>
            </a:pPr>
            <a:r>
              <a:rPr lang="en-US" b="1" dirty="0">
                <a:solidFill>
                  <a:srgbClr val="000000"/>
                </a:solidFill>
                <a:latin typeface="Times New Roman"/>
                <a:ea typeface="Times New Roman"/>
                <a:cs typeface="Times New Roman"/>
                <a:sym typeface="Times New Roman"/>
              </a:rPr>
              <a:t>To secure ongoing funding one needs to </a:t>
            </a:r>
            <a:r>
              <a:rPr lang="en-US" dirty="0">
                <a:solidFill>
                  <a:srgbClr val="000000"/>
                </a:solidFill>
                <a:latin typeface="Times New Roman"/>
                <a:ea typeface="Times New Roman"/>
                <a:cs typeface="Times New Roman"/>
                <a:sym typeface="Times New Roman"/>
              </a:rPr>
              <a:t>measure how effective r/j is…</a:t>
            </a:r>
            <a:endParaRPr lang="en-US" dirty="0"/>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43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200" dirty="0">
                <a:latin typeface="Arial"/>
                <a:ea typeface="Arial"/>
                <a:cs typeface="Arial"/>
                <a:sym typeface="Arial"/>
              </a:rPr>
              <a:t>With their practice guided by restorative justice values and principles, trained facilitators could be flexible in their choice of a tool.  Adherence to values and principles was required in both the selection of a tool and the process. Considerations included:</a:t>
            </a:r>
            <a:endParaRPr lang="en-US" dirty="0"/>
          </a:p>
          <a:p>
            <a:pPr marL="0" lvl="0" indent="0" algn="l" rtl="0">
              <a:lnSpc>
                <a:spcPct val="150000"/>
              </a:lnSpc>
              <a:spcBef>
                <a:spcPts val="500"/>
              </a:spcBef>
              <a:spcAft>
                <a:spcPts val="0"/>
              </a:spcAft>
              <a:buNone/>
            </a:pPr>
            <a:r>
              <a:rPr lang="en-US" b="1" dirty="0"/>
              <a:t>Safety</a:t>
            </a:r>
            <a:r>
              <a:rPr lang="en-US" b="0" dirty="0"/>
              <a:t>. What plan is in place to ensure that all participants are safe and feel safe, before during and after the process? What measures are in place to balance power? Does the agreement include ways to prevent further abuse?</a:t>
            </a:r>
            <a:endParaRPr lang="en-US" dirty="0"/>
          </a:p>
          <a:p>
            <a:pPr marL="0" lvl="0" indent="0" algn="l" rtl="0">
              <a:lnSpc>
                <a:spcPct val="150000"/>
              </a:lnSpc>
              <a:spcBef>
                <a:spcPts val="500"/>
              </a:spcBef>
              <a:spcAft>
                <a:spcPts val="0"/>
              </a:spcAft>
              <a:buNone/>
            </a:pPr>
            <a:endParaRPr lang="en-US" b="0" dirty="0"/>
          </a:p>
          <a:p>
            <a:pPr marL="0" lvl="0" indent="0" algn="l" rtl="0">
              <a:lnSpc>
                <a:spcPct val="150000"/>
              </a:lnSpc>
              <a:spcBef>
                <a:spcPts val="500"/>
              </a:spcBef>
              <a:spcAft>
                <a:spcPts val="0"/>
              </a:spcAft>
              <a:buNone/>
            </a:pPr>
            <a:r>
              <a:rPr lang="en-US" b="1" dirty="0"/>
              <a:t>Autonomy.</a:t>
            </a:r>
            <a:r>
              <a:rPr lang="en-US" b="0" dirty="0"/>
              <a:t> Is participation in the process voluntary? Is the older adult allowed to make the maximum amount of choices/decisions possible?</a:t>
            </a:r>
            <a:endParaRPr lang="en-US" dirty="0"/>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627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Access to information.</a:t>
            </a:r>
            <a:r>
              <a:rPr lang="en-US" b="0" dirty="0"/>
              <a:t> Do all participants understand the restorative justice process and their role in it? Do they understand the traditional judicial process and how it might affect them? Are they aware of available community resources and how to access them?</a:t>
            </a:r>
            <a:endParaRPr lang="en-US" dirty="0"/>
          </a:p>
          <a:p>
            <a:pPr marL="0" lvl="0" indent="0" algn="l" rtl="0">
              <a:lnSpc>
                <a:spcPct val="150000"/>
              </a:lnSpc>
              <a:spcBef>
                <a:spcPts val="500"/>
              </a:spcBef>
              <a:spcAft>
                <a:spcPts val="0"/>
              </a:spcAft>
              <a:buNone/>
            </a:pPr>
            <a:r>
              <a:rPr lang="en-US" dirty="0"/>
              <a:t>Least restrictive interventions.</a:t>
            </a:r>
            <a:r>
              <a:rPr lang="en-US" b="0" dirty="0"/>
              <a:t> Has consideration been given to a solution that enables the older adult to remain in the home by providing support services? An older adult who receives support services may no longer be reliant on care from the person who has done the harm  (Groh, 2003:26-28).</a:t>
            </a:r>
            <a:endParaRPr lang="en-US" dirty="0"/>
          </a:p>
          <a:p>
            <a:pPr marL="0" lvl="0" indent="0" algn="l" rtl="0">
              <a:lnSpc>
                <a:spcPct val="150000"/>
              </a:lnSpc>
              <a:spcBef>
                <a:spcPts val="500"/>
              </a:spcBef>
              <a:spcAft>
                <a:spcPts val="0"/>
              </a:spcAft>
              <a:buNone/>
            </a:pPr>
            <a:endParaRPr lang="en-US" b="0" dirty="0"/>
          </a:p>
          <a:p>
            <a:pPr marL="0" lvl="0" indent="0" algn="l" rtl="0">
              <a:lnSpc>
                <a:spcPct val="150000"/>
              </a:lnSpc>
              <a:spcBef>
                <a:spcPts val="500"/>
              </a:spcBef>
              <a:spcAft>
                <a:spcPts val="0"/>
              </a:spcAft>
              <a:buNone/>
            </a:pPr>
            <a:r>
              <a:rPr lang="en-US" dirty="0"/>
              <a:t>In most situations, the tool used by the Project was a circle process;  however, it was not appropriate in all cases.  In one case</a:t>
            </a: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62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114300" algn="l" rtl="0">
              <a:lnSpc>
                <a:spcPct val="200000"/>
              </a:lnSpc>
              <a:spcBef>
                <a:spcPts val="0"/>
              </a:spcBef>
              <a:spcAft>
                <a:spcPts val="0"/>
              </a:spcAft>
              <a:buSzPts val="1800"/>
              <a:buFont typeface="Arial"/>
              <a:buChar char="•"/>
            </a:pPr>
            <a:r>
              <a:rPr lang="en-US" b="0" dirty="0"/>
              <a:t>Region of Waterloo, South Western Ontario</a:t>
            </a:r>
            <a:endParaRPr lang="en-US" dirty="0"/>
          </a:p>
          <a:p>
            <a:pPr marL="0" lvl="0" indent="-114300" algn="l" rtl="0">
              <a:lnSpc>
                <a:spcPct val="200000"/>
              </a:lnSpc>
              <a:spcBef>
                <a:spcPts val="400"/>
              </a:spcBef>
              <a:spcAft>
                <a:spcPts val="0"/>
              </a:spcAft>
              <a:buSzPts val="1800"/>
              <a:buFont typeface="Arial"/>
              <a:buChar char="•"/>
            </a:pPr>
            <a:r>
              <a:rPr lang="en-US" b="0" dirty="0"/>
              <a:t>70 km West of Toronto</a:t>
            </a:r>
            <a:endParaRPr lang="en-US" dirty="0"/>
          </a:p>
          <a:p>
            <a:pPr marL="0" lvl="0" indent="-114300" algn="l" rtl="0">
              <a:lnSpc>
                <a:spcPct val="200000"/>
              </a:lnSpc>
              <a:spcBef>
                <a:spcPts val="400"/>
              </a:spcBef>
              <a:spcAft>
                <a:spcPts val="0"/>
              </a:spcAft>
              <a:buSzPts val="1800"/>
              <a:buFont typeface="Arial"/>
              <a:buChar char="•"/>
            </a:pPr>
            <a:r>
              <a:rPr lang="en-US" b="0" dirty="0"/>
              <a:t>Population: 579,000 </a:t>
            </a:r>
            <a:endParaRPr lang="en-US" dirty="0"/>
          </a:p>
          <a:p>
            <a:pPr marL="0" lvl="0" indent="-114300" algn="l" rtl="0">
              <a:lnSpc>
                <a:spcPct val="200000"/>
              </a:lnSpc>
              <a:spcBef>
                <a:spcPts val="400"/>
              </a:spcBef>
              <a:spcAft>
                <a:spcPts val="0"/>
              </a:spcAft>
              <a:buSzPts val="1800"/>
              <a:buFont typeface="Arial"/>
              <a:buChar char="•"/>
            </a:pPr>
            <a:r>
              <a:rPr lang="en-US" b="0" dirty="0"/>
              <a:t>Diverse/multicultural community</a:t>
            </a:r>
            <a:endParaRPr lang="en-US" dirty="0"/>
          </a:p>
          <a:p>
            <a:pPr marL="0" lvl="0" indent="-114300" algn="l" rtl="0">
              <a:lnSpc>
                <a:spcPct val="200000"/>
              </a:lnSpc>
              <a:spcBef>
                <a:spcPts val="400"/>
              </a:spcBef>
              <a:spcAft>
                <a:spcPts val="0"/>
              </a:spcAft>
              <a:buSzPts val="1800"/>
              <a:buFont typeface="Arial"/>
              <a:buChar char="•"/>
            </a:pPr>
            <a:r>
              <a:rPr lang="en-US" b="0" dirty="0"/>
              <a:t>2 universities</a:t>
            </a:r>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4</a:t>
            </a:fld>
            <a:endParaRPr lang="cs-CZ"/>
          </a:p>
        </p:txBody>
      </p:sp>
    </p:spTree>
    <p:extLst>
      <p:ext uri="{BB962C8B-B14F-4D97-AF65-F5344CB8AC3E}">
        <p14:creationId xmlns:p14="http://schemas.microsoft.com/office/powerpoint/2010/main" val="4194200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b="1" dirty="0"/>
              <a:t>Dignity and respect.</a:t>
            </a:r>
            <a:r>
              <a:rPr lang="en-US" b="0" dirty="0"/>
              <a:t> Is there an understanding of ethno-cultural values and are these values respected? Are the participants</a:t>
            </a:r>
            <a:r>
              <a:rPr lang="en-US" b="0" dirty="0">
                <a:latin typeface="Arimo"/>
                <a:ea typeface="Arimo"/>
                <a:cs typeface="Arimo"/>
                <a:sym typeface="Arimo"/>
              </a:rPr>
              <a:t>? </a:t>
            </a:r>
            <a:r>
              <a:rPr lang="en-US" b="0" dirty="0"/>
              <a:t> stories taken seriously and received without judgment by all participating in the process including police, health professionals, church workers, and court officials? Are the victim's needs for healing respected and addressed?</a:t>
            </a:r>
            <a:endParaRPr lang="en-US" dirty="0"/>
          </a:p>
          <a:p>
            <a:pPr marL="0" lvl="0" indent="0" algn="l" rtl="0">
              <a:lnSpc>
                <a:spcPct val="150000"/>
              </a:lnSpc>
              <a:spcBef>
                <a:spcPts val="500"/>
              </a:spcBef>
              <a:spcAft>
                <a:spcPts val="0"/>
              </a:spcAft>
              <a:buNone/>
            </a:pPr>
            <a:r>
              <a:rPr lang="en-US" sz="1200" dirty="0">
                <a:latin typeface="Arial"/>
                <a:ea typeface="Arial"/>
                <a:cs typeface="Arial"/>
                <a:sym typeface="Arial"/>
              </a:rPr>
              <a:t>Confidentiality: do they know the limits?</a:t>
            </a:r>
            <a:endParaRPr lang="en-US" dirty="0"/>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03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76200" algn="l" rtl="0">
              <a:lnSpc>
                <a:spcPct val="150000"/>
              </a:lnSpc>
              <a:spcBef>
                <a:spcPts val="0"/>
              </a:spcBef>
              <a:spcAft>
                <a:spcPts val="0"/>
              </a:spcAft>
              <a:buClr>
                <a:srgbClr val="000000"/>
              </a:buClr>
              <a:buSzPts val="1200"/>
              <a:buFont typeface="Arial"/>
              <a:buChar char="•"/>
            </a:pPr>
            <a:r>
              <a:rPr lang="en-US" sz="1200" b="1" i="1" dirty="0">
                <a:solidFill>
                  <a:srgbClr val="000000"/>
                </a:solidFill>
                <a:latin typeface="Times New Roman"/>
                <a:ea typeface="Times New Roman"/>
                <a:cs typeface="Times New Roman"/>
                <a:sym typeface="Times New Roman"/>
              </a:rPr>
              <a:t>Another evaluation I would love to see is a measurement cost benefits of the r/j process and cost of  </a:t>
            </a:r>
            <a:r>
              <a:rPr lang="en-US" sz="1200" b="1" i="1" dirty="0" err="1">
                <a:solidFill>
                  <a:srgbClr val="000000"/>
                </a:solidFill>
                <a:latin typeface="Times New Roman"/>
                <a:ea typeface="Times New Roman"/>
                <a:cs typeface="Times New Roman"/>
                <a:sym typeface="Times New Roman"/>
              </a:rPr>
              <a:t>of</a:t>
            </a:r>
            <a:r>
              <a:rPr lang="en-US" sz="1200" b="1" i="1" dirty="0">
                <a:solidFill>
                  <a:srgbClr val="000000"/>
                </a:solidFill>
                <a:latin typeface="Times New Roman"/>
                <a:ea typeface="Times New Roman"/>
                <a:cs typeface="Times New Roman"/>
                <a:sym typeface="Times New Roman"/>
              </a:rPr>
              <a:t> non-intervention…</a:t>
            </a:r>
            <a:endParaRPr lang="en-US" sz="1200" b="1" i="0" dirty="0">
              <a:solidFill>
                <a:srgbClr val="1A1A1A"/>
              </a:solidFill>
              <a:latin typeface="Open Sans"/>
              <a:ea typeface="Open Sans"/>
              <a:cs typeface="Open Sans"/>
              <a:sym typeface="Open Sans"/>
            </a:endParaRPr>
          </a:p>
          <a:p>
            <a:pPr marL="0" lvl="0" indent="0" algn="l" rtl="0">
              <a:lnSpc>
                <a:spcPct val="150000"/>
              </a:lnSpc>
              <a:spcBef>
                <a:spcPts val="400"/>
              </a:spcBef>
              <a:spcAft>
                <a:spcPts val="0"/>
              </a:spcAft>
              <a:buNone/>
            </a:pPr>
            <a:endParaRPr lang="en-US" sz="1200" b="1" i="0" dirty="0">
              <a:solidFill>
                <a:srgbClr val="1A1A1A"/>
              </a:solidFill>
              <a:latin typeface="Open Sans"/>
              <a:ea typeface="Open Sans"/>
              <a:cs typeface="Open Sans"/>
              <a:sym typeface="Open Sans"/>
            </a:endParaRPr>
          </a:p>
          <a:p>
            <a:pPr marL="0" lvl="0" indent="0" algn="l" rtl="0">
              <a:lnSpc>
                <a:spcPct val="150000"/>
              </a:lnSpc>
              <a:spcBef>
                <a:spcPts val="400"/>
              </a:spcBef>
              <a:spcAft>
                <a:spcPts val="0"/>
              </a:spcAft>
              <a:buNone/>
            </a:pPr>
            <a:r>
              <a:rPr lang="en-US" sz="1200" b="1" i="0" dirty="0">
                <a:solidFill>
                  <a:srgbClr val="1A1A1A"/>
                </a:solidFill>
                <a:latin typeface="Open Sans"/>
                <a:ea typeface="Open Sans"/>
                <a:cs typeface="Open Sans"/>
                <a:sym typeface="Open Sans"/>
              </a:rPr>
              <a:t>Recently I was introduced to Quadruple Aim,’ an internationally-recognized </a:t>
            </a:r>
            <a:r>
              <a:rPr lang="en-US" sz="1200" b="0" i="0" dirty="0">
                <a:solidFill>
                  <a:srgbClr val="1A1A1A"/>
                </a:solidFill>
                <a:latin typeface="Open Sans"/>
                <a:ea typeface="Open Sans"/>
                <a:cs typeface="Open Sans"/>
                <a:sym typeface="Open Sans"/>
              </a:rPr>
              <a:t>framework that optimizes the health system.</a:t>
            </a:r>
            <a:r>
              <a:rPr lang="en-US" sz="1200" dirty="0"/>
              <a:t>…</a:t>
            </a:r>
            <a:endParaRPr lang="en-US" dirty="0"/>
          </a:p>
          <a:p>
            <a:pPr marL="0" lvl="0" indent="0" algn="l" rtl="0">
              <a:lnSpc>
                <a:spcPct val="150000"/>
              </a:lnSpc>
              <a:spcBef>
                <a:spcPts val="400"/>
              </a:spcBef>
              <a:spcAft>
                <a:spcPts val="0"/>
              </a:spcAft>
              <a:buNone/>
            </a:pPr>
            <a:endParaRPr lang="en-US" sz="1200" dirty="0"/>
          </a:p>
          <a:p>
            <a:pPr marL="0" lvl="0" indent="0" algn="l" rtl="0">
              <a:lnSpc>
                <a:spcPct val="150000"/>
              </a:lnSpc>
              <a:spcBef>
                <a:spcPts val="400"/>
              </a:spcBef>
              <a:spcAft>
                <a:spcPts val="0"/>
              </a:spcAft>
              <a:buNone/>
            </a:pPr>
            <a:r>
              <a:rPr lang="en-US" sz="1200" dirty="0"/>
              <a:t>Dr Linden recommended further evaluation of EART …</a:t>
            </a:r>
            <a:r>
              <a:rPr lang="en-US" sz="1200" b="1" dirty="0"/>
              <a:t>Might AIM be an evaluation model?</a:t>
            </a:r>
            <a:r>
              <a:rPr lang="en-US" sz="1200" b="1" i="0" dirty="0">
                <a:solidFill>
                  <a:srgbClr val="1A1A1A"/>
                </a:solidFill>
                <a:latin typeface="Open Sans"/>
                <a:ea typeface="Open Sans"/>
                <a:cs typeface="Open Sans"/>
                <a:sym typeface="Open Sans"/>
              </a:rPr>
              <a:t> Could we measure whether is EART is meeting the four AIM Objectives.</a:t>
            </a:r>
            <a:r>
              <a:rPr lang="en-US" sz="1200" b="0" i="0" dirty="0">
                <a:solidFill>
                  <a:srgbClr val="1A1A1A"/>
                </a:solidFill>
                <a:latin typeface="Open Sans"/>
                <a:ea typeface="Open Sans"/>
                <a:cs typeface="Open Sans"/>
                <a:sym typeface="Open Sans"/>
              </a:rPr>
              <a:t>:</a:t>
            </a:r>
            <a:endParaRPr lang="en-US" sz="1200" dirty="0"/>
          </a:p>
          <a:p>
            <a:pPr marL="0" lvl="0" indent="0" algn="l" rtl="0">
              <a:lnSpc>
                <a:spcPct val="150000"/>
              </a:lnSpc>
              <a:spcBef>
                <a:spcPts val="400"/>
              </a:spcBef>
              <a:spcAft>
                <a:spcPts val="0"/>
              </a:spcAft>
              <a:buSzPts val="1200"/>
              <a:buFont typeface="Arial"/>
              <a:buNone/>
            </a:pPr>
            <a:endParaRPr lang="en-US" sz="1200" dirty="0"/>
          </a:p>
          <a:p>
            <a:pPr marL="0" lvl="0" indent="-76200" algn="l" rtl="0">
              <a:lnSpc>
                <a:spcPct val="150000"/>
              </a:lnSpc>
              <a:spcBef>
                <a:spcPts val="400"/>
              </a:spcBef>
              <a:spcAft>
                <a:spcPts val="0"/>
              </a:spcAft>
              <a:buSzPts val="1200"/>
              <a:buFont typeface="Arial"/>
              <a:buChar char="•"/>
            </a:pPr>
            <a:r>
              <a:rPr lang="en-US" sz="1200" dirty="0"/>
              <a:t>1</a:t>
            </a:r>
            <a:r>
              <a:rPr lang="en-US" sz="1200" b="1" dirty="0"/>
              <a:t>.improving  the experience of people affected by elder abuse…</a:t>
            </a:r>
            <a:r>
              <a:rPr lang="en-US" sz="1200" b="0" dirty="0"/>
              <a:t>older adults are empowered, have a voice , less fearful</a:t>
            </a:r>
            <a:endParaRPr lang="en-US" dirty="0"/>
          </a:p>
          <a:p>
            <a:pPr marL="0" lvl="0" indent="0" algn="l" rtl="0">
              <a:lnSpc>
                <a:spcPct val="150000"/>
              </a:lnSpc>
              <a:spcBef>
                <a:spcPts val="400"/>
              </a:spcBef>
              <a:spcAft>
                <a:spcPts val="0"/>
              </a:spcAft>
              <a:buSzPts val="1200"/>
              <a:buFont typeface="Arial"/>
              <a:buNone/>
            </a:pPr>
            <a:endParaRPr lang="en-US" sz="1200" b="0" dirty="0"/>
          </a:p>
          <a:p>
            <a:pPr marL="0" marR="0" lvl="0" indent="-76200" algn="l" rtl="0">
              <a:lnSpc>
                <a:spcPct val="150000"/>
              </a:lnSpc>
              <a:spcBef>
                <a:spcPts val="400"/>
              </a:spcBef>
              <a:spcAft>
                <a:spcPts val="0"/>
              </a:spcAft>
              <a:buSzPts val="1200"/>
              <a:buFont typeface="Arial"/>
              <a:buChar char="•"/>
            </a:pPr>
            <a:r>
              <a:rPr lang="en-US" sz="1200" dirty="0"/>
              <a:t>2. </a:t>
            </a:r>
            <a:r>
              <a:rPr lang="en-US" sz="1200" b="1" i="0" dirty="0">
                <a:solidFill>
                  <a:srgbClr val="1A1A1A"/>
                </a:solidFill>
                <a:latin typeface="Open Sans"/>
                <a:ea typeface="Open Sans"/>
                <a:cs typeface="Open Sans"/>
                <a:sym typeface="Open Sans"/>
              </a:rPr>
              <a:t>Improving population health  </a:t>
            </a:r>
            <a:r>
              <a:rPr lang="en-US" sz="1200" b="0" i="0" dirty="0">
                <a:solidFill>
                  <a:srgbClr val="1A1A1A"/>
                </a:solidFill>
                <a:latin typeface="Open Sans"/>
                <a:ea typeface="Open Sans"/>
                <a:cs typeface="Open Sans"/>
                <a:sym typeface="Open Sans"/>
              </a:rPr>
              <a:t>(H.Z. sites a major study in England….it concluded that there is so much </a:t>
            </a:r>
            <a:r>
              <a:rPr lang="en-US" sz="1200" b="0" i="0" dirty="0" err="1">
                <a:solidFill>
                  <a:srgbClr val="1A1A1A"/>
                </a:solidFill>
                <a:latin typeface="Open Sans"/>
                <a:ea typeface="Open Sans"/>
                <a:cs typeface="Open Sans"/>
                <a:sym typeface="Open Sans"/>
              </a:rPr>
              <a:t>complelling</a:t>
            </a:r>
            <a:r>
              <a:rPr lang="en-US" sz="1200" b="0" i="0" dirty="0">
                <a:solidFill>
                  <a:srgbClr val="1A1A1A"/>
                </a:solidFill>
                <a:latin typeface="Open Sans"/>
                <a:ea typeface="Open Sans"/>
                <a:cs typeface="Open Sans"/>
                <a:sym typeface="Open Sans"/>
              </a:rPr>
              <a:t> evidence of reduced trauma and PTSD by victims who go through the </a:t>
            </a:r>
            <a:r>
              <a:rPr lang="en-US" sz="1200" b="0" i="0" dirty="0" err="1">
                <a:solidFill>
                  <a:srgbClr val="1A1A1A"/>
                </a:solidFill>
                <a:latin typeface="Open Sans"/>
                <a:ea typeface="Open Sans"/>
                <a:cs typeface="Open Sans"/>
                <a:sym typeface="Open Sans"/>
              </a:rPr>
              <a:t>r.j.</a:t>
            </a:r>
            <a:r>
              <a:rPr lang="en-US" sz="1200" b="0" i="0" dirty="0">
                <a:solidFill>
                  <a:srgbClr val="1A1A1A"/>
                </a:solidFill>
                <a:latin typeface="Open Sans"/>
                <a:ea typeface="Open Sans"/>
                <a:cs typeface="Open Sans"/>
                <a:sym typeface="Open Sans"/>
              </a:rPr>
              <a:t> process that if applied nationally , could lower the cost of health care)  goal of r/j: promote individual and relational wellness…improve the health of individuals and communities</a:t>
            </a:r>
            <a:endParaRPr lang="en-US" dirty="0"/>
          </a:p>
          <a:p>
            <a:pPr marL="0" marR="0" lvl="0" indent="0" algn="l" rtl="0">
              <a:lnSpc>
                <a:spcPct val="150000"/>
              </a:lnSpc>
              <a:spcBef>
                <a:spcPts val="400"/>
              </a:spcBef>
              <a:spcAft>
                <a:spcPts val="0"/>
              </a:spcAft>
              <a:buSzPts val="1200"/>
              <a:buFont typeface="Arial"/>
              <a:buNone/>
            </a:pPr>
            <a:endParaRPr lang="en-US" sz="1200" b="0" i="0" dirty="0">
              <a:solidFill>
                <a:srgbClr val="1A1A1A"/>
              </a:solidFill>
              <a:latin typeface="Open Sans"/>
              <a:ea typeface="Open Sans"/>
              <a:cs typeface="Open Sans"/>
              <a:sym typeface="Open Sans"/>
            </a:endParaRPr>
          </a:p>
          <a:p>
            <a:pPr marL="0" marR="0" lvl="0" indent="-76200" algn="l" rtl="0">
              <a:lnSpc>
                <a:spcPct val="150000"/>
              </a:lnSpc>
              <a:spcBef>
                <a:spcPts val="400"/>
              </a:spcBef>
              <a:spcAft>
                <a:spcPts val="0"/>
              </a:spcAft>
              <a:buClr>
                <a:srgbClr val="1A1A1A"/>
              </a:buClr>
              <a:buSzPts val="1200"/>
              <a:buFont typeface="Arial"/>
              <a:buChar char="•"/>
            </a:pPr>
            <a:r>
              <a:rPr lang="en-US" sz="1200" b="0" i="0" dirty="0">
                <a:solidFill>
                  <a:srgbClr val="1A1A1A"/>
                </a:solidFill>
                <a:latin typeface="Open Sans"/>
                <a:ea typeface="Open Sans"/>
                <a:cs typeface="Open Sans"/>
                <a:sym typeface="Open Sans"/>
              </a:rPr>
              <a:t>3.</a:t>
            </a:r>
            <a:r>
              <a:rPr lang="en-US" sz="1200" b="1" i="0" dirty="0">
                <a:solidFill>
                  <a:srgbClr val="1A1A1A"/>
                </a:solidFill>
                <a:latin typeface="Open Sans"/>
                <a:ea typeface="Open Sans"/>
                <a:cs typeface="Open Sans"/>
                <a:sym typeface="Open Sans"/>
              </a:rPr>
              <a:t>Reducing costs:  </a:t>
            </a:r>
            <a:r>
              <a:rPr lang="en-US" sz="1200" b="0" i="1" dirty="0">
                <a:solidFill>
                  <a:srgbClr val="1A1A1A"/>
                </a:solidFill>
                <a:latin typeface="Open Sans"/>
                <a:ea typeface="Open Sans"/>
                <a:cs typeface="Open Sans"/>
                <a:sym typeface="Open Sans"/>
              </a:rPr>
              <a:t>Quote from </a:t>
            </a:r>
            <a:r>
              <a:rPr lang="en-US" sz="1200" b="1" i="1" dirty="0">
                <a:solidFill>
                  <a:srgbClr val="1A1A1A"/>
                </a:solidFill>
                <a:latin typeface="Open Sans"/>
                <a:ea typeface="Open Sans"/>
                <a:cs typeface="Open Sans"/>
                <a:sym typeface="Open Sans"/>
              </a:rPr>
              <a:t>Detective Mike Payne</a:t>
            </a:r>
            <a:r>
              <a:rPr lang="en-US" sz="1200" b="0" i="1" dirty="0">
                <a:solidFill>
                  <a:srgbClr val="1A1A1A"/>
                </a:solidFill>
                <a:latin typeface="Open Sans"/>
                <a:ea typeface="Open Sans"/>
                <a:cs typeface="Open Sans"/>
                <a:sym typeface="Open Sans"/>
              </a:rPr>
              <a:t>…”</a:t>
            </a:r>
            <a:r>
              <a:rPr lang="en-US" sz="1200" b="0" i="1" dirty="0">
                <a:solidFill>
                  <a:srgbClr val="333333"/>
                </a:solidFill>
                <a:latin typeface="Quattrocento Sans"/>
                <a:ea typeface="Quattrocento Sans"/>
                <a:cs typeface="Quattrocento Sans"/>
                <a:sym typeface="Quattrocento Sans"/>
              </a:rPr>
              <a:t>An integrated care team around complex patients allows all members to contribute their skills, scope of practice and be efficient in their care of the individual reducing the  use of police personnel” I would add decreasing costs of repeated calls to police,  trips to EOR,  hospitalizations </a:t>
            </a:r>
            <a:endParaRPr lang="en-US" sz="1200" b="0" i="1" dirty="0">
              <a:solidFill>
                <a:srgbClr val="1A1A1A"/>
              </a:solidFill>
              <a:latin typeface="Open Sans"/>
              <a:ea typeface="Open Sans"/>
              <a:cs typeface="Open Sans"/>
              <a:sym typeface="Open Sans"/>
            </a:endParaRPr>
          </a:p>
          <a:p>
            <a:pPr marL="0" marR="0" lvl="0" indent="0" algn="l" rtl="0">
              <a:lnSpc>
                <a:spcPct val="150000"/>
              </a:lnSpc>
              <a:spcBef>
                <a:spcPts val="400"/>
              </a:spcBef>
              <a:spcAft>
                <a:spcPts val="0"/>
              </a:spcAft>
              <a:buSzPts val="1200"/>
              <a:buFont typeface="Arial"/>
              <a:buNone/>
            </a:pPr>
            <a:endParaRPr lang="en-US" sz="1200" b="0" i="0" dirty="0">
              <a:solidFill>
                <a:srgbClr val="1A1A1A"/>
              </a:solidFill>
              <a:latin typeface="Open Sans"/>
              <a:ea typeface="Open Sans"/>
              <a:cs typeface="Open Sans"/>
              <a:sym typeface="Open Sans"/>
            </a:endParaRPr>
          </a:p>
          <a:p>
            <a:pPr marL="0" marR="0" lvl="0" indent="-76200" algn="l" rtl="0">
              <a:lnSpc>
                <a:spcPct val="150000"/>
              </a:lnSpc>
              <a:spcBef>
                <a:spcPts val="400"/>
              </a:spcBef>
              <a:spcAft>
                <a:spcPts val="0"/>
              </a:spcAft>
              <a:buClr>
                <a:srgbClr val="1A1A1A"/>
              </a:buClr>
              <a:buSzPts val="1200"/>
              <a:buFont typeface="Arial"/>
              <a:buChar char="•"/>
            </a:pPr>
            <a:r>
              <a:rPr lang="en-US" sz="1200" b="0" i="0" dirty="0">
                <a:solidFill>
                  <a:srgbClr val="1A1A1A"/>
                </a:solidFill>
                <a:latin typeface="Open Sans"/>
                <a:ea typeface="Open Sans"/>
                <a:cs typeface="Open Sans"/>
                <a:sym typeface="Open Sans"/>
              </a:rPr>
              <a:t>4.</a:t>
            </a:r>
            <a:r>
              <a:rPr lang="en-US" sz="1200" b="1" i="0" dirty="0">
                <a:solidFill>
                  <a:srgbClr val="1A1A1A"/>
                </a:solidFill>
                <a:latin typeface="Open Sans"/>
                <a:ea typeface="Open Sans"/>
                <a:cs typeface="Open Sans"/>
                <a:sym typeface="Open Sans"/>
              </a:rPr>
              <a:t>Improving the work life of providers</a:t>
            </a:r>
            <a:r>
              <a:rPr lang="en-US" sz="1200" b="0" i="0" dirty="0">
                <a:solidFill>
                  <a:srgbClr val="1A1A1A"/>
                </a:solidFill>
                <a:latin typeface="Open Sans"/>
                <a:ea typeface="Open Sans"/>
                <a:cs typeface="Open Sans"/>
                <a:sym typeface="Open Sans"/>
              </a:rPr>
              <a:t>. Very complex cases…no single service provide solution…for me it was a relief to work with a team.</a:t>
            </a:r>
            <a:endParaRPr lang="en-US" dirty="0"/>
          </a:p>
          <a:p>
            <a:pPr marL="0" marR="0" lvl="0" indent="0" algn="l" rtl="0">
              <a:lnSpc>
                <a:spcPct val="150000"/>
              </a:lnSpc>
              <a:spcBef>
                <a:spcPts val="400"/>
              </a:spcBef>
              <a:spcAft>
                <a:spcPts val="0"/>
              </a:spcAft>
              <a:buSzPts val="1600"/>
              <a:buFont typeface="Arial"/>
              <a:buNone/>
            </a:pPr>
            <a:endParaRPr lang="en-US" b="0" i="0" dirty="0">
              <a:solidFill>
                <a:srgbClr val="1A1A1A"/>
              </a:solidFill>
              <a:latin typeface="Open Sans"/>
              <a:ea typeface="Open Sans"/>
              <a:cs typeface="Open Sans"/>
              <a:sym typeface="Open Sans"/>
            </a:endParaRPr>
          </a:p>
          <a:p>
            <a:pPr marL="0" lvl="0" indent="0" algn="just" rtl="0">
              <a:lnSpc>
                <a:spcPct val="150000"/>
              </a:lnSpc>
              <a:spcBef>
                <a:spcPts val="400"/>
              </a:spcBef>
              <a:spcAft>
                <a:spcPts val="0"/>
              </a:spcAft>
              <a:buNone/>
            </a:pPr>
            <a:endParaRPr lang="en-US" dirty="0">
              <a:latin typeface="Times"/>
              <a:ea typeface="Times"/>
              <a:cs typeface="Times"/>
              <a:sym typeface="Times"/>
            </a:endParaRPr>
          </a:p>
          <a:p>
            <a:pPr marL="0" marR="0" lvl="0" indent="0" algn="l" rtl="0">
              <a:lnSpc>
                <a:spcPct val="150000"/>
              </a:lnSpc>
              <a:spcBef>
                <a:spcPts val="400"/>
              </a:spcBef>
              <a:spcAft>
                <a:spcPts val="0"/>
              </a:spcAft>
              <a:buSzPts val="1600"/>
              <a:buFont typeface="Arial"/>
              <a:buNone/>
            </a:pPr>
            <a:endParaRPr lang="en-US" b="0" i="0" dirty="0">
              <a:solidFill>
                <a:srgbClr val="1A1A1A"/>
              </a:solidFill>
              <a:latin typeface="Open Sans"/>
              <a:ea typeface="Open Sans"/>
              <a:cs typeface="Open Sans"/>
              <a:sym typeface="Open Sans"/>
            </a:endParaRPr>
          </a:p>
          <a:p>
            <a:pPr marL="0" lvl="0" indent="0" algn="l" rtl="0">
              <a:lnSpc>
                <a:spcPct val="150000"/>
              </a:lnSpc>
              <a:spcBef>
                <a:spcPts val="400"/>
              </a:spcBef>
              <a:spcAft>
                <a:spcPts val="0"/>
              </a:spcAft>
              <a:buNone/>
            </a:pPr>
            <a:endParaRPr lang="en-US" b="1"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endParaRPr lang="en-US"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endParaRPr lang="en-US" dirty="0">
              <a:solidFill>
                <a:srgbClr val="000000"/>
              </a:solidFill>
              <a:latin typeface="Arial"/>
              <a:ea typeface="Arial"/>
              <a:cs typeface="Arial"/>
              <a:sym typeface="Arial"/>
            </a:endParaRPr>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611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SzPts val="1600"/>
              <a:buFont typeface="Arial"/>
              <a:buNone/>
            </a:pPr>
            <a:r>
              <a:rPr lang="en-US" b="1" dirty="0"/>
              <a:t>Senior Support Team: </a:t>
            </a:r>
            <a:r>
              <a:rPr lang="en-US" sz="1400" b="1" dirty="0">
                <a:latin typeface="Times New Roman"/>
                <a:ea typeface="Times New Roman"/>
                <a:cs typeface="Times New Roman"/>
                <a:sym typeface="Times New Roman"/>
              </a:rPr>
              <a:t> </a:t>
            </a:r>
            <a:r>
              <a:rPr lang="en-US" sz="1400" dirty="0">
                <a:latin typeface="Times New Roman"/>
                <a:ea typeface="Times New Roman"/>
                <a:cs typeface="Times New Roman"/>
                <a:sym typeface="Times New Roman"/>
              </a:rPr>
              <a:t> EART name  was changed to Senior Support Team  a result of </a:t>
            </a:r>
            <a:r>
              <a:rPr lang="en-US" sz="1400" b="0" i="0" dirty="0">
                <a:solidFill>
                  <a:srgbClr val="333333"/>
                </a:solidFill>
                <a:latin typeface="Arial"/>
                <a:ea typeface="Arial"/>
                <a:cs typeface="Arial"/>
                <a:sym typeface="Arial"/>
              </a:rPr>
              <a:t> engaging seniors and stakeholders. This was an effort to increase accessibility to the team.</a:t>
            </a:r>
            <a:endParaRPr lang="en-US" dirty="0"/>
          </a:p>
          <a:p>
            <a:pPr marL="0" marR="0" lvl="0" indent="0" algn="l" rtl="0">
              <a:lnSpc>
                <a:spcPct val="150000"/>
              </a:lnSpc>
              <a:spcBef>
                <a:spcPts val="400"/>
              </a:spcBef>
              <a:spcAft>
                <a:spcPts val="0"/>
              </a:spcAft>
              <a:buSzPts val="1800"/>
              <a:buFont typeface="Arial"/>
              <a:buNone/>
            </a:pPr>
            <a:endParaRPr lang="en-US" sz="1400" b="0" i="0" dirty="0">
              <a:solidFill>
                <a:srgbClr val="333333"/>
              </a:solidFill>
              <a:latin typeface="Arial"/>
              <a:ea typeface="Arial"/>
              <a:cs typeface="Arial"/>
              <a:sym typeface="Arial"/>
            </a:endParaRPr>
          </a:p>
          <a:p>
            <a:pPr marL="0" marR="0" lvl="0" indent="0" algn="l" rtl="0">
              <a:lnSpc>
                <a:spcPct val="150000"/>
              </a:lnSpc>
              <a:spcBef>
                <a:spcPts val="400"/>
              </a:spcBef>
              <a:spcAft>
                <a:spcPts val="0"/>
              </a:spcAft>
              <a:buSzPts val="1800"/>
              <a:buFont typeface="Times New Roman"/>
              <a:buNone/>
            </a:pPr>
            <a:r>
              <a:rPr lang="en-US" sz="1400" dirty="0">
                <a:latin typeface="Times New Roman"/>
                <a:ea typeface="Times New Roman"/>
                <a:cs typeface="Times New Roman"/>
                <a:sym typeface="Times New Roman"/>
              </a:rPr>
              <a:t>Detective Mike Payne,  has returned to the team. He indicates that restorative justice philosophy guides their practice. They work closely with CJI and the courts… have regular meetings  to review situations of concern and possible referrals.  </a:t>
            </a:r>
            <a:endParaRPr lang="en-US" dirty="0"/>
          </a:p>
          <a:p>
            <a:pPr marL="0" lvl="0" indent="0" algn="l" rtl="0">
              <a:lnSpc>
                <a:spcPct val="150000"/>
              </a:lnSpc>
              <a:spcBef>
                <a:spcPts val="400"/>
              </a:spcBef>
              <a:spcAft>
                <a:spcPts val="0"/>
              </a:spcAft>
              <a:buNone/>
            </a:pPr>
            <a:endParaRPr lang="en-US" dirty="0"/>
          </a:p>
          <a:p>
            <a:pPr marL="0" marR="0" lvl="0" indent="0" algn="l" rtl="0">
              <a:lnSpc>
                <a:spcPct val="150000"/>
              </a:lnSpc>
              <a:spcBef>
                <a:spcPts val="400"/>
              </a:spcBef>
              <a:spcAft>
                <a:spcPts val="0"/>
              </a:spcAft>
              <a:buSzPts val="1600"/>
              <a:buFont typeface="Arial"/>
              <a:buNone/>
            </a:pPr>
            <a:r>
              <a:rPr lang="en-US" b="1" dirty="0"/>
              <a:t>Nova Scotia Senior Safety Team</a:t>
            </a:r>
            <a:r>
              <a:rPr lang="en-US" dirty="0"/>
              <a:t>:</a:t>
            </a:r>
            <a:r>
              <a:rPr lang="en-US" sz="1200" dirty="0"/>
              <a:t>. I had a .conversation with a team member who was part of my training in 2011…She said  that they use a restorative lens for their  practice . They focus on relationships/ restorative justice community</a:t>
            </a:r>
            <a:endParaRPr lang="en-US" dirty="0"/>
          </a:p>
          <a:p>
            <a:pPr marL="0" marR="0" lvl="0" indent="0" algn="l" rtl="0">
              <a:lnSpc>
                <a:spcPct val="150000"/>
              </a:lnSpc>
              <a:spcBef>
                <a:spcPts val="400"/>
              </a:spcBef>
              <a:spcAft>
                <a:spcPts val="0"/>
              </a:spcAft>
              <a:buSzPts val="1600"/>
              <a:buFont typeface="Arial"/>
              <a:buNone/>
            </a:pPr>
            <a:endParaRPr lang="en-US" sz="1200" dirty="0"/>
          </a:p>
          <a:p>
            <a:pPr marL="0" marR="0" lvl="0" indent="0" algn="l" rtl="0">
              <a:lnSpc>
                <a:spcPct val="150000"/>
              </a:lnSpc>
              <a:spcBef>
                <a:spcPts val="400"/>
              </a:spcBef>
              <a:spcAft>
                <a:spcPts val="0"/>
              </a:spcAft>
              <a:buSzPts val="1600"/>
              <a:buFont typeface="Arial"/>
              <a:buNone/>
            </a:pPr>
            <a:r>
              <a:rPr lang="en-US" sz="1200" dirty="0"/>
              <a:t>They have some Government funding</a:t>
            </a:r>
            <a:endParaRPr lang="en-US" dirty="0"/>
          </a:p>
          <a:p>
            <a:pPr marL="0" lvl="0" indent="0" algn="l" rtl="0">
              <a:lnSpc>
                <a:spcPct val="150000"/>
              </a:lnSpc>
              <a:spcBef>
                <a:spcPts val="400"/>
              </a:spcBef>
              <a:spcAft>
                <a:spcPts val="0"/>
              </a:spcAft>
              <a:buNone/>
            </a:pPr>
            <a:r>
              <a:rPr lang="en-US" sz="1200" dirty="0"/>
              <a:t>MOU with police signed by commissioner.</a:t>
            </a:r>
            <a:endParaRPr lang="en-US" dirty="0"/>
          </a:p>
          <a:p>
            <a:pPr marL="0" lvl="0" indent="0" algn="l" rtl="0">
              <a:lnSpc>
                <a:spcPct val="150000"/>
              </a:lnSpc>
              <a:spcBef>
                <a:spcPts val="400"/>
              </a:spcBef>
              <a:spcAft>
                <a:spcPts val="0"/>
              </a:spcAft>
              <a:buNone/>
            </a:pPr>
            <a:endParaRPr lang="en-US" sz="1200" dirty="0"/>
          </a:p>
          <a:p>
            <a:pPr marL="0" marR="0" lvl="0" indent="0" algn="l" rtl="0">
              <a:lnSpc>
                <a:spcPct val="150000"/>
              </a:lnSpc>
              <a:spcBef>
                <a:spcPts val="400"/>
              </a:spcBef>
              <a:spcAft>
                <a:spcPts val="0"/>
              </a:spcAft>
              <a:buClr>
                <a:srgbClr val="000000"/>
              </a:buClr>
              <a:buSzPts val="1600"/>
              <a:buFont typeface="Times New Roman"/>
              <a:buNone/>
            </a:pPr>
            <a:r>
              <a:rPr lang="en-US" sz="1200" b="1" dirty="0">
                <a:solidFill>
                  <a:srgbClr val="000000"/>
                </a:solidFill>
                <a:latin typeface="Times New Roman"/>
                <a:ea typeface="Times New Roman"/>
                <a:cs typeface="Times New Roman"/>
                <a:sym typeface="Times New Roman"/>
              </a:rPr>
              <a:t>the New Zealand  project. </a:t>
            </a:r>
            <a:r>
              <a:rPr lang="en-US" sz="1200" dirty="0">
                <a:solidFill>
                  <a:srgbClr val="000000"/>
                </a:solidFill>
                <a:latin typeface="Times New Roman"/>
                <a:ea typeface="Times New Roman"/>
                <a:cs typeface="Times New Roman"/>
                <a:sym typeface="Times New Roman"/>
              </a:rPr>
              <a:t>In March 2013 Dr. Christopher Marshal was a guest lecturer at our university. I met him for lunch. We talked about the R/J project.  I had a memorable conversation, over lunch,  A couple of years ago he was a keynote speaker at a conference. Her reference our conversation and said upon his return to  NZ. He initiated an r/j elder abuse project ….</a:t>
            </a:r>
            <a:r>
              <a:rPr lang="en-US" sz="1200" b="1" dirty="0">
                <a:solidFill>
                  <a:srgbClr val="000000"/>
                </a:solidFill>
                <a:latin typeface="Times New Roman"/>
                <a:ea typeface="Times New Roman"/>
                <a:cs typeface="Times New Roman"/>
                <a:sym typeface="Times New Roman"/>
              </a:rPr>
              <a:t>The qualitative evaluation of his project is a must read. </a:t>
            </a:r>
            <a:endParaRPr lang="en-US" dirty="0"/>
          </a:p>
          <a:p>
            <a:pPr marL="0" marR="0" lvl="0" indent="0" algn="l" rtl="0">
              <a:lnSpc>
                <a:spcPct val="150000"/>
              </a:lnSpc>
              <a:spcBef>
                <a:spcPts val="400"/>
              </a:spcBef>
              <a:spcAft>
                <a:spcPts val="0"/>
              </a:spcAft>
              <a:buSzPts val="1600"/>
              <a:buFont typeface="Arial"/>
              <a:buNone/>
            </a:pPr>
            <a:endParaRPr lang="en-US" sz="1200" dirty="0">
              <a:solidFill>
                <a:srgbClr val="000000"/>
              </a:solidFill>
              <a:latin typeface="Times New Roman"/>
              <a:ea typeface="Times New Roman"/>
              <a:cs typeface="Times New Roman"/>
              <a:sym typeface="Times New Roman"/>
            </a:endParaRPr>
          </a:p>
          <a:p>
            <a:pPr marL="0" marR="0" lvl="0" indent="0" algn="l" rtl="0">
              <a:lnSpc>
                <a:spcPct val="150000"/>
              </a:lnSpc>
              <a:spcBef>
                <a:spcPts val="400"/>
              </a:spcBef>
              <a:spcAft>
                <a:spcPts val="0"/>
              </a:spcAft>
              <a:buSzPts val="1600"/>
              <a:buFont typeface="Times New Roman"/>
              <a:buNone/>
            </a:pPr>
            <a:r>
              <a:rPr lang="en-US" sz="1200" dirty="0">
                <a:latin typeface="Times New Roman"/>
                <a:ea typeface="Times New Roman"/>
                <a:cs typeface="Times New Roman"/>
                <a:sym typeface="Times New Roman"/>
              </a:rPr>
              <a:t> </a:t>
            </a:r>
            <a:r>
              <a:rPr lang="en-US" sz="1200" b="1" dirty="0">
                <a:latin typeface="Times New Roman"/>
                <a:ea typeface="Times New Roman"/>
                <a:cs typeface="Times New Roman"/>
                <a:sym typeface="Times New Roman"/>
              </a:rPr>
              <a:t>The Maine CAPSTONES Project </a:t>
            </a:r>
            <a:r>
              <a:rPr lang="en-US" sz="1200" dirty="0">
                <a:latin typeface="Times New Roman"/>
                <a:ea typeface="Times New Roman"/>
                <a:cs typeface="Times New Roman"/>
                <a:sym typeface="Times New Roman"/>
              </a:rPr>
              <a:t> received 1.28 million to fund the Community &amp; Adult Protective Services Trial of Novel Enhanced Services—I had the </a:t>
            </a:r>
            <a:r>
              <a:rPr lang="en-US" sz="1200" dirty="0" err="1">
                <a:latin typeface="Times New Roman"/>
                <a:ea typeface="Times New Roman"/>
                <a:cs typeface="Times New Roman"/>
                <a:sym typeface="Times New Roman"/>
              </a:rPr>
              <a:t>honour</a:t>
            </a:r>
            <a:r>
              <a:rPr lang="en-US" sz="1200" dirty="0">
                <a:latin typeface="Times New Roman"/>
                <a:ea typeface="Times New Roman"/>
                <a:cs typeface="Times New Roman"/>
                <a:sym typeface="Times New Roman"/>
              </a:rPr>
              <a:t> of a zoom conversation with M. T. </a:t>
            </a:r>
            <a:r>
              <a:rPr lang="en-US" sz="1200" dirty="0" err="1">
                <a:latin typeface="Times New Roman"/>
                <a:ea typeface="Times New Roman"/>
                <a:cs typeface="Times New Roman"/>
                <a:sym typeface="Times New Roman"/>
              </a:rPr>
              <a:t>Connaly</a:t>
            </a:r>
            <a:r>
              <a:rPr lang="en-US" sz="1200" dirty="0">
                <a:latin typeface="Times New Roman"/>
                <a:ea typeface="Times New Roman"/>
                <a:cs typeface="Times New Roman"/>
                <a:sym typeface="Times New Roman"/>
              </a:rPr>
              <a:t> and her team. Maine has mandatory reporting for elder abuse….They are piloting using diversion when appropriate. I look forward to hearing how this project moves ahead. </a:t>
            </a:r>
            <a:endParaRPr lang="en-US" sz="1200" dirty="0">
              <a:solidFill>
                <a:srgbClr val="000000"/>
              </a:solidFill>
              <a:latin typeface="Helvetica Neue"/>
              <a:ea typeface="Helvetica Neue"/>
              <a:cs typeface="Helvetica Neue"/>
              <a:sym typeface="Helvetica Neue"/>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45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400" dirty="0"/>
              <a:t> You are most welcome to take a picture </a:t>
            </a:r>
            <a:r>
              <a:rPr lang="en-US" sz="1400" dirty="0" err="1"/>
              <a:t>ot</a:t>
            </a:r>
            <a:r>
              <a:rPr lang="en-US" sz="1400" dirty="0"/>
              <a:t> this slide….both are essential readings.</a:t>
            </a:r>
          </a:p>
          <a:p>
            <a:pPr marL="0" lvl="0" indent="0" algn="l" rtl="0">
              <a:lnSpc>
                <a:spcPct val="150000"/>
              </a:lnSpc>
              <a:spcBef>
                <a:spcPts val="400"/>
              </a:spcBef>
              <a:spcAft>
                <a:spcPts val="0"/>
              </a:spcAft>
              <a:buNone/>
            </a:pPr>
            <a:endParaRPr lang="en-US" sz="1400" dirty="0">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US" b="1" i="0" dirty="0">
                <a:solidFill>
                  <a:srgbClr val="1A1A1A"/>
                </a:solidFill>
                <a:latin typeface="Open Sans"/>
                <a:ea typeface="Open Sans"/>
                <a:cs typeface="Open Sans"/>
                <a:sym typeface="Open Sans"/>
              </a:rPr>
              <a:t>Perhaps a quote </a:t>
            </a:r>
            <a:r>
              <a:rPr lang="en-US" b="1" i="0" dirty="0" err="1">
                <a:solidFill>
                  <a:srgbClr val="1A1A1A"/>
                </a:solidFill>
                <a:latin typeface="Open Sans"/>
                <a:ea typeface="Open Sans"/>
                <a:cs typeface="Open Sans"/>
                <a:sym typeface="Open Sans"/>
              </a:rPr>
              <a:t>Quote</a:t>
            </a:r>
            <a:r>
              <a:rPr lang="en-US" b="1" i="0" dirty="0">
                <a:solidFill>
                  <a:srgbClr val="1A1A1A"/>
                </a:solidFill>
                <a:latin typeface="Open Sans"/>
                <a:ea typeface="Open Sans"/>
                <a:cs typeface="Open Sans"/>
                <a:sym typeface="Open Sans"/>
              </a:rPr>
              <a:t> from the Capstone will be impetus for action: </a:t>
            </a:r>
            <a:br>
              <a:rPr lang="en-US" dirty="0">
                <a:latin typeface="Times"/>
                <a:ea typeface="Times"/>
                <a:cs typeface="Times"/>
                <a:sym typeface="Times"/>
              </a:rPr>
            </a:br>
            <a:endParaRPr lang="en-US" dirty="0">
              <a:latin typeface="Times"/>
              <a:ea typeface="Times"/>
              <a:cs typeface="Times"/>
              <a:sym typeface="Times"/>
            </a:endParaRPr>
          </a:p>
          <a:p>
            <a:pPr marL="0" lvl="0" indent="0" algn="just" rtl="0">
              <a:lnSpc>
                <a:spcPct val="150000"/>
              </a:lnSpc>
              <a:spcBef>
                <a:spcPts val="400"/>
              </a:spcBef>
              <a:spcAft>
                <a:spcPts val="0"/>
              </a:spcAft>
              <a:buNone/>
            </a:pPr>
            <a:r>
              <a:rPr lang="en-US" dirty="0">
                <a:latin typeface="Times"/>
                <a:ea typeface="Times"/>
                <a:cs typeface="Times"/>
                <a:sym typeface="Times"/>
              </a:rPr>
              <a:t> Approximately 10% of older adults in the United States aged 60 years and older living in the community experience some form of EA each year (Pillemer et al., 2016). Another 30 million “concerned others” suffer significant distress simply because they know or are trying to help an older adult being mistreated (</a:t>
            </a:r>
            <a:r>
              <a:rPr lang="en-US" dirty="0" err="1">
                <a:latin typeface="Times"/>
                <a:ea typeface="Times"/>
                <a:cs typeface="Times"/>
                <a:sym typeface="Times"/>
              </a:rPr>
              <a:t>Breckman</a:t>
            </a:r>
            <a:r>
              <a:rPr lang="en-US" dirty="0">
                <a:latin typeface="Times"/>
                <a:ea typeface="Times"/>
                <a:cs typeface="Times"/>
                <a:sym typeface="Times"/>
              </a:rPr>
              <a:t> et al., 2018). EA is associated with detrimental consequences, including premature mortality, poor physical and mental health, and increased health care utilization (</a:t>
            </a:r>
            <a:r>
              <a:rPr lang="en-US" dirty="0" err="1">
                <a:latin typeface="Times"/>
                <a:ea typeface="Times"/>
                <a:cs typeface="Times"/>
                <a:sym typeface="Times"/>
              </a:rPr>
              <a:t>Yunus</a:t>
            </a:r>
            <a:r>
              <a:rPr lang="en-US" dirty="0">
                <a:latin typeface="Times"/>
                <a:ea typeface="Times"/>
                <a:cs typeface="Times"/>
                <a:sym typeface="Times"/>
              </a:rPr>
              <a:t> et al., 2019). I </a:t>
            </a:r>
            <a:endParaRPr lang="en-US" dirty="0"/>
          </a:p>
          <a:p>
            <a:pPr marL="0" lvl="0" indent="0" algn="just" rtl="0">
              <a:lnSpc>
                <a:spcPct val="150000"/>
              </a:lnSpc>
              <a:spcBef>
                <a:spcPts val="400"/>
              </a:spcBef>
              <a:spcAft>
                <a:spcPts val="0"/>
              </a:spcAft>
              <a:buNone/>
            </a:pPr>
            <a:endParaRPr lang="en-US" dirty="0">
              <a:latin typeface="Times"/>
              <a:ea typeface="Times"/>
              <a:cs typeface="Times"/>
              <a:sym typeface="Times"/>
            </a:endParaRPr>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2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400" dirty="0"/>
              <a:t> </a:t>
            </a:r>
            <a:r>
              <a:rPr lang="en-US" sz="1800" b="1" dirty="0"/>
              <a:t>At this point in my presentation, I am hoping that you are excited about possibilities in your community and wondering how do we move ahead…</a:t>
            </a:r>
            <a:endParaRPr lang="en-US" sz="1800" dirty="0"/>
          </a:p>
          <a:p>
            <a:pPr marL="0" lvl="0" indent="0" algn="l" rtl="0">
              <a:lnSpc>
                <a:spcPct val="150000"/>
              </a:lnSpc>
              <a:spcBef>
                <a:spcPts val="400"/>
              </a:spcBef>
              <a:spcAft>
                <a:spcPts val="0"/>
              </a:spcAft>
              <a:buNone/>
            </a:pPr>
            <a:endParaRPr lang="en-US" sz="1800" b="1" dirty="0"/>
          </a:p>
          <a:p>
            <a:pPr marL="0" lvl="0" indent="0" algn="l" rtl="0">
              <a:lnSpc>
                <a:spcPct val="150000"/>
              </a:lnSpc>
              <a:spcBef>
                <a:spcPts val="400"/>
              </a:spcBef>
              <a:spcAft>
                <a:spcPts val="0"/>
              </a:spcAft>
              <a:buNone/>
            </a:pPr>
            <a:r>
              <a:rPr lang="en-US" sz="1800" b="1" dirty="0"/>
              <a:t>Here are two quotes to ponder…</a:t>
            </a:r>
            <a:endParaRPr lang="en-US" sz="1800" dirty="0"/>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50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400" dirty="0"/>
              <a:t> You are most welcome to take a picture </a:t>
            </a:r>
            <a:r>
              <a:rPr lang="en-US" sz="1400" dirty="0" err="1"/>
              <a:t>ot</a:t>
            </a:r>
            <a:r>
              <a:rPr lang="en-US" sz="1400" dirty="0"/>
              <a:t> this slide….both are essential readings.</a:t>
            </a:r>
          </a:p>
          <a:p>
            <a:pPr marL="0" lvl="0" indent="0" algn="l" rtl="0">
              <a:lnSpc>
                <a:spcPct val="150000"/>
              </a:lnSpc>
              <a:spcBef>
                <a:spcPts val="400"/>
              </a:spcBef>
              <a:spcAft>
                <a:spcPts val="0"/>
              </a:spcAft>
              <a:buNone/>
            </a:pPr>
            <a:endParaRPr lang="en-US" sz="1400" dirty="0">
              <a:latin typeface="Times New Roman"/>
              <a:ea typeface="Times New Roman"/>
              <a:cs typeface="Times New Roman"/>
              <a:sym typeface="Times New Roman"/>
            </a:endParaRPr>
          </a:p>
          <a:p>
            <a:pPr marL="0" lvl="0" indent="0" algn="l" rtl="0">
              <a:lnSpc>
                <a:spcPct val="150000"/>
              </a:lnSpc>
              <a:spcBef>
                <a:spcPts val="400"/>
              </a:spcBef>
              <a:spcAft>
                <a:spcPts val="0"/>
              </a:spcAft>
              <a:buNone/>
            </a:pPr>
            <a:r>
              <a:rPr lang="en-US" b="1" i="0" dirty="0">
                <a:solidFill>
                  <a:srgbClr val="1A1A1A"/>
                </a:solidFill>
                <a:latin typeface="Open Sans"/>
                <a:ea typeface="Open Sans"/>
                <a:cs typeface="Open Sans"/>
                <a:sym typeface="Open Sans"/>
              </a:rPr>
              <a:t>Perhaps a quote </a:t>
            </a:r>
            <a:r>
              <a:rPr lang="en-US" b="1" i="0" dirty="0" err="1">
                <a:solidFill>
                  <a:srgbClr val="1A1A1A"/>
                </a:solidFill>
                <a:latin typeface="Open Sans"/>
                <a:ea typeface="Open Sans"/>
                <a:cs typeface="Open Sans"/>
                <a:sym typeface="Open Sans"/>
              </a:rPr>
              <a:t>Quote</a:t>
            </a:r>
            <a:r>
              <a:rPr lang="en-US" b="1" i="0" dirty="0">
                <a:solidFill>
                  <a:srgbClr val="1A1A1A"/>
                </a:solidFill>
                <a:latin typeface="Open Sans"/>
                <a:ea typeface="Open Sans"/>
                <a:cs typeface="Open Sans"/>
                <a:sym typeface="Open Sans"/>
              </a:rPr>
              <a:t> from the Capstone will be impetus for action: </a:t>
            </a:r>
            <a:br>
              <a:rPr lang="en-US" dirty="0">
                <a:latin typeface="Times"/>
                <a:ea typeface="Times"/>
                <a:cs typeface="Times"/>
                <a:sym typeface="Times"/>
              </a:rPr>
            </a:br>
            <a:endParaRPr lang="en-US" dirty="0">
              <a:latin typeface="Times"/>
              <a:ea typeface="Times"/>
              <a:cs typeface="Times"/>
              <a:sym typeface="Times"/>
            </a:endParaRPr>
          </a:p>
          <a:p>
            <a:pPr marL="0" lvl="0" indent="0" algn="just" rtl="0">
              <a:lnSpc>
                <a:spcPct val="150000"/>
              </a:lnSpc>
              <a:spcBef>
                <a:spcPts val="400"/>
              </a:spcBef>
              <a:spcAft>
                <a:spcPts val="0"/>
              </a:spcAft>
              <a:buNone/>
            </a:pPr>
            <a:r>
              <a:rPr lang="en-US" dirty="0">
                <a:latin typeface="Times"/>
                <a:ea typeface="Times"/>
                <a:cs typeface="Times"/>
                <a:sym typeface="Times"/>
              </a:rPr>
              <a:t> Approximately 10% of older adults in the United States aged 60 years and older living in the community experience some form of EA each year (Pillemer et al., 2016). Another 30 million “concerned others” suffer significant distress simply because they know or are trying to help an older adult being mistreated (</a:t>
            </a:r>
            <a:r>
              <a:rPr lang="en-US" dirty="0" err="1">
                <a:latin typeface="Times"/>
                <a:ea typeface="Times"/>
                <a:cs typeface="Times"/>
                <a:sym typeface="Times"/>
              </a:rPr>
              <a:t>Breckman</a:t>
            </a:r>
            <a:r>
              <a:rPr lang="en-US" dirty="0">
                <a:latin typeface="Times"/>
                <a:ea typeface="Times"/>
                <a:cs typeface="Times"/>
                <a:sym typeface="Times"/>
              </a:rPr>
              <a:t> et al., 2018). EA is associated with detrimental consequences, including premature mortality, poor physical and mental health, and increased health care utilization (</a:t>
            </a:r>
            <a:r>
              <a:rPr lang="en-US" dirty="0" err="1">
                <a:latin typeface="Times"/>
                <a:ea typeface="Times"/>
                <a:cs typeface="Times"/>
                <a:sym typeface="Times"/>
              </a:rPr>
              <a:t>Yunus</a:t>
            </a:r>
            <a:r>
              <a:rPr lang="en-US" dirty="0">
                <a:latin typeface="Times"/>
                <a:ea typeface="Times"/>
                <a:cs typeface="Times"/>
                <a:sym typeface="Times"/>
              </a:rPr>
              <a:t> et al., 2019). I </a:t>
            </a:r>
            <a:endParaRPr lang="en-US" dirty="0"/>
          </a:p>
          <a:p>
            <a:pPr marL="0" lvl="0" indent="0" algn="just" rtl="0">
              <a:lnSpc>
                <a:spcPct val="150000"/>
              </a:lnSpc>
              <a:spcBef>
                <a:spcPts val="400"/>
              </a:spcBef>
              <a:spcAft>
                <a:spcPts val="0"/>
              </a:spcAft>
              <a:buNone/>
            </a:pPr>
            <a:endParaRPr lang="en-US" dirty="0">
              <a:latin typeface="Times"/>
              <a:ea typeface="Times"/>
              <a:cs typeface="Times"/>
              <a:sym typeface="Times"/>
            </a:endParaRPr>
          </a:p>
          <a:p>
            <a:pPr marL="0" lvl="0" indent="0" algn="l" rtl="0">
              <a:lnSpc>
                <a:spcPct val="130000"/>
              </a:lnSpc>
              <a:spcBef>
                <a:spcPts val="500"/>
              </a:spcBef>
              <a:spcAft>
                <a:spcPts val="0"/>
              </a:spcAft>
              <a:buSzPts val="1600"/>
              <a:buFont typeface="Arial"/>
              <a:buNone/>
            </a:pPr>
            <a:endParaRPr lang="en-US" sz="1200" dirty="0">
              <a:latin typeface="Comic Sans MS"/>
              <a:ea typeface="Comic Sans MS"/>
              <a:cs typeface="Comic Sans MS"/>
              <a:sym typeface="Comic Sans MS"/>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448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400" dirty="0"/>
              <a:t> </a:t>
            </a:r>
            <a:r>
              <a:rPr lang="en-US" sz="1400" b="1" dirty="0"/>
              <a:t>A place to begin might be an environmental scan…</a:t>
            </a:r>
            <a:endParaRPr lang="en-US" sz="1800" dirty="0"/>
          </a:p>
          <a:p>
            <a:pPr marL="0" lvl="0" indent="0" algn="l" rtl="0">
              <a:lnSpc>
                <a:spcPct val="150000"/>
              </a:lnSpc>
              <a:spcBef>
                <a:spcPts val="400"/>
              </a:spcBef>
              <a:spcAft>
                <a:spcPts val="0"/>
              </a:spcAft>
              <a:buNone/>
            </a:pPr>
            <a:endParaRPr lang="en-US" sz="1400" b="1" dirty="0"/>
          </a:p>
          <a:p>
            <a:pPr marL="0" lvl="0" indent="0" algn="l" rtl="0">
              <a:lnSpc>
                <a:spcPct val="150000"/>
              </a:lnSpc>
              <a:spcBef>
                <a:spcPts val="400"/>
              </a:spcBef>
              <a:spcAft>
                <a:spcPts val="0"/>
              </a:spcAft>
              <a:buNone/>
            </a:pPr>
            <a:r>
              <a:rPr lang="en-US" sz="1400" dirty="0"/>
              <a:t>A number of years before our project we did an environmental scan… </a:t>
            </a:r>
            <a:endParaRPr lang="en-US" sz="1800" dirty="0"/>
          </a:p>
          <a:p>
            <a:pPr marL="0" lvl="0" indent="0" algn="l" rtl="0">
              <a:lnSpc>
                <a:spcPct val="150000"/>
              </a:lnSpc>
              <a:spcBef>
                <a:spcPts val="400"/>
              </a:spcBef>
              <a:spcAft>
                <a:spcPts val="0"/>
              </a:spcAft>
              <a:buNone/>
            </a:pPr>
            <a:endParaRPr lang="en-US" sz="1400" dirty="0"/>
          </a:p>
          <a:p>
            <a:pPr marL="0" lvl="0" indent="0" algn="l" rtl="0">
              <a:lnSpc>
                <a:spcPct val="150000"/>
              </a:lnSpc>
              <a:spcBef>
                <a:spcPts val="400"/>
              </a:spcBef>
              <a:spcAft>
                <a:spcPts val="0"/>
              </a:spcAft>
              <a:buNone/>
            </a:pPr>
            <a:r>
              <a:rPr lang="en-US" sz="1400" dirty="0"/>
              <a:t>Who in our community was doing what???</a:t>
            </a:r>
            <a:endParaRPr lang="en-US" sz="1800" dirty="0"/>
          </a:p>
          <a:p>
            <a:pPr marL="0" lvl="0" indent="0" algn="l" rtl="0">
              <a:lnSpc>
                <a:spcPct val="150000"/>
              </a:lnSpc>
              <a:spcBef>
                <a:spcPts val="400"/>
              </a:spcBef>
              <a:spcAft>
                <a:spcPts val="0"/>
              </a:spcAft>
              <a:buNone/>
            </a:pPr>
            <a:endParaRPr lang="en-US" sz="1400" dirty="0"/>
          </a:p>
          <a:p>
            <a:pPr marL="0" lvl="0" indent="0" algn="l" rtl="0">
              <a:lnSpc>
                <a:spcPct val="150000"/>
              </a:lnSpc>
              <a:spcBef>
                <a:spcPts val="400"/>
              </a:spcBef>
              <a:spcAft>
                <a:spcPts val="0"/>
              </a:spcAft>
              <a:buNone/>
            </a:pPr>
            <a:r>
              <a:rPr lang="en-US" sz="1400" dirty="0"/>
              <a:t>Were there gaps? Who  could address the gaps</a:t>
            </a:r>
            <a:endParaRPr lang="en-US" sz="1800" dirty="0"/>
          </a:p>
          <a:p>
            <a:pPr marL="0" lvl="0" indent="0" algn="l" rtl="0">
              <a:lnSpc>
                <a:spcPct val="150000"/>
              </a:lnSpc>
              <a:spcBef>
                <a:spcPts val="400"/>
              </a:spcBef>
              <a:spcAft>
                <a:spcPts val="0"/>
              </a:spcAft>
              <a:buNone/>
            </a:pPr>
            <a:endParaRPr lang="en-US" sz="1400" dirty="0"/>
          </a:p>
          <a:p>
            <a:pPr marL="0" lvl="0" indent="0" algn="l" rtl="0">
              <a:lnSpc>
                <a:spcPct val="150000"/>
              </a:lnSpc>
              <a:spcBef>
                <a:spcPts val="0"/>
              </a:spcBef>
              <a:spcAft>
                <a:spcPts val="0"/>
              </a:spcAft>
              <a:buNone/>
            </a:pPr>
            <a:r>
              <a:rPr lang="en-US" sz="1800" b="1" dirty="0"/>
              <a:t>Mobilizing your community is key to project development:</a:t>
            </a:r>
            <a:endParaRPr lang="en-US" sz="1800" dirty="0"/>
          </a:p>
          <a:p>
            <a:pPr marL="0" lvl="0" indent="0" algn="l" rtl="0">
              <a:lnSpc>
                <a:spcPct val="150000"/>
              </a:lnSpc>
              <a:spcBef>
                <a:spcPts val="400"/>
              </a:spcBef>
              <a:spcAft>
                <a:spcPts val="0"/>
              </a:spcAft>
              <a:buNone/>
            </a:pPr>
            <a:endParaRPr lang="en-US" sz="1800" dirty="0"/>
          </a:p>
          <a:p>
            <a:pPr marL="0" lvl="0" indent="0" algn="l" rtl="0">
              <a:lnSpc>
                <a:spcPct val="200000"/>
              </a:lnSpc>
              <a:spcBef>
                <a:spcPts val="400"/>
              </a:spcBef>
              <a:spcAft>
                <a:spcPts val="0"/>
              </a:spcAft>
              <a:buNone/>
            </a:pPr>
            <a:r>
              <a:rPr lang="en-US" sz="1800" dirty="0"/>
              <a:t>Conversations with key stakeholders including victims and older adults…</a:t>
            </a:r>
          </a:p>
          <a:p>
            <a:pPr marL="0" lvl="0" indent="0" algn="l" rtl="0">
              <a:lnSpc>
                <a:spcPct val="150000"/>
              </a:lnSpc>
              <a:spcBef>
                <a:spcPts val="400"/>
              </a:spcBef>
              <a:spcAft>
                <a:spcPts val="0"/>
              </a:spcAft>
              <a:buSzPts val="1600"/>
              <a:buFont typeface="Arial"/>
              <a:buNone/>
            </a:pPr>
            <a:endParaRPr lang="en-US" sz="1400" b="1" i="1" dirty="0"/>
          </a:p>
          <a:p>
            <a:pPr marL="0" lvl="0" indent="0" algn="l" rtl="0">
              <a:lnSpc>
                <a:spcPct val="150000"/>
              </a:lnSpc>
              <a:spcBef>
                <a:spcPts val="400"/>
              </a:spcBef>
              <a:spcAft>
                <a:spcPts val="0"/>
              </a:spcAft>
              <a:buSzPts val="1600"/>
              <a:buFont typeface="Arial"/>
              <a:buNone/>
            </a:pPr>
            <a:r>
              <a:rPr lang="en-US" sz="1400" b="1" i="1" dirty="0"/>
              <a:t>For Restorative Justice to live up to it’s claims it must remain grounded in principles…</a:t>
            </a:r>
            <a:r>
              <a:rPr lang="en-US" sz="1400" b="1" i="1" dirty="0" err="1"/>
              <a:t>lt</a:t>
            </a:r>
            <a:r>
              <a:rPr lang="en-US" sz="1400" b="1" i="1" dirty="0"/>
              <a:t> must not only listen to victim’s voices, it must incorporate  victim voices…</a:t>
            </a:r>
            <a:endParaRPr lang="en-US" sz="1800" dirty="0"/>
          </a:p>
          <a:p>
            <a:pPr marL="0" lvl="0" indent="0" algn="l" rtl="0">
              <a:lnSpc>
                <a:spcPct val="200000"/>
              </a:lnSpc>
              <a:spcBef>
                <a:spcPts val="400"/>
              </a:spcBef>
              <a:spcAft>
                <a:spcPts val="0"/>
              </a:spcAft>
              <a:buNone/>
            </a:pPr>
            <a:endParaRPr lang="en-US" sz="1800" dirty="0"/>
          </a:p>
          <a:p>
            <a:pPr marL="0" lvl="0" indent="0" algn="l" rtl="0">
              <a:lnSpc>
                <a:spcPct val="200000"/>
              </a:lnSpc>
              <a:spcBef>
                <a:spcPts val="400"/>
              </a:spcBef>
              <a:spcAft>
                <a:spcPts val="0"/>
              </a:spcAft>
              <a:buNone/>
            </a:pPr>
            <a:endParaRPr lang="en-US" sz="1800" dirty="0"/>
          </a:p>
          <a:p>
            <a:pPr marL="0" lvl="0" indent="0" algn="l" rtl="0">
              <a:lnSpc>
                <a:spcPct val="200000"/>
              </a:lnSpc>
              <a:spcBef>
                <a:spcPts val="400"/>
              </a:spcBef>
              <a:spcAft>
                <a:spcPts val="0"/>
              </a:spcAft>
              <a:buNone/>
            </a:pPr>
            <a:r>
              <a:rPr lang="en-US" sz="1800" dirty="0"/>
              <a:t>Require the support of Senior Management…Start at the top…it was after I had the support of a senior police officer, elder abuse lawyer crown…that I went to the CEO and senior manager</a:t>
            </a:r>
          </a:p>
          <a:p>
            <a:pPr marL="0" lvl="0" indent="0" algn="l" rtl="0">
              <a:lnSpc>
                <a:spcPct val="200000"/>
              </a:lnSpc>
              <a:spcBef>
                <a:spcPts val="400"/>
              </a:spcBef>
              <a:spcAft>
                <a:spcPts val="0"/>
              </a:spcAft>
              <a:buNone/>
            </a:pPr>
            <a:endParaRPr lang="en-US" sz="1800" dirty="0"/>
          </a:p>
          <a:p>
            <a:pPr marL="0" lvl="0" indent="0" algn="l" rtl="0">
              <a:lnSpc>
                <a:spcPct val="200000"/>
              </a:lnSpc>
              <a:spcBef>
                <a:spcPts val="400"/>
              </a:spcBef>
              <a:spcAft>
                <a:spcPts val="0"/>
              </a:spcAft>
              <a:buNone/>
            </a:pPr>
            <a:r>
              <a:rPr lang="en-US" sz="1800" dirty="0"/>
              <a:t>Build on existing foundation…what is your foundation??? For us …interagency protocol  community justice initiative,, volunteer elder abuse committee </a:t>
            </a:r>
          </a:p>
          <a:p>
            <a:pPr marL="0" lvl="0" indent="0" algn="l" rtl="0">
              <a:lnSpc>
                <a:spcPct val="200000"/>
              </a:lnSpc>
              <a:spcBef>
                <a:spcPts val="400"/>
              </a:spcBef>
              <a:spcAft>
                <a:spcPts val="0"/>
              </a:spcAft>
              <a:buNone/>
            </a:pPr>
            <a:endParaRPr lang="en-US" sz="1800" dirty="0"/>
          </a:p>
          <a:p>
            <a:pPr marL="0" lvl="0" indent="0" algn="l" rtl="0">
              <a:lnSpc>
                <a:spcPct val="200000"/>
              </a:lnSpc>
              <a:spcBef>
                <a:spcPts val="400"/>
              </a:spcBef>
              <a:spcAft>
                <a:spcPts val="0"/>
              </a:spcAft>
              <a:buNone/>
            </a:pPr>
            <a:endParaRPr lang="en-US" sz="1800" dirty="0"/>
          </a:p>
          <a:p>
            <a:pPr marL="0" lvl="0" indent="0" algn="l" rtl="0">
              <a:lnSpc>
                <a:spcPct val="200000"/>
              </a:lnSpc>
              <a:spcBef>
                <a:spcPts val="400"/>
              </a:spcBef>
              <a:spcAft>
                <a:spcPts val="0"/>
              </a:spcAft>
              <a:buNone/>
            </a:pPr>
            <a:r>
              <a:rPr lang="en-US" sz="1800" b="1" dirty="0"/>
              <a:t>Require funding…</a:t>
            </a:r>
            <a:endParaRPr lang="en-US" sz="1800"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16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400" dirty="0">
                <a:solidFill>
                  <a:srgbClr val="000000"/>
                </a:solidFill>
                <a:latin typeface="Times New Roman"/>
                <a:ea typeface="Times New Roman"/>
                <a:cs typeface="Times New Roman"/>
                <a:sym typeface="Times New Roman"/>
              </a:rPr>
              <a:t>There are challenges to applying restorative justice to elder abuse. </a:t>
            </a:r>
            <a:endParaRPr lang="en-US" sz="1800" dirty="0"/>
          </a:p>
          <a:p>
            <a:pPr marL="0" lvl="0" indent="0" algn="l" rtl="0">
              <a:lnSpc>
                <a:spcPct val="150000"/>
              </a:lnSpc>
              <a:spcBef>
                <a:spcPts val="600"/>
              </a:spcBef>
              <a:spcAft>
                <a:spcPts val="0"/>
              </a:spcAft>
              <a:buNone/>
            </a:pPr>
            <a:endParaRPr lang="en-US" sz="1400" dirty="0">
              <a:solidFill>
                <a:srgbClr val="000000"/>
              </a:solidFill>
              <a:latin typeface="Times New Roman"/>
              <a:ea typeface="Times New Roman"/>
              <a:cs typeface="Times New Roman"/>
              <a:sym typeface="Times New Roman"/>
            </a:endParaRPr>
          </a:p>
          <a:p>
            <a:pPr marL="0" lvl="0" indent="-114300" algn="l" rtl="0">
              <a:lnSpc>
                <a:spcPct val="250000"/>
              </a:lnSpc>
              <a:spcBef>
                <a:spcPts val="600"/>
              </a:spcBef>
              <a:spcAft>
                <a:spcPts val="0"/>
              </a:spcAft>
              <a:buClr>
                <a:srgbClr val="000000"/>
              </a:buClr>
              <a:buSzPts val="1800"/>
              <a:buFont typeface="Arial"/>
              <a:buChar char="•"/>
            </a:pPr>
            <a:r>
              <a:rPr lang="en-US" sz="1400" dirty="0">
                <a:solidFill>
                  <a:srgbClr val="000000"/>
                </a:solidFill>
                <a:latin typeface="Comic Sans MS"/>
                <a:ea typeface="Comic Sans MS"/>
                <a:cs typeface="Comic Sans MS"/>
                <a:sym typeface="Comic Sans MS"/>
              </a:rPr>
              <a:t>Consensus about values/guidelines</a:t>
            </a:r>
            <a:endParaRPr lang="en-US" sz="1800" dirty="0"/>
          </a:p>
          <a:p>
            <a:pPr marL="0" lvl="0" indent="0" algn="l" rtl="0">
              <a:lnSpc>
                <a:spcPct val="250000"/>
              </a:lnSpc>
              <a:spcBef>
                <a:spcPts val="600"/>
              </a:spcBef>
              <a:spcAft>
                <a:spcPts val="0"/>
              </a:spcAft>
              <a:buSzPts val="1800"/>
              <a:buFont typeface="Arial"/>
              <a:buNone/>
            </a:pPr>
            <a:endParaRPr lang="en-US" sz="1400" dirty="0">
              <a:solidFill>
                <a:srgbClr val="000000"/>
              </a:solidFill>
              <a:latin typeface="Comic Sans MS"/>
              <a:ea typeface="Comic Sans MS"/>
              <a:cs typeface="Comic Sans MS"/>
              <a:sym typeface="Comic Sans MS"/>
            </a:endParaRPr>
          </a:p>
          <a:p>
            <a:pPr marL="0" lvl="0" indent="-114300" algn="l" rtl="0">
              <a:lnSpc>
                <a:spcPct val="250000"/>
              </a:lnSpc>
              <a:spcBef>
                <a:spcPts val="600"/>
              </a:spcBef>
              <a:spcAft>
                <a:spcPts val="0"/>
              </a:spcAft>
              <a:buClr>
                <a:srgbClr val="000000"/>
              </a:buClr>
              <a:buSzPts val="1800"/>
              <a:buFont typeface="Arial"/>
              <a:buChar char="•"/>
            </a:pPr>
            <a:r>
              <a:rPr lang="en-US" sz="1400" dirty="0">
                <a:solidFill>
                  <a:srgbClr val="000000"/>
                </a:solidFill>
                <a:latin typeface="Comic Sans MS"/>
                <a:ea typeface="Comic Sans MS"/>
                <a:cs typeface="Comic Sans MS"/>
                <a:sym typeface="Comic Sans MS"/>
              </a:rPr>
              <a:t>Point of entry…who takes calls, who screens, who provides service.</a:t>
            </a:r>
            <a:endParaRPr lang="en-US" sz="1800" dirty="0"/>
          </a:p>
          <a:p>
            <a:pPr marL="0" lvl="0" indent="0" algn="l" rtl="0">
              <a:lnSpc>
                <a:spcPct val="250000"/>
              </a:lnSpc>
              <a:spcBef>
                <a:spcPts val="600"/>
              </a:spcBef>
              <a:spcAft>
                <a:spcPts val="0"/>
              </a:spcAft>
              <a:buSzPts val="1800"/>
              <a:buFont typeface="Arial"/>
              <a:buNone/>
            </a:pPr>
            <a:endParaRPr lang="en-US" sz="1400" dirty="0">
              <a:solidFill>
                <a:srgbClr val="000000"/>
              </a:solidFill>
              <a:latin typeface="Comic Sans MS"/>
              <a:ea typeface="Comic Sans MS"/>
              <a:cs typeface="Comic Sans MS"/>
              <a:sym typeface="Comic Sans MS"/>
            </a:endParaRPr>
          </a:p>
          <a:p>
            <a:pPr marL="0" lvl="0" indent="-114300" algn="l" rtl="0">
              <a:lnSpc>
                <a:spcPct val="250000"/>
              </a:lnSpc>
              <a:spcBef>
                <a:spcPts val="600"/>
              </a:spcBef>
              <a:spcAft>
                <a:spcPts val="0"/>
              </a:spcAft>
              <a:buClr>
                <a:srgbClr val="000000"/>
              </a:buClr>
              <a:buSzPts val="1800"/>
              <a:buFont typeface="Arial"/>
              <a:buChar char="•"/>
            </a:pPr>
            <a:r>
              <a:rPr lang="en-US" sz="1400" dirty="0">
                <a:solidFill>
                  <a:srgbClr val="000000"/>
                </a:solidFill>
                <a:latin typeface="Comic Sans MS"/>
                <a:ea typeface="Comic Sans MS"/>
                <a:cs typeface="Comic Sans MS"/>
                <a:sym typeface="Comic Sans MS"/>
              </a:rPr>
              <a:t>Training of circle keepers/ safe process</a:t>
            </a:r>
            <a:endParaRPr lang="en-US" sz="1800" dirty="0"/>
          </a:p>
          <a:p>
            <a:pPr marL="0" lvl="0" indent="0" algn="l" rtl="0">
              <a:lnSpc>
                <a:spcPct val="250000"/>
              </a:lnSpc>
              <a:spcBef>
                <a:spcPts val="600"/>
              </a:spcBef>
              <a:spcAft>
                <a:spcPts val="0"/>
              </a:spcAft>
              <a:buSzPts val="1800"/>
              <a:buFont typeface="Arial"/>
              <a:buNone/>
            </a:pPr>
            <a:endParaRPr lang="en-US" sz="1400" dirty="0">
              <a:solidFill>
                <a:srgbClr val="000000"/>
              </a:solidFill>
              <a:latin typeface="Comic Sans MS"/>
              <a:ea typeface="Comic Sans MS"/>
              <a:cs typeface="Comic Sans MS"/>
              <a:sym typeface="Comic Sans MS"/>
            </a:endParaRPr>
          </a:p>
          <a:p>
            <a:pPr marL="0" lvl="0" indent="-114300" algn="l" rtl="0">
              <a:lnSpc>
                <a:spcPct val="250000"/>
              </a:lnSpc>
              <a:spcBef>
                <a:spcPts val="600"/>
              </a:spcBef>
              <a:spcAft>
                <a:spcPts val="0"/>
              </a:spcAft>
              <a:buClr>
                <a:srgbClr val="000000"/>
              </a:buClr>
              <a:buSzPts val="1800"/>
              <a:buFont typeface="Arial"/>
              <a:buChar char="•"/>
            </a:pPr>
            <a:r>
              <a:rPr lang="en-US" sz="1400" dirty="0">
                <a:solidFill>
                  <a:srgbClr val="000000"/>
                </a:solidFill>
                <a:latin typeface="Comic Sans MS"/>
                <a:ea typeface="Comic Sans MS"/>
                <a:cs typeface="Comic Sans MS"/>
                <a:sym typeface="Comic Sans MS"/>
              </a:rPr>
              <a:t>Privacy legislation/information sharing</a:t>
            </a:r>
            <a:endParaRPr lang="en-US" sz="1800" dirty="0"/>
          </a:p>
          <a:p>
            <a:pPr marL="0" lvl="0" indent="0" algn="l" rtl="0">
              <a:lnSpc>
                <a:spcPct val="250000"/>
              </a:lnSpc>
              <a:spcBef>
                <a:spcPts val="600"/>
              </a:spcBef>
              <a:spcAft>
                <a:spcPts val="0"/>
              </a:spcAft>
              <a:buSzPts val="1800"/>
              <a:buFont typeface="Arial"/>
              <a:buNone/>
            </a:pPr>
            <a:endParaRPr lang="en-US" sz="1400" dirty="0">
              <a:solidFill>
                <a:srgbClr val="000000"/>
              </a:solidFill>
              <a:latin typeface="Comic Sans MS"/>
              <a:ea typeface="Comic Sans MS"/>
              <a:cs typeface="Comic Sans MS"/>
              <a:sym typeface="Comic Sans MS"/>
            </a:endParaRPr>
          </a:p>
          <a:p>
            <a:pPr marL="0" lvl="0" indent="-114300" algn="l" rtl="0">
              <a:lnSpc>
                <a:spcPct val="250000"/>
              </a:lnSpc>
              <a:spcBef>
                <a:spcPts val="600"/>
              </a:spcBef>
              <a:spcAft>
                <a:spcPts val="0"/>
              </a:spcAft>
              <a:buClr>
                <a:srgbClr val="000000"/>
              </a:buClr>
              <a:buSzPts val="1800"/>
              <a:buFont typeface="Arial"/>
              <a:buChar char="•"/>
            </a:pPr>
            <a:r>
              <a:rPr lang="en-US" sz="1400" dirty="0">
                <a:solidFill>
                  <a:srgbClr val="000000"/>
                </a:solidFill>
                <a:latin typeface="Comic Sans MS"/>
                <a:ea typeface="Comic Sans MS"/>
                <a:cs typeface="Comic Sans MS"/>
                <a:sym typeface="Comic Sans MS"/>
              </a:rPr>
              <a:t>Community support</a:t>
            </a:r>
            <a:endParaRPr lang="en-US" sz="1800" dirty="0"/>
          </a:p>
          <a:p>
            <a:pPr marL="0" lvl="0" indent="0" algn="l" rtl="0">
              <a:lnSpc>
                <a:spcPct val="150000"/>
              </a:lnSpc>
              <a:spcBef>
                <a:spcPts val="600"/>
              </a:spcBef>
              <a:spcAft>
                <a:spcPts val="0"/>
              </a:spcAft>
              <a:buNone/>
            </a:pPr>
            <a:endParaRPr lang="en-US" sz="1400" b="1" dirty="0"/>
          </a:p>
          <a:p>
            <a:pPr marL="0" lvl="0" indent="0" algn="l" rtl="0">
              <a:lnSpc>
                <a:spcPct val="150000"/>
              </a:lnSpc>
              <a:spcBef>
                <a:spcPts val="600"/>
              </a:spcBef>
              <a:spcAft>
                <a:spcPts val="0"/>
              </a:spcAft>
              <a:buNone/>
            </a:pPr>
            <a:endParaRPr lang="en-US" sz="1400" b="1" dirty="0"/>
          </a:p>
          <a:p>
            <a:pPr marL="0" lvl="0" indent="0" algn="l" rtl="0">
              <a:lnSpc>
                <a:spcPct val="150000"/>
              </a:lnSpc>
              <a:spcBef>
                <a:spcPts val="600"/>
              </a:spcBef>
              <a:spcAft>
                <a:spcPts val="0"/>
              </a:spcAft>
              <a:buNone/>
            </a:pPr>
            <a:endParaRPr lang="en-US" sz="1400" b="1" dirty="0"/>
          </a:p>
          <a:p>
            <a:pPr marL="0" lvl="0" indent="0" algn="l" rtl="0">
              <a:lnSpc>
                <a:spcPct val="150000"/>
              </a:lnSpc>
              <a:spcBef>
                <a:spcPts val="600"/>
              </a:spcBef>
              <a:spcAft>
                <a:spcPts val="0"/>
              </a:spcAft>
              <a:buNone/>
            </a:pPr>
            <a:endParaRPr lang="en-US" sz="1400" b="1" dirty="0"/>
          </a:p>
          <a:p>
            <a:pPr marL="0" lvl="0" indent="0" algn="l" rtl="0">
              <a:lnSpc>
                <a:spcPct val="150000"/>
              </a:lnSpc>
              <a:spcBef>
                <a:spcPts val="600"/>
              </a:spcBef>
              <a:spcAft>
                <a:spcPts val="0"/>
              </a:spcAft>
              <a:buNone/>
            </a:pPr>
            <a:r>
              <a:rPr lang="en-US" sz="1400" b="1" dirty="0"/>
              <a:t>Information shared based on privacy legislation….there were challenges along the </a:t>
            </a:r>
            <a:r>
              <a:rPr lang="en-US" sz="1400" b="1" dirty="0" err="1"/>
              <a:t>way,,,,a</a:t>
            </a:r>
            <a:r>
              <a:rPr lang="en-US" sz="1400" b="1" dirty="0"/>
              <a:t> colleague reported me to the college of nurses for sharing info with the police. A week later I received  a call from the college requesting a site visit and interview. They wanted to showcase our team.</a:t>
            </a:r>
            <a:endParaRPr lang="en-US" sz="1800" dirty="0"/>
          </a:p>
          <a:p>
            <a:pPr marL="0" lvl="0" indent="0" algn="l" rtl="0">
              <a:lnSpc>
                <a:spcPct val="150000"/>
              </a:lnSpc>
              <a:spcBef>
                <a:spcPts val="600"/>
              </a:spcBef>
              <a:spcAft>
                <a:spcPts val="0"/>
              </a:spcAft>
              <a:buNone/>
            </a:pPr>
            <a:r>
              <a:rPr lang="en-US" sz="1400" b="1" dirty="0">
                <a:solidFill>
                  <a:srgbClr val="000000"/>
                </a:solidFill>
                <a:latin typeface="Times New Roman"/>
                <a:ea typeface="Times New Roman"/>
                <a:cs typeface="Times New Roman"/>
                <a:sym typeface="Times New Roman"/>
              </a:rPr>
              <a:t> </a:t>
            </a:r>
            <a:endParaRPr lang="en-US" sz="1400" b="1" dirty="0">
              <a:solidFill>
                <a:srgbClr val="000000"/>
              </a:solidFill>
              <a:latin typeface="Helvetica Neue"/>
              <a:ea typeface="Helvetica Neue"/>
              <a:cs typeface="Helvetica Neue"/>
              <a:sym typeface="Helvetica Neue"/>
            </a:endParaRPr>
          </a:p>
          <a:p>
            <a:pPr marL="0" lvl="0" indent="-203200" algn="l" rtl="0">
              <a:lnSpc>
                <a:spcPct val="150000"/>
              </a:lnSpc>
              <a:spcBef>
                <a:spcPts val="500"/>
              </a:spcBef>
              <a:spcAft>
                <a:spcPts val="0"/>
              </a:spcAft>
              <a:buSzPts val="3200"/>
              <a:buFont typeface="Arial"/>
              <a:buChar char="•"/>
            </a:pPr>
            <a:r>
              <a:rPr lang="en-US" sz="2400" dirty="0"/>
              <a:t>Decision of Crown Attorney</a:t>
            </a:r>
            <a:endParaRPr lang="en-US" sz="1800" dirty="0"/>
          </a:p>
          <a:p>
            <a:pPr marL="0" lvl="0" indent="0" algn="l" rtl="0">
              <a:lnSpc>
                <a:spcPct val="150000"/>
              </a:lnSpc>
              <a:spcBef>
                <a:spcPts val="500"/>
              </a:spcBef>
              <a:spcAft>
                <a:spcPts val="0"/>
              </a:spcAft>
              <a:buSzPts val="3200"/>
              <a:buFont typeface="Arial"/>
              <a:buNone/>
            </a:pPr>
            <a:endParaRPr lang="en-US" sz="2400" dirty="0"/>
          </a:p>
          <a:p>
            <a:pPr marL="0" lvl="0" indent="0" algn="l" rtl="0">
              <a:lnSpc>
                <a:spcPct val="150000"/>
              </a:lnSpc>
              <a:spcBef>
                <a:spcPts val="500"/>
              </a:spcBef>
              <a:spcAft>
                <a:spcPts val="0"/>
              </a:spcAft>
              <a:buSzPts val="3200"/>
              <a:buFont typeface="Arial"/>
              <a:buNone/>
            </a:pPr>
            <a:endParaRPr lang="en-US" sz="2400" dirty="0"/>
          </a:p>
          <a:p>
            <a:pPr marL="0" lvl="0" indent="-203200" algn="l" rtl="0">
              <a:lnSpc>
                <a:spcPct val="150000"/>
              </a:lnSpc>
              <a:spcBef>
                <a:spcPts val="500"/>
              </a:spcBef>
              <a:spcAft>
                <a:spcPts val="0"/>
              </a:spcAft>
              <a:buSzPts val="3200"/>
              <a:buFont typeface="Arial"/>
              <a:buChar char="•"/>
            </a:pPr>
            <a:r>
              <a:rPr lang="en-US" sz="2400" dirty="0"/>
              <a:t>Consensus of screening committee </a:t>
            </a:r>
            <a:endParaRPr lang="en-US" sz="1800" dirty="0"/>
          </a:p>
          <a:p>
            <a:pPr marL="0" lvl="0" indent="-203200" algn="l" rtl="0">
              <a:lnSpc>
                <a:spcPct val="150000"/>
              </a:lnSpc>
              <a:spcBef>
                <a:spcPts val="500"/>
              </a:spcBef>
              <a:spcAft>
                <a:spcPts val="0"/>
              </a:spcAft>
              <a:buSzPts val="3200"/>
              <a:buFont typeface="Arial"/>
              <a:buChar char="•"/>
            </a:pPr>
            <a:r>
              <a:rPr lang="en-US" sz="2400" dirty="0"/>
              <a:t>Older adult is unable to participate</a:t>
            </a:r>
            <a:endParaRPr lang="en-US" sz="1800" dirty="0"/>
          </a:p>
          <a:p>
            <a:pPr marL="0" lvl="0" indent="-203200" algn="l" rtl="0">
              <a:lnSpc>
                <a:spcPct val="150000"/>
              </a:lnSpc>
              <a:spcBef>
                <a:spcPts val="500"/>
              </a:spcBef>
              <a:spcAft>
                <a:spcPts val="0"/>
              </a:spcAft>
              <a:buSzPts val="3200"/>
              <a:buFont typeface="Arial"/>
              <a:buChar char="•"/>
            </a:pPr>
            <a:r>
              <a:rPr lang="en-US" sz="2400" dirty="0"/>
              <a:t>Alleged abuser refuses to participate</a:t>
            </a:r>
            <a:endParaRPr lang="en-US" sz="1800" dirty="0"/>
          </a:p>
          <a:p>
            <a:pPr marL="0" lvl="0" indent="-203200" algn="l" rtl="0">
              <a:lnSpc>
                <a:spcPct val="150000"/>
              </a:lnSpc>
              <a:spcBef>
                <a:spcPts val="500"/>
              </a:spcBef>
              <a:spcAft>
                <a:spcPts val="0"/>
              </a:spcAft>
              <a:buSzPts val="3200"/>
              <a:buFont typeface="Arial"/>
              <a:buChar char="•"/>
            </a:pPr>
            <a:r>
              <a:rPr lang="en-US" sz="2400" dirty="0"/>
              <a:t>Older adult refuses to participate</a:t>
            </a:r>
            <a:endParaRPr lang="en-US" sz="1800" dirty="0"/>
          </a:p>
          <a:p>
            <a:pPr marL="0" lvl="0" indent="-203200" algn="l" rtl="0">
              <a:lnSpc>
                <a:spcPct val="150000"/>
              </a:lnSpc>
              <a:spcBef>
                <a:spcPts val="500"/>
              </a:spcBef>
              <a:spcAft>
                <a:spcPts val="0"/>
              </a:spcAft>
              <a:buSzPts val="3200"/>
              <a:buFont typeface="Arial"/>
              <a:buChar char="•"/>
            </a:pPr>
            <a:r>
              <a:rPr lang="en-US" sz="2400" dirty="0"/>
              <a:t>Older adult chooses to live at risk</a:t>
            </a:r>
            <a:endParaRPr lang="en-US" sz="1800" dirty="0"/>
          </a:p>
          <a:p>
            <a:pPr marL="0" lvl="0" indent="-203200" algn="l" rtl="0">
              <a:lnSpc>
                <a:spcPct val="150000"/>
              </a:lnSpc>
              <a:spcBef>
                <a:spcPts val="500"/>
              </a:spcBef>
              <a:spcAft>
                <a:spcPts val="0"/>
              </a:spcAft>
              <a:buSzPts val="3200"/>
              <a:buFont typeface="Arial"/>
              <a:buChar char="•"/>
            </a:pPr>
            <a:r>
              <a:rPr lang="en-US" sz="2400" dirty="0"/>
              <a:t>No community of support</a:t>
            </a:r>
            <a:endParaRPr lang="en-US" sz="1800" dirty="0"/>
          </a:p>
          <a:p>
            <a:pPr marL="304800" lvl="0" indent="-304800" algn="l" rtl="0">
              <a:lnSpc>
                <a:spcPct val="150000"/>
              </a:lnSpc>
              <a:spcBef>
                <a:spcPts val="400"/>
              </a:spcBef>
              <a:spcAft>
                <a:spcPts val="0"/>
              </a:spcAft>
              <a:buNone/>
            </a:pPr>
            <a:r>
              <a:rPr lang="en-US" sz="1400" dirty="0">
                <a:solidFill>
                  <a:srgbClr val="000000"/>
                </a:solidFill>
                <a:latin typeface="Times New Roman"/>
                <a:ea typeface="Times New Roman"/>
                <a:cs typeface="Times New Roman"/>
                <a:sym typeface="Times New Roman"/>
              </a:rPr>
              <a:t> </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386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000000"/>
              </a:buClr>
              <a:buSzPts val="1800"/>
              <a:buFont typeface="Times New Roman"/>
              <a:buNone/>
            </a:pPr>
            <a:r>
              <a:rPr lang="en-US" sz="1600" b="1" i="1" dirty="0">
                <a:solidFill>
                  <a:srgbClr val="000000"/>
                </a:solidFill>
                <a:latin typeface="Times New Roman"/>
                <a:ea typeface="Times New Roman"/>
                <a:cs typeface="Times New Roman"/>
                <a:sym typeface="Times New Roman"/>
              </a:rPr>
              <a:t>values and guidelines plus the use of the talking piece are essential  for building a safe place for very difficult conversations …including difficult conversations with community partners. </a:t>
            </a:r>
            <a:endParaRPr lang="en-US" sz="1600" dirty="0">
              <a:solidFill>
                <a:srgbClr val="000000"/>
              </a:solidFill>
              <a:latin typeface="Helvetica Neue"/>
              <a:ea typeface="Helvetica Neue"/>
              <a:cs typeface="Helvetica Neue"/>
              <a:sym typeface="Helvetica Neue"/>
            </a:endParaRPr>
          </a:p>
          <a:p>
            <a:pPr marL="0" lvl="0" indent="0" algn="l" rtl="0">
              <a:lnSpc>
                <a:spcPct val="150000"/>
              </a:lnSpc>
              <a:spcBef>
                <a:spcPts val="400"/>
              </a:spcBef>
              <a:spcAft>
                <a:spcPts val="0"/>
              </a:spcAft>
              <a:buNone/>
            </a:pPr>
            <a:r>
              <a:rPr lang="en-US" sz="1100" dirty="0">
                <a:solidFill>
                  <a:srgbClr val="000000"/>
                </a:solidFill>
                <a:latin typeface="Times New Roman"/>
                <a:ea typeface="Times New Roman"/>
                <a:cs typeface="Times New Roman"/>
                <a:sym typeface="Times New Roman"/>
              </a:rPr>
              <a:t>On joining EART, one of the officers said “I’m a cop, you are going to have to help me with this business of sitting in a circle holding hands” and “The credibility of this unit will be recognized by the number of charges laid.”  Today he diverts to restorative justice when appropriate and says,</a:t>
            </a:r>
            <a:endParaRPr lang="en-US" sz="1800" dirty="0"/>
          </a:p>
          <a:p>
            <a:pPr marL="0" lvl="0" indent="0" algn="l" rtl="0">
              <a:lnSpc>
                <a:spcPct val="150000"/>
              </a:lnSpc>
              <a:spcBef>
                <a:spcPts val="500"/>
              </a:spcBef>
              <a:spcAft>
                <a:spcPts val="0"/>
              </a:spcAft>
              <a:buSzPts val="1600"/>
              <a:buFont typeface="Arial"/>
              <a:buNone/>
            </a:pPr>
            <a:endParaRPr lang="en-US" sz="1400" dirty="0"/>
          </a:p>
          <a:p>
            <a:pPr marL="0" lvl="0" indent="0" algn="l" rtl="0">
              <a:lnSpc>
                <a:spcPct val="150000"/>
              </a:lnSpc>
              <a:spcBef>
                <a:spcPts val="500"/>
              </a:spcBef>
              <a:spcAft>
                <a:spcPts val="0"/>
              </a:spcAft>
              <a:buSzPts val="1600"/>
              <a:buFont typeface="Arial"/>
              <a:buNone/>
            </a:pPr>
            <a:r>
              <a:rPr lang="en-US" sz="1400" dirty="0"/>
              <a:t>Looking back, I am grateful that we were grounded in R/J philosophy. R/J is a way of being…it is about living in right relationships. It  guided our </a:t>
            </a:r>
            <a:endParaRPr lang="en-US" sz="1800" dirty="0"/>
          </a:p>
          <a:p>
            <a:pPr marL="0" lvl="0" indent="-101600" algn="l" rtl="0">
              <a:lnSpc>
                <a:spcPct val="150000"/>
              </a:lnSpc>
              <a:spcBef>
                <a:spcPts val="500"/>
              </a:spcBef>
              <a:spcAft>
                <a:spcPts val="0"/>
              </a:spcAft>
              <a:buSzPts val="1600"/>
              <a:buFont typeface="Arial"/>
              <a:buChar char="•"/>
            </a:pPr>
            <a:r>
              <a:rPr lang="en-US" sz="1400" dirty="0"/>
              <a:t>Project development…there was issues and concerns  along the way…we found our that the court did not have confidence to refer to CJI</a:t>
            </a:r>
            <a:endParaRPr lang="en-US" sz="1800" dirty="0"/>
          </a:p>
          <a:p>
            <a:pPr marL="0" lvl="0" indent="-101600" algn="l" rtl="0">
              <a:lnSpc>
                <a:spcPct val="150000"/>
              </a:lnSpc>
              <a:spcBef>
                <a:spcPts val="500"/>
              </a:spcBef>
              <a:spcAft>
                <a:spcPts val="0"/>
              </a:spcAft>
              <a:buSzPts val="1600"/>
              <a:buFont typeface="Arial"/>
              <a:buChar char="•"/>
            </a:pPr>
            <a:r>
              <a:rPr lang="en-US" sz="1400" dirty="0"/>
              <a:t>Practice…r/j values makes it possible to trust the process..</a:t>
            </a:r>
            <a:endParaRPr lang="en-US" sz="1800" dirty="0"/>
          </a:p>
          <a:p>
            <a:pPr marL="0" lvl="0" indent="-101600" algn="l" rtl="0">
              <a:lnSpc>
                <a:spcPct val="150000"/>
              </a:lnSpc>
              <a:spcBef>
                <a:spcPts val="500"/>
              </a:spcBef>
              <a:spcAft>
                <a:spcPts val="0"/>
              </a:spcAft>
              <a:buSzPts val="1600"/>
              <a:buFont typeface="Arial"/>
              <a:buChar char="•"/>
            </a:pPr>
            <a:r>
              <a:rPr lang="en-US" sz="1400" dirty="0"/>
              <a:t>How partners interacted nurse and a detective…we need to have stats. We cannot sit in a circle and hold hands.</a:t>
            </a:r>
            <a:endParaRPr lang="en-US" sz="1800" dirty="0"/>
          </a:p>
          <a:p>
            <a:pPr marL="0" lvl="0" indent="-101600" algn="l" rtl="0">
              <a:lnSpc>
                <a:spcPct val="150000"/>
              </a:lnSpc>
              <a:spcBef>
                <a:spcPts val="500"/>
              </a:spcBef>
              <a:spcAft>
                <a:spcPts val="0"/>
              </a:spcAft>
              <a:buSzPts val="1600"/>
              <a:buFont typeface="Arial"/>
              <a:buChar char="•"/>
            </a:pPr>
            <a:r>
              <a:rPr lang="en-US" sz="1400" dirty="0"/>
              <a:t>How conflict was resolved… the steering committee thought the term elder abuse was a deterrent for </a:t>
            </a:r>
            <a:r>
              <a:rPr lang="en-US" sz="1400" dirty="0" err="1"/>
              <a:t>referrals..the</a:t>
            </a:r>
            <a:r>
              <a:rPr lang="en-US" sz="1400" dirty="0"/>
              <a:t> seniors advisory committee was insistent on </a:t>
            </a:r>
            <a:r>
              <a:rPr lang="en-US" sz="1400" dirty="0" err="1"/>
              <a:t>namingin</a:t>
            </a:r>
            <a:r>
              <a:rPr lang="en-US" sz="1400" dirty="0"/>
              <a:t> it accurate…elder abuse.</a:t>
            </a:r>
            <a:endParaRPr lang="en-US" sz="1800" dirty="0"/>
          </a:p>
          <a:p>
            <a:pPr marL="0" lvl="0" indent="-101600" algn="l" rtl="0">
              <a:lnSpc>
                <a:spcPct val="150000"/>
              </a:lnSpc>
              <a:spcBef>
                <a:spcPts val="500"/>
              </a:spcBef>
              <a:spcAft>
                <a:spcPts val="0"/>
              </a:spcAft>
              <a:buSzPts val="1600"/>
              <a:buFont typeface="Arial"/>
              <a:buChar char="•"/>
            </a:pPr>
            <a:r>
              <a:rPr lang="en-US" sz="1400" dirty="0"/>
              <a:t>Open dialogue….if I were doing this now, would try to use circle for our meetings… </a:t>
            </a:r>
            <a:endParaRPr lang="en-US" sz="1800" dirty="0"/>
          </a:p>
          <a:p>
            <a:pPr marL="0" lvl="0" indent="0" algn="l" rtl="0">
              <a:lnSpc>
                <a:spcPct val="150000"/>
              </a:lnSpc>
              <a:spcBef>
                <a:spcPts val="400"/>
              </a:spcBef>
              <a:spcAft>
                <a:spcPts val="0"/>
              </a:spcAft>
              <a:buNone/>
            </a:pPr>
            <a:endParaRPr lang="en-US" sz="1800" b="1" dirty="0"/>
          </a:p>
          <a:p>
            <a:pPr marL="0" lvl="0" indent="0" algn="l" rtl="0">
              <a:lnSpc>
                <a:spcPct val="150000"/>
              </a:lnSpc>
              <a:spcBef>
                <a:spcPts val="400"/>
              </a:spcBef>
              <a:spcAft>
                <a:spcPts val="0"/>
              </a:spcAft>
              <a:buNone/>
            </a:pPr>
            <a:r>
              <a:rPr lang="en-US" sz="1800" b="1" dirty="0"/>
              <a:t>Looking back….</a:t>
            </a:r>
            <a:endParaRPr lang="en-US" sz="1800" dirty="0"/>
          </a:p>
          <a:p>
            <a:pPr marL="0" lvl="0" indent="0" algn="l" rtl="0">
              <a:lnSpc>
                <a:spcPct val="150000"/>
              </a:lnSpc>
              <a:spcBef>
                <a:spcPts val="400"/>
              </a:spcBef>
              <a:spcAft>
                <a:spcPts val="0"/>
              </a:spcAft>
              <a:buNone/>
            </a:pPr>
            <a:endParaRPr lang="en-US" sz="1800" b="1" dirty="0"/>
          </a:p>
          <a:p>
            <a:pPr marL="0" marR="0" lvl="0" indent="0" algn="l" rtl="0">
              <a:lnSpc>
                <a:spcPct val="150000"/>
              </a:lnSpc>
              <a:spcBef>
                <a:spcPts val="400"/>
              </a:spcBef>
              <a:spcAft>
                <a:spcPts val="0"/>
              </a:spcAft>
              <a:buClr>
                <a:srgbClr val="000000"/>
              </a:buClr>
              <a:buSzPts val="1600"/>
              <a:buFont typeface="Arial"/>
              <a:buNone/>
            </a:pPr>
            <a:r>
              <a:rPr lang="en-US" sz="1800" b="1" i="1" dirty="0">
                <a:solidFill>
                  <a:srgbClr val="000000"/>
                </a:solidFill>
                <a:latin typeface="Arial"/>
                <a:ea typeface="Arial"/>
                <a:cs typeface="Arial"/>
                <a:sym typeface="Arial"/>
              </a:rPr>
              <a:t>As with any restorative justice process, we did not know where our  project would take us.</a:t>
            </a:r>
            <a:endParaRPr lang="en-US" sz="1800" dirty="0"/>
          </a:p>
          <a:p>
            <a:pPr marL="0" marR="0" lvl="0" indent="0" algn="l" rtl="0">
              <a:lnSpc>
                <a:spcPct val="150000"/>
              </a:lnSpc>
              <a:spcBef>
                <a:spcPts val="400"/>
              </a:spcBef>
              <a:spcAft>
                <a:spcPts val="0"/>
              </a:spcAft>
              <a:buClr>
                <a:srgbClr val="000000"/>
              </a:buClr>
              <a:buSzPts val="1600"/>
              <a:buFont typeface="Arial"/>
              <a:buNone/>
            </a:pPr>
            <a:r>
              <a:rPr lang="en-US" sz="1800" b="1" i="1" dirty="0">
                <a:solidFill>
                  <a:srgbClr val="000000"/>
                </a:solidFill>
                <a:latin typeface="Arial"/>
                <a:ea typeface="Arial"/>
                <a:cs typeface="Arial"/>
                <a:sym typeface="Arial"/>
              </a:rPr>
              <a:t> In 1998, I was frustrated and discouraged by how ineffective we were in responding to elder abuse. </a:t>
            </a:r>
            <a:endParaRPr lang="en-US" sz="1800" dirty="0"/>
          </a:p>
          <a:p>
            <a:pPr marL="0" marR="0" lvl="0" indent="0" algn="l" rtl="0">
              <a:lnSpc>
                <a:spcPct val="150000"/>
              </a:lnSpc>
              <a:spcBef>
                <a:spcPts val="400"/>
              </a:spcBef>
              <a:spcAft>
                <a:spcPts val="0"/>
              </a:spcAft>
              <a:buClr>
                <a:srgbClr val="000000"/>
              </a:buClr>
              <a:buSzPts val="1600"/>
              <a:buFont typeface="Arial"/>
              <a:buNone/>
            </a:pPr>
            <a:r>
              <a:rPr lang="en-US" sz="1800" b="1" i="1" dirty="0">
                <a:solidFill>
                  <a:srgbClr val="000000"/>
                </a:solidFill>
                <a:latin typeface="Arial"/>
                <a:ea typeface="Arial"/>
                <a:cs typeface="Arial"/>
                <a:sym typeface="Arial"/>
              </a:rPr>
              <a:t> When I retired, I was amazed at how effective we had become. </a:t>
            </a:r>
            <a:endParaRPr lang="en-US" sz="1800" dirty="0"/>
          </a:p>
          <a:p>
            <a:pPr marL="0" lvl="0" indent="0" algn="l" rtl="0">
              <a:lnSpc>
                <a:spcPct val="150000"/>
              </a:lnSpc>
              <a:spcBef>
                <a:spcPts val="400"/>
              </a:spcBef>
              <a:spcAft>
                <a:spcPts val="0"/>
              </a:spcAft>
              <a:buNone/>
            </a:pPr>
            <a:endParaRPr lang="en-US" sz="1800" b="1" i="1"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97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rtl="0">
              <a:lnSpc>
                <a:spcPct val="150000"/>
              </a:lnSpc>
              <a:spcBef>
                <a:spcPts val="0"/>
              </a:spcBef>
              <a:spcAft>
                <a:spcPts val="0"/>
              </a:spcAft>
              <a:buClr>
                <a:srgbClr val="000000"/>
              </a:buClr>
              <a:buSzPts val="1600"/>
              <a:buFont typeface="Times New Roman"/>
              <a:buNone/>
            </a:pPr>
            <a:r>
              <a:rPr lang="en-US" sz="2400" dirty="0">
                <a:solidFill>
                  <a:srgbClr val="000000"/>
                </a:solidFill>
                <a:latin typeface="Times New Roman"/>
                <a:ea typeface="Times New Roman"/>
                <a:cs typeface="Times New Roman"/>
                <a:sym typeface="Times New Roman"/>
              </a:rPr>
              <a:t>My hope is that sharing my questions and our story will precipitate further dialogue and will be catalyst to begin other community specific responses to elder abuse. As noted by </a:t>
            </a:r>
            <a:endParaRPr lang="en-US" sz="2400" dirty="0"/>
          </a:p>
          <a:p>
            <a:pPr marL="0" lvl="0" indent="0" algn="l" rtl="0">
              <a:lnSpc>
                <a:spcPct val="150000"/>
              </a:lnSpc>
              <a:spcBef>
                <a:spcPts val="400"/>
              </a:spcBef>
              <a:spcAft>
                <a:spcPts val="0"/>
              </a:spcAft>
              <a:buNone/>
            </a:pPr>
            <a:endParaRPr lang="en-US" sz="2400" dirty="0">
              <a:solidFill>
                <a:srgbClr val="000000"/>
              </a:solidFill>
              <a:latin typeface="Arial"/>
              <a:ea typeface="Arial"/>
              <a:cs typeface="Arial"/>
              <a:sym typeface="Arial"/>
            </a:endParaRPr>
          </a:p>
          <a:p>
            <a:pPr marL="0" marR="0" lvl="0" indent="0" algn="l" rtl="0">
              <a:lnSpc>
                <a:spcPct val="150000"/>
              </a:lnSpc>
              <a:spcBef>
                <a:spcPts val="400"/>
              </a:spcBef>
              <a:spcAft>
                <a:spcPts val="0"/>
              </a:spcAft>
              <a:buClr>
                <a:srgbClr val="000000"/>
              </a:buClr>
              <a:buSzPts val="1600"/>
              <a:buFont typeface="Arial"/>
              <a:buNone/>
            </a:pPr>
            <a:r>
              <a:rPr lang="en-US" sz="2400" dirty="0">
                <a:solidFill>
                  <a:srgbClr val="000000"/>
                </a:solidFill>
                <a:latin typeface="Arial"/>
                <a:ea typeface="Arial"/>
                <a:cs typeface="Arial"/>
                <a:sym typeface="Arial"/>
              </a:rPr>
              <a:t> I trust that the s journey will precipitate action.</a:t>
            </a:r>
            <a:endParaRPr lang="en-US" sz="2400" dirty="0"/>
          </a:p>
          <a:p>
            <a:pPr marL="0" marR="0" lvl="0" indent="0" algn="l" rtl="0">
              <a:lnSpc>
                <a:spcPct val="150000"/>
              </a:lnSpc>
              <a:spcBef>
                <a:spcPts val="400"/>
              </a:spcBef>
              <a:spcAft>
                <a:spcPts val="0"/>
              </a:spcAft>
              <a:buClr>
                <a:srgbClr val="000000"/>
              </a:buClr>
              <a:buSzPts val="1600"/>
              <a:buFont typeface="Arial"/>
              <a:buNone/>
            </a:pPr>
            <a:br>
              <a:rPr lang="en-US" sz="2400" b="1" dirty="0">
                <a:solidFill>
                  <a:srgbClr val="000000"/>
                </a:solidFill>
                <a:latin typeface="Arial"/>
                <a:ea typeface="Arial"/>
                <a:cs typeface="Arial"/>
                <a:sym typeface="Arial"/>
              </a:rPr>
            </a:br>
            <a:endParaRPr lang="en-US" sz="2400" b="1"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br>
              <a:rPr lang="en-US" sz="2400" dirty="0">
                <a:solidFill>
                  <a:srgbClr val="000000"/>
                </a:solidFill>
                <a:latin typeface="Arial"/>
                <a:ea typeface="Arial"/>
                <a:cs typeface="Arial"/>
                <a:sym typeface="Arial"/>
              </a:rPr>
            </a:br>
            <a:endParaRPr lang="en-US" sz="2400" dirty="0">
              <a:solidFill>
                <a:srgbClr val="000000"/>
              </a:solidFill>
              <a:latin typeface="Arial"/>
              <a:ea typeface="Arial"/>
              <a:cs typeface="Arial"/>
              <a:sym typeface="Arial"/>
            </a:endParaRPr>
          </a:p>
          <a:p>
            <a:pPr marL="0" lvl="0" indent="0" algn="l" rtl="0">
              <a:lnSpc>
                <a:spcPct val="150000"/>
              </a:lnSpc>
              <a:spcBef>
                <a:spcPts val="400"/>
              </a:spcBef>
              <a:spcAft>
                <a:spcPts val="0"/>
              </a:spcAft>
              <a:buNone/>
            </a:pPr>
            <a:r>
              <a:rPr lang="en-US" sz="2400" i="1" dirty="0">
                <a:solidFill>
                  <a:srgbClr val="000000"/>
                </a:solidFill>
                <a:latin typeface="Arial"/>
                <a:ea typeface="Arial"/>
                <a:cs typeface="Arial"/>
                <a:sym typeface="Arial"/>
              </a:rPr>
              <a:t>“While the experiments, practices and customs from many communities and cultures are instructive, none can or should be copied and simply plugged into communities or societies. Rather, they should be viewed as examples of how different communities and societies found their own appropriate ways to express justice as a response to</a:t>
            </a:r>
            <a:r>
              <a:rPr lang="en-US" sz="2400" dirty="0">
                <a:solidFill>
                  <a:srgbClr val="000000"/>
                </a:solidFill>
                <a:latin typeface="Arial"/>
                <a:ea typeface="Arial"/>
                <a:cs typeface="Arial"/>
                <a:sym typeface="Arial"/>
              </a:rPr>
              <a:t> wrongdoing</a:t>
            </a:r>
            <a:r>
              <a:rPr lang="en-US" sz="2400" i="1" dirty="0">
                <a:solidFill>
                  <a:srgbClr val="000000"/>
                </a:solidFill>
                <a:latin typeface="Arial"/>
                <a:ea typeface="Arial"/>
                <a:cs typeface="Arial"/>
                <a:sym typeface="Arial"/>
              </a:rPr>
              <a:t>. These approaches may give us inspiration and a place to begin.” </a:t>
            </a:r>
            <a:r>
              <a:rPr lang="en-US" sz="2400" dirty="0">
                <a:solidFill>
                  <a:srgbClr val="000000"/>
                </a:solidFill>
                <a:latin typeface="Arial"/>
                <a:ea typeface="Arial"/>
                <a:cs typeface="Arial"/>
                <a:sym typeface="Arial"/>
              </a:rPr>
              <a:t>(</a:t>
            </a:r>
            <a:r>
              <a:rPr lang="en-US" sz="2400" dirty="0" err="1">
                <a:solidFill>
                  <a:srgbClr val="000000"/>
                </a:solidFill>
                <a:latin typeface="Arial"/>
                <a:ea typeface="Arial"/>
                <a:cs typeface="Arial"/>
                <a:sym typeface="Arial"/>
              </a:rPr>
              <a:t>Zehr</a:t>
            </a:r>
            <a:r>
              <a:rPr lang="en-US" sz="2400" dirty="0">
                <a:solidFill>
                  <a:srgbClr val="000000"/>
                </a:solidFill>
                <a:latin typeface="Arial"/>
                <a:ea typeface="Arial"/>
                <a:cs typeface="Arial"/>
                <a:sym typeface="Arial"/>
              </a:rPr>
              <a:t>, 2002:62) </a:t>
            </a:r>
            <a:endParaRPr lang="en-US" sz="2400" dirty="0"/>
          </a:p>
          <a:p>
            <a:pPr marL="0" lvl="0" indent="0" algn="l" rtl="0">
              <a:lnSpc>
                <a:spcPct val="150000"/>
              </a:lnSpc>
              <a:spcBef>
                <a:spcPts val="400"/>
              </a:spcBef>
              <a:spcAft>
                <a:spcPts val="0"/>
              </a:spcAft>
              <a:buNone/>
            </a:pPr>
            <a:endParaRPr lang="en-US" sz="2400" dirty="0">
              <a:solidFill>
                <a:srgbClr val="000000"/>
              </a:solidFill>
              <a:latin typeface="Arial"/>
              <a:ea typeface="Arial"/>
              <a:cs typeface="Arial"/>
              <a:sym typeface="Arial"/>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71ED2-9BAB-44B1-A24F-32A40E279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45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200000"/>
              </a:lnSpc>
              <a:spcBef>
                <a:spcPts val="0"/>
              </a:spcBef>
              <a:spcAft>
                <a:spcPts val="0"/>
              </a:spcAft>
              <a:buNone/>
            </a:pPr>
            <a:r>
              <a:rPr lang="en-US" sz="1200" dirty="0"/>
              <a:t>In 1998 we were a community similar to others. </a:t>
            </a:r>
            <a:r>
              <a:rPr lang="en-US" sz="1200" dirty="0">
                <a:latin typeface="Helvetica Neue"/>
                <a:ea typeface="Helvetica Neue"/>
                <a:cs typeface="Helvetica Neue"/>
                <a:sym typeface="Helvetica Neue"/>
              </a:rPr>
              <a:t> </a:t>
            </a:r>
            <a:endParaRPr lang="en-US" sz="1200" dirty="0"/>
          </a:p>
          <a:p>
            <a:pPr marL="0" lvl="0" indent="-76200" algn="l" rtl="0">
              <a:lnSpc>
                <a:spcPct val="150000"/>
              </a:lnSpc>
              <a:spcBef>
                <a:spcPts val="500"/>
              </a:spcBef>
              <a:spcAft>
                <a:spcPts val="0"/>
              </a:spcAft>
              <a:buSzPts val="1200"/>
              <a:buFont typeface="Arial"/>
              <a:buChar char="•"/>
            </a:pPr>
            <a:r>
              <a:rPr lang="en-US" sz="1200" dirty="0"/>
              <a:t> </a:t>
            </a:r>
            <a:r>
              <a:rPr lang="en-US" sz="1200" b="1" dirty="0"/>
              <a:t>there was a reluctance to disclose abuse (both older adults and those who observed)</a:t>
            </a:r>
            <a:endParaRPr lang="en-US" dirty="0"/>
          </a:p>
          <a:p>
            <a:pPr marL="0" lvl="0" indent="-76200" algn="l" rtl="0">
              <a:lnSpc>
                <a:spcPct val="150000"/>
              </a:lnSpc>
              <a:spcBef>
                <a:spcPts val="500"/>
              </a:spcBef>
              <a:spcAft>
                <a:spcPts val="0"/>
              </a:spcAft>
              <a:buSzPts val="1200"/>
              <a:buFont typeface="Arial"/>
              <a:buChar char="•"/>
            </a:pPr>
            <a:r>
              <a:rPr lang="en-US" sz="1200" b="1" dirty="0"/>
              <a:t>Sometimes professionals did not believe the stories of abuse, </a:t>
            </a:r>
            <a:endParaRPr lang="en-US" dirty="0"/>
          </a:p>
          <a:p>
            <a:pPr marL="0" lvl="0" indent="-76200" algn="l" rtl="0">
              <a:lnSpc>
                <a:spcPct val="150000"/>
              </a:lnSpc>
              <a:spcBef>
                <a:spcPts val="500"/>
              </a:spcBef>
              <a:spcAft>
                <a:spcPts val="0"/>
              </a:spcAft>
              <a:buSzPts val="1200"/>
              <a:buFont typeface="Arial"/>
              <a:buChar char="•"/>
            </a:pPr>
            <a:r>
              <a:rPr lang="en-US" sz="1200" b="1" dirty="0"/>
              <a:t>there was a failure to intervene</a:t>
            </a:r>
            <a:endParaRPr lang="en-US" dirty="0"/>
          </a:p>
          <a:p>
            <a:pPr marL="0" lvl="0" indent="-76200" algn="l" rtl="0">
              <a:lnSpc>
                <a:spcPct val="150000"/>
              </a:lnSpc>
              <a:spcBef>
                <a:spcPts val="500"/>
              </a:spcBef>
              <a:spcAft>
                <a:spcPts val="0"/>
              </a:spcAft>
              <a:buSzPts val="1200"/>
              <a:buFont typeface="Arial"/>
              <a:buChar char="•"/>
            </a:pPr>
            <a:r>
              <a:rPr lang="en-US" sz="1200" b="1" dirty="0"/>
              <a:t> And there was a perception that the retributive justice system did no resolve abuse issues.…</a:t>
            </a:r>
            <a:endParaRPr lang="en-US" sz="1200" dirty="0">
              <a:solidFill>
                <a:srgbClr val="000000"/>
              </a:solidFill>
              <a:latin typeface="Arial"/>
              <a:ea typeface="Arial"/>
              <a:cs typeface="Arial"/>
              <a:sym typeface="Arial"/>
            </a:endParaRPr>
          </a:p>
          <a:p>
            <a:pPr marL="0" lvl="0" indent="0" algn="l" rtl="0">
              <a:lnSpc>
                <a:spcPct val="200000"/>
              </a:lnSpc>
              <a:spcBef>
                <a:spcPts val="500"/>
              </a:spcBef>
              <a:spcAft>
                <a:spcPts val="0"/>
              </a:spcAft>
              <a:buNone/>
            </a:pPr>
            <a:r>
              <a:rPr lang="en-US" sz="1200" b="1" dirty="0">
                <a:solidFill>
                  <a:srgbClr val="000000"/>
                </a:solidFill>
                <a:latin typeface="Arial"/>
                <a:ea typeface="Arial"/>
                <a:cs typeface="Arial"/>
                <a:sym typeface="Arial"/>
              </a:rPr>
              <a:t>1999  </a:t>
            </a:r>
            <a:r>
              <a:rPr lang="en-US" sz="1200" dirty="0">
                <a:solidFill>
                  <a:srgbClr val="000000"/>
                </a:solidFill>
                <a:latin typeface="Times New Roman"/>
                <a:ea typeface="Times New Roman"/>
                <a:cs typeface="Times New Roman"/>
                <a:sym typeface="Times New Roman"/>
              </a:rPr>
              <a:t>with CCAC taking the lead, a</a:t>
            </a:r>
            <a:r>
              <a:rPr lang="en-US" sz="1200" dirty="0">
                <a:solidFill>
                  <a:srgbClr val="000000"/>
                </a:solidFill>
                <a:latin typeface="Arial"/>
                <a:ea typeface="Arial"/>
                <a:cs typeface="Arial"/>
                <a:sym typeface="Arial"/>
              </a:rPr>
              <a:t> collaborative of </a:t>
            </a:r>
            <a:r>
              <a:rPr lang="en-US" sz="1200" dirty="0" err="1">
                <a:solidFill>
                  <a:srgbClr val="000000"/>
                </a:solidFill>
                <a:latin typeface="Arial"/>
                <a:ea typeface="Arial"/>
                <a:cs typeface="Arial"/>
                <a:sym typeface="Arial"/>
              </a:rPr>
              <a:t>agencies</a:t>
            </a:r>
            <a:r>
              <a:rPr lang="en-US" sz="1200" dirty="0" err="1">
                <a:solidFill>
                  <a:srgbClr val="000000"/>
                </a:solidFill>
                <a:latin typeface="Times New Roman"/>
                <a:ea typeface="Times New Roman"/>
                <a:cs typeface="Times New Roman"/>
                <a:sym typeface="Times New Roman"/>
              </a:rPr>
              <a:t>s</a:t>
            </a:r>
            <a:r>
              <a:rPr lang="en-US" sz="1200" dirty="0">
                <a:solidFill>
                  <a:srgbClr val="000000"/>
                </a:solidFill>
                <a:latin typeface="Times New Roman"/>
                <a:ea typeface="Times New Roman"/>
                <a:cs typeface="Times New Roman"/>
                <a:sym typeface="Times New Roman"/>
              </a:rPr>
              <a:t> applied for funding</a:t>
            </a:r>
            <a:r>
              <a:rPr lang="en-US" sz="1200" dirty="0"/>
              <a:t> </a:t>
            </a:r>
          </a:p>
          <a:p>
            <a:pPr marL="0" marR="0" lvl="0" indent="0" algn="l" rtl="0">
              <a:lnSpc>
                <a:spcPct val="100000"/>
              </a:lnSpc>
              <a:spcBef>
                <a:spcPts val="400"/>
              </a:spcBef>
              <a:spcAft>
                <a:spcPts val="0"/>
              </a:spcAft>
              <a:buClr>
                <a:srgbClr val="000000"/>
              </a:buClr>
              <a:buSzPts val="1200"/>
              <a:buFont typeface="Arial"/>
              <a:buNone/>
            </a:pPr>
            <a:r>
              <a:rPr lang="en-US" sz="1200" b="1" dirty="0">
                <a:solidFill>
                  <a:srgbClr val="000000"/>
                </a:solidFill>
                <a:latin typeface="Arial"/>
                <a:ea typeface="Arial"/>
                <a:cs typeface="Arial"/>
                <a:sym typeface="Arial"/>
              </a:rPr>
              <a:t> 2000, our collaborative  - health, social services, justice, ethno-cultural, faith, and First Nations  secured funding from the Ontario Trillium foundation, Justice Canada and The Law Commission of Canada to design, implement and evaluate a restorative justice approach to address elder abuse.</a:t>
            </a:r>
            <a:endParaRPr lang="en-US" sz="1200" b="1" dirty="0"/>
          </a:p>
          <a:p>
            <a:pPr marL="0" lvl="0" indent="0" algn="l" rtl="0">
              <a:lnSpc>
                <a:spcPct val="200000"/>
              </a:lnSpc>
              <a:spcBef>
                <a:spcPts val="400"/>
              </a:spcBef>
              <a:spcAft>
                <a:spcPts val="0"/>
              </a:spcAft>
              <a:buNone/>
            </a:pPr>
            <a:r>
              <a:rPr lang="en-US" sz="1200" b="1" dirty="0"/>
              <a:t>2004 project funding ended. The project evolved  Elder Abuse Response Team (EART)</a:t>
            </a:r>
            <a:endParaRPr lang="en-US" dirty="0"/>
          </a:p>
          <a:p>
            <a:pPr marL="0" marR="0" lvl="0" indent="0" algn="l" rtl="0">
              <a:lnSpc>
                <a:spcPct val="120000"/>
              </a:lnSpc>
              <a:spcBef>
                <a:spcPts val="400"/>
              </a:spcBef>
              <a:spcAft>
                <a:spcPts val="0"/>
              </a:spcAft>
              <a:buSzPts val="1200"/>
              <a:buFont typeface="Arial"/>
              <a:buNone/>
            </a:pPr>
            <a:endParaRPr lang="en-US" sz="1200" b="1" i="1" dirty="0">
              <a:solidFill>
                <a:schemeClr val="dk1"/>
              </a:solidFill>
            </a:endParaRPr>
          </a:p>
          <a:p>
            <a:pPr marL="0" marR="0" lvl="0" indent="0" algn="l" rtl="0">
              <a:lnSpc>
                <a:spcPct val="120000"/>
              </a:lnSpc>
              <a:spcBef>
                <a:spcPts val="400"/>
              </a:spcBef>
              <a:spcAft>
                <a:spcPts val="0"/>
              </a:spcAft>
              <a:buClr>
                <a:schemeClr val="dk1"/>
              </a:buClr>
              <a:buSzPts val="1200"/>
              <a:buFont typeface="Arial"/>
              <a:buNone/>
            </a:pPr>
            <a:r>
              <a:rPr lang="en-US" sz="1200" b="1" i="0" dirty="0">
                <a:solidFill>
                  <a:schemeClr val="dk1"/>
                </a:solidFill>
              </a:rPr>
              <a:t>Restorative Justice Philosophy/Values were our compass for this journey.</a:t>
            </a:r>
            <a:endParaRPr lang="en-US" dirty="0"/>
          </a:p>
          <a:p>
            <a:pPr marL="0" lvl="0" indent="-114300" algn="l" rtl="0">
              <a:lnSpc>
                <a:spcPct val="200000"/>
              </a:lnSpc>
              <a:spcBef>
                <a:spcPts val="0"/>
              </a:spcBef>
              <a:spcAft>
                <a:spcPts val="0"/>
              </a:spcAft>
              <a:buSzPts val="1800"/>
              <a:buFont typeface="Arial"/>
              <a:buChar char="•"/>
            </a:pPr>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5</a:t>
            </a:fld>
            <a:endParaRPr lang="cs-CZ"/>
          </a:p>
        </p:txBody>
      </p:sp>
    </p:spTree>
    <p:extLst>
      <p:ext uri="{BB962C8B-B14F-4D97-AF65-F5344CB8AC3E}">
        <p14:creationId xmlns:p14="http://schemas.microsoft.com/office/powerpoint/2010/main" val="199414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00000"/>
              </a:lnSpc>
              <a:spcBef>
                <a:spcPts val="0"/>
              </a:spcBef>
              <a:spcAft>
                <a:spcPts val="0"/>
              </a:spcAft>
              <a:buNone/>
            </a:pPr>
            <a:r>
              <a:rPr lang="en-US" sz="1200" dirty="0"/>
              <a:t>Two Key stakeholders for our project were the police services and in-home health services.</a:t>
            </a:r>
            <a:endParaRPr lang="en-US" dirty="0"/>
          </a:p>
          <a:p>
            <a:pPr marL="0" lvl="0" indent="0" algn="l" rtl="0">
              <a:lnSpc>
                <a:spcPct val="100000"/>
              </a:lnSpc>
              <a:spcBef>
                <a:spcPts val="500"/>
              </a:spcBef>
              <a:spcAft>
                <a:spcPts val="0"/>
              </a:spcAft>
              <a:buNone/>
            </a:pPr>
            <a:r>
              <a:rPr lang="en-US" sz="1200" dirty="0"/>
              <a:t>In 1998 our police responded to elder abuse only if there were reasonable grounds to lay a charge.    </a:t>
            </a:r>
            <a:endParaRPr lang="en-US" dirty="0"/>
          </a:p>
          <a:p>
            <a:pPr marL="0" lvl="0" indent="0" algn="l" rtl="0">
              <a:lnSpc>
                <a:spcPct val="100000"/>
              </a:lnSpc>
              <a:spcBef>
                <a:spcPts val="500"/>
              </a:spcBef>
              <a:spcAft>
                <a:spcPts val="0"/>
              </a:spcAft>
              <a:buNone/>
            </a:pPr>
            <a:r>
              <a:rPr lang="en-US" sz="1200" b="1" dirty="0"/>
              <a:t>Today our police  respond whether or not charges are likely</a:t>
            </a:r>
          </a:p>
          <a:p>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6</a:t>
            </a:fld>
            <a:endParaRPr lang="cs-CZ"/>
          </a:p>
        </p:txBody>
      </p:sp>
    </p:spTree>
    <p:extLst>
      <p:ext uri="{BB962C8B-B14F-4D97-AF65-F5344CB8AC3E}">
        <p14:creationId xmlns:p14="http://schemas.microsoft.com/office/powerpoint/2010/main" val="48440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dirty="0"/>
              <a:t>For over 20 years, was a case manager for the  Community Care Access Centre of  Waterloo. This is a government funded agency that  provides in-home health care services and facilitates placement into long-term care homes. </a:t>
            </a:r>
          </a:p>
          <a:p>
            <a:pPr marL="0" lvl="0" indent="0" algn="l" rtl="0">
              <a:lnSpc>
                <a:spcPct val="150000"/>
              </a:lnSpc>
              <a:spcBef>
                <a:spcPts val="500"/>
              </a:spcBef>
              <a:spcAft>
                <a:spcPts val="0"/>
              </a:spcAft>
              <a:buNone/>
            </a:pPr>
            <a:r>
              <a:rPr lang="en-US" b="1" dirty="0"/>
              <a:t>We have a mandate to respond to abuse.</a:t>
            </a:r>
            <a:endParaRPr lang="en-US" dirty="0"/>
          </a:p>
          <a:p>
            <a:pPr marL="0" lvl="0" indent="0" algn="l" rtl="0">
              <a:lnSpc>
                <a:spcPct val="150000"/>
              </a:lnSpc>
              <a:spcBef>
                <a:spcPts val="500"/>
              </a:spcBef>
              <a:spcAft>
                <a:spcPts val="0"/>
              </a:spcAft>
              <a:buNone/>
            </a:pPr>
            <a:r>
              <a:rPr lang="en-US" dirty="0"/>
              <a:t>In 1998 our relationship with the police was tenuous….there was a strong reluctance to share any information…</a:t>
            </a:r>
          </a:p>
          <a:p>
            <a:pPr marL="0" lvl="0" indent="0" algn="l" rtl="0">
              <a:lnSpc>
                <a:spcPct val="150000"/>
              </a:lnSpc>
              <a:spcBef>
                <a:spcPts val="500"/>
              </a:spcBef>
              <a:spcAft>
                <a:spcPts val="0"/>
              </a:spcAft>
              <a:buNone/>
            </a:pPr>
            <a:r>
              <a:rPr lang="en-US" dirty="0"/>
              <a:t>We  did not understand each other. We did not know how to work together</a:t>
            </a:r>
          </a:p>
          <a:p>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7</a:t>
            </a:fld>
            <a:endParaRPr lang="cs-CZ"/>
          </a:p>
        </p:txBody>
      </p:sp>
    </p:spTree>
    <p:extLst>
      <p:ext uri="{BB962C8B-B14F-4D97-AF65-F5344CB8AC3E}">
        <p14:creationId xmlns:p14="http://schemas.microsoft.com/office/powerpoint/2010/main" val="94338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200" b="1" dirty="0" err="1"/>
              <a:t>Mrs</a:t>
            </a:r>
            <a:r>
              <a:rPr lang="en-US" sz="1200" b="1" dirty="0"/>
              <a:t> Smith’s story  was the impetus for our project . </a:t>
            </a:r>
            <a:r>
              <a:rPr lang="en-US" sz="1200" dirty="0"/>
              <a:t>She was an elderly widow who lived alone in her own home. It was the assistance of her family plus private and public funded services that made this possible. One day she told her homemaker that $40,00 was missing from her bank account. She believed her son had taken it.  I made a home visit . I shared information about community resources and  suggested that we call the police to help her find the 40,00.00. She refused. She said my son is  a good man. He helps with my care, buys and delivers my groceries and  takes me to church each Sunday.  He probably needs the money more than I do. The relationship with her son and his family was more important to her then the $40,000.00. And she was afraid her son would go to jail. </a:t>
            </a:r>
          </a:p>
          <a:p>
            <a:pPr marL="0" lvl="0" indent="0" algn="l" rtl="0">
              <a:lnSpc>
                <a:spcPct val="150000"/>
              </a:lnSpc>
              <a:spcBef>
                <a:spcPts val="600"/>
              </a:spcBef>
              <a:spcAft>
                <a:spcPts val="0"/>
              </a:spcAft>
              <a:buNone/>
            </a:pPr>
            <a:r>
              <a:rPr lang="en-US" sz="1200" dirty="0"/>
              <a:t>As a case manager, I had worked with </a:t>
            </a:r>
            <a:r>
              <a:rPr lang="en-US" sz="1200" dirty="0" err="1"/>
              <a:t>Mrs</a:t>
            </a:r>
            <a:r>
              <a:rPr lang="en-US" sz="1200" dirty="0"/>
              <a:t> Smith and her family for a very long time. Her son was attentive. I trusted him</a:t>
            </a:r>
            <a:r>
              <a:rPr lang="en-US" sz="1200" b="1" dirty="0"/>
              <a:t>.  </a:t>
            </a:r>
          </a:p>
          <a:p>
            <a:pPr marL="0" lvl="0" indent="0" algn="l" rtl="0">
              <a:lnSpc>
                <a:spcPct val="150000"/>
              </a:lnSpc>
              <a:spcBef>
                <a:spcPts val="600"/>
              </a:spcBef>
              <a:spcAft>
                <a:spcPts val="0"/>
              </a:spcAft>
              <a:buNone/>
            </a:pPr>
            <a:r>
              <a:rPr lang="en-US" sz="1200" b="1" dirty="0"/>
              <a:t> </a:t>
            </a:r>
            <a:r>
              <a:rPr lang="en-US" sz="1200" b="1" dirty="0" err="1"/>
              <a:t>Mrs</a:t>
            </a:r>
            <a:r>
              <a:rPr lang="en-US" sz="1200" b="1" dirty="0"/>
              <a:t> Smith</a:t>
            </a:r>
            <a:r>
              <a:rPr lang="en-US" sz="1200" b="1" dirty="0">
                <a:latin typeface="Arial"/>
                <a:ea typeface="Arial"/>
                <a:cs typeface="Arial"/>
                <a:sym typeface="Arial"/>
              </a:rPr>
              <a:t>’</a:t>
            </a:r>
            <a:r>
              <a:rPr lang="en-US" sz="1200" b="1" dirty="0"/>
              <a:t>s story inflamed my moral outrage. </a:t>
            </a:r>
            <a:endParaRPr lang="en-US" dirty="0"/>
          </a:p>
          <a:p>
            <a:pPr marL="0" marR="0" lvl="0" indent="0" algn="l" rtl="0">
              <a:lnSpc>
                <a:spcPct val="150000"/>
              </a:lnSpc>
              <a:spcBef>
                <a:spcPts val="400"/>
              </a:spcBef>
              <a:spcAft>
                <a:spcPts val="0"/>
              </a:spcAft>
              <a:buSzPts val="1200"/>
              <a:buFont typeface="Arial"/>
              <a:buNone/>
            </a:pPr>
            <a:r>
              <a:rPr lang="en-US" sz="1200" dirty="0"/>
              <a:t>A conversation at my kitchen table  planted the seed for</a:t>
            </a:r>
            <a:r>
              <a:rPr lang="en-US" sz="1200" i="1" dirty="0"/>
              <a:t> our Project. A young friend , was piloting using restorative justice to address conflict and violence in the high school.</a:t>
            </a:r>
            <a:r>
              <a:rPr lang="en-US" sz="1200" dirty="0"/>
              <a:t> </a:t>
            </a:r>
            <a:r>
              <a:rPr lang="en-US" sz="1200" i="1" dirty="0"/>
              <a:t> He was enthusiastic about the results….</a:t>
            </a:r>
            <a:r>
              <a:rPr lang="en-US" sz="1200" b="1" dirty="0"/>
              <a:t>  If restorative justice was so successful with youth, why wouldn’t it work with Mrs. Smith and others like her?</a:t>
            </a:r>
            <a:endParaRPr lang="en-US" sz="1200" dirty="0"/>
          </a:p>
          <a:p>
            <a:pPr marL="0" lvl="0" indent="0" algn="l" rtl="0">
              <a:lnSpc>
                <a:spcPct val="150000"/>
              </a:lnSpc>
              <a:spcBef>
                <a:spcPts val="400"/>
              </a:spcBef>
              <a:spcAft>
                <a:spcPts val="0"/>
              </a:spcAft>
              <a:buNone/>
            </a:pPr>
            <a:endParaRPr lang="en-US" sz="1200" b="1" i="1" dirty="0"/>
          </a:p>
          <a:p>
            <a:pPr marL="0" lvl="0" indent="0" algn="l" rtl="0">
              <a:lnSpc>
                <a:spcPct val="150000"/>
              </a:lnSpc>
              <a:spcBef>
                <a:spcPts val="400"/>
              </a:spcBef>
              <a:spcAft>
                <a:spcPts val="0"/>
              </a:spcAft>
              <a:buNone/>
            </a:pPr>
            <a:r>
              <a:rPr lang="en-US" sz="1200" b="1" i="1" dirty="0"/>
              <a:t>Little did I know at the time, that this seed would flourish and  eventually attract  international interest</a:t>
            </a:r>
            <a:endParaRPr lang="en-US" sz="1200" dirty="0"/>
          </a:p>
          <a:p>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8</a:t>
            </a:fld>
            <a:endParaRPr lang="cs-CZ"/>
          </a:p>
        </p:txBody>
      </p:sp>
    </p:spTree>
    <p:extLst>
      <p:ext uri="{BB962C8B-B14F-4D97-AF65-F5344CB8AC3E}">
        <p14:creationId xmlns:p14="http://schemas.microsoft.com/office/powerpoint/2010/main" val="273375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50000"/>
              </a:lnSpc>
              <a:spcBef>
                <a:spcPts val="0"/>
              </a:spcBef>
              <a:spcAft>
                <a:spcPts val="0"/>
              </a:spcAft>
              <a:buNone/>
            </a:pPr>
            <a:r>
              <a:rPr lang="en-US" sz="1200" b="1" dirty="0">
                <a:latin typeface="Arial"/>
                <a:ea typeface="Arial"/>
                <a:cs typeface="Arial"/>
                <a:sym typeface="Arial"/>
              </a:rPr>
              <a:t>I became obsessed with the idea. (My family ,friends and colleagues could vouch for that)</a:t>
            </a:r>
            <a:r>
              <a:rPr lang="en-US" sz="1200" dirty="0">
                <a:latin typeface="Arial"/>
                <a:ea typeface="Arial"/>
                <a:cs typeface="Arial"/>
                <a:sym typeface="Arial"/>
              </a:rPr>
              <a:t>.  November 1998, I began to canvass community members. To my amazement I secured the support of an Indigenous Elder, a senior police officer, a lawyer, member of the faith community. </a:t>
            </a:r>
            <a:endParaRPr lang="en-US" sz="1200" dirty="0"/>
          </a:p>
          <a:p>
            <a:pPr marL="0" lvl="0" indent="0" algn="l" rtl="0">
              <a:lnSpc>
                <a:spcPct val="100000"/>
              </a:lnSpc>
              <a:spcBef>
                <a:spcPts val="400"/>
              </a:spcBef>
              <a:spcAft>
                <a:spcPts val="0"/>
              </a:spcAft>
              <a:buNone/>
            </a:pPr>
            <a:r>
              <a:rPr lang="en-US" sz="1200" dirty="0"/>
              <a:t>This slide shows the contacts with current links</a:t>
            </a:r>
            <a:endParaRPr lang="en-US" dirty="0"/>
          </a:p>
          <a:p>
            <a:pPr marL="0" lvl="0" indent="0" algn="l" rtl="0">
              <a:lnSpc>
                <a:spcPct val="100000"/>
              </a:lnSpc>
              <a:spcBef>
                <a:spcPts val="400"/>
              </a:spcBef>
              <a:spcAft>
                <a:spcPts val="0"/>
              </a:spcAft>
              <a:buNone/>
            </a:pPr>
            <a:endParaRPr lang="en-US" sz="1200" dirty="0"/>
          </a:p>
          <a:p>
            <a:pPr marL="0" lvl="0" indent="0" algn="l" rtl="0">
              <a:lnSpc>
                <a:spcPct val="100000"/>
              </a:lnSpc>
              <a:spcBef>
                <a:spcPts val="400"/>
              </a:spcBef>
              <a:spcAft>
                <a:spcPts val="0"/>
              </a:spcAft>
              <a:buNone/>
            </a:pPr>
            <a:r>
              <a:rPr lang="en-US" sz="1200" dirty="0"/>
              <a:t>To move this idea forward, I needed  the support of police and in home health services:</a:t>
            </a:r>
            <a:endParaRPr lang="en-US" dirty="0"/>
          </a:p>
          <a:p>
            <a:pPr marL="0" lvl="0" indent="0" algn="l" rtl="0">
              <a:lnSpc>
                <a:spcPct val="100000"/>
              </a:lnSpc>
              <a:spcBef>
                <a:spcPts val="400"/>
              </a:spcBef>
              <a:spcAft>
                <a:spcPts val="0"/>
              </a:spcAft>
              <a:buNone/>
            </a:pPr>
            <a:endParaRPr lang="en-US" sz="1200" dirty="0"/>
          </a:p>
          <a:p>
            <a:pPr marL="0" lvl="0" indent="0" algn="l" rtl="0">
              <a:lnSpc>
                <a:spcPct val="100000"/>
              </a:lnSpc>
              <a:spcBef>
                <a:spcPts val="400"/>
              </a:spcBef>
              <a:spcAft>
                <a:spcPts val="0"/>
              </a:spcAft>
              <a:buNone/>
            </a:pPr>
            <a:r>
              <a:rPr lang="en-US" sz="1200" dirty="0"/>
              <a:t>One person I was hesitant to call was  Steve, a senior police officer. Our volunteer elder abuse committee had tried a number of times  to secure police support.  Steve had recently joined our committee and was a champion within the service. . Would my call jeopardize the gains we had made. After a </a:t>
            </a:r>
            <a:r>
              <a:rPr lang="en-US" sz="1200" dirty="0" err="1"/>
              <a:t>a</a:t>
            </a:r>
            <a:r>
              <a:rPr lang="en-US" sz="1200" dirty="0"/>
              <a:t> long period of silence, Steve said he could not support using mediation because of the power imbalance. He would support using a circle process</a:t>
            </a:r>
            <a:r>
              <a:rPr lang="en-US" sz="1200" b="1" i="1" dirty="0"/>
              <a:t>. I was relieved and needed to learn about the circle process.</a:t>
            </a:r>
            <a:endParaRPr lang="en-US" sz="1200" dirty="0"/>
          </a:p>
          <a:p>
            <a:pPr marL="0" marR="0" lvl="0" indent="0" algn="l" rtl="0">
              <a:lnSpc>
                <a:spcPct val="150000"/>
              </a:lnSpc>
              <a:spcBef>
                <a:spcPts val="400"/>
              </a:spcBef>
              <a:spcAft>
                <a:spcPts val="0"/>
              </a:spcAft>
              <a:buSzPts val="1200"/>
              <a:buFont typeface="Arial"/>
              <a:buNone/>
            </a:pPr>
            <a:r>
              <a:rPr lang="en-US" sz="1200" dirty="0"/>
              <a:t> </a:t>
            </a:r>
            <a:endParaRPr lang="en-US" dirty="0"/>
          </a:p>
          <a:p>
            <a:pPr marL="0" lvl="0" indent="0" algn="l" rtl="0">
              <a:lnSpc>
                <a:spcPct val="100000"/>
              </a:lnSpc>
              <a:spcBef>
                <a:spcPts val="400"/>
              </a:spcBef>
              <a:spcAft>
                <a:spcPts val="0"/>
              </a:spcAft>
              <a:buNone/>
            </a:pPr>
            <a:r>
              <a:rPr lang="en-US" sz="1200" dirty="0">
                <a:solidFill>
                  <a:srgbClr val="000000"/>
                </a:solidFill>
                <a:latin typeface="Times New Roman"/>
                <a:ea typeface="Times New Roman"/>
                <a:cs typeface="Times New Roman"/>
                <a:sym typeface="Times New Roman"/>
              </a:rPr>
              <a:t>Another key supporter was Kim, CCAC, Director of Client Services. She was a committed volunteer with WRCEA; however, using restorative justice to address elder abuse was a new concept. After hearing more about the concept and learning that I already had the support of a senior member of the police services, a lawyer who specializes in elder law,, a senior, and a Indigenous  Elder, she was willing to take a risk. </a:t>
            </a:r>
            <a:endParaRPr lang="en-US" dirty="0"/>
          </a:p>
          <a:p>
            <a:pPr marL="0" lvl="0" indent="0" algn="l" rtl="0">
              <a:lnSpc>
                <a:spcPct val="100000"/>
              </a:lnSpc>
              <a:spcBef>
                <a:spcPts val="400"/>
              </a:spcBef>
              <a:spcAft>
                <a:spcPts val="0"/>
              </a:spcAft>
              <a:buNone/>
            </a:pPr>
            <a:endParaRPr lang="en-US" sz="1200" dirty="0">
              <a:solidFill>
                <a:srgbClr val="000000"/>
              </a:solidFill>
              <a:latin typeface="Times New Roman"/>
              <a:ea typeface="Times New Roman"/>
              <a:cs typeface="Times New Roman"/>
              <a:sym typeface="Times New Roman"/>
            </a:endParaRPr>
          </a:p>
          <a:p>
            <a:pPr marL="0" lvl="0" indent="0" algn="l" rtl="0">
              <a:lnSpc>
                <a:spcPct val="100000"/>
              </a:lnSpc>
              <a:spcBef>
                <a:spcPts val="400"/>
              </a:spcBef>
              <a:spcAft>
                <a:spcPts val="0"/>
              </a:spcAft>
              <a:buNone/>
            </a:pPr>
            <a:r>
              <a:rPr lang="en-US" sz="1200" dirty="0">
                <a:solidFill>
                  <a:srgbClr val="000000"/>
                </a:solidFill>
                <a:latin typeface="Times New Roman"/>
                <a:ea typeface="Times New Roman"/>
                <a:cs typeface="Times New Roman"/>
                <a:sym typeface="Times New Roman"/>
              </a:rPr>
              <a:t>With the backing of both of these managers and subsequent support of their boards we were able to proceed. </a:t>
            </a:r>
            <a:endParaRPr lang="en-US" sz="1200" dirty="0"/>
          </a:p>
          <a:p>
            <a:pPr marL="0" lvl="0" indent="0" algn="l" rtl="0">
              <a:lnSpc>
                <a:spcPct val="100000"/>
              </a:lnSpc>
              <a:spcBef>
                <a:spcPts val="400"/>
              </a:spcBef>
              <a:spcAft>
                <a:spcPts val="0"/>
              </a:spcAft>
              <a:buNone/>
            </a:pPr>
            <a:endParaRPr lang="en-US" sz="1200" dirty="0"/>
          </a:p>
          <a:p>
            <a:pPr marL="0" marR="0" lvl="0" indent="0" algn="l" rtl="0">
              <a:lnSpc>
                <a:spcPct val="100000"/>
              </a:lnSpc>
              <a:spcBef>
                <a:spcPts val="500"/>
              </a:spcBef>
              <a:spcAft>
                <a:spcPts val="0"/>
              </a:spcAft>
              <a:buSzPts val="1200"/>
              <a:buFont typeface="Times New Roman"/>
              <a:buNone/>
            </a:pPr>
            <a:r>
              <a:rPr lang="en-US" sz="1200" dirty="0"/>
              <a:t>Highlight Community Justice Initiatives…non profit organization…provides conflict resolution services. Was out point of entry for cases…continues today</a:t>
            </a:r>
            <a:endParaRPr lang="en-US" dirty="0"/>
          </a:p>
          <a:p>
            <a:endParaRPr lang="cs-CZ" dirty="0"/>
          </a:p>
        </p:txBody>
      </p:sp>
      <p:sp>
        <p:nvSpPr>
          <p:cNvPr id="4" name="Zástupný symbol pro číslo snímku 3"/>
          <p:cNvSpPr>
            <a:spLocks noGrp="1"/>
          </p:cNvSpPr>
          <p:nvPr>
            <p:ph type="sldNum" sz="quarter" idx="5"/>
          </p:nvPr>
        </p:nvSpPr>
        <p:spPr/>
        <p:txBody>
          <a:bodyPr/>
          <a:lstStyle/>
          <a:p>
            <a:fld id="{7E871ED2-9BAB-44B1-A24F-32A40E279E22}" type="slidenum">
              <a:rPr lang="cs-CZ" smtClean="0"/>
              <a:t>9</a:t>
            </a:fld>
            <a:endParaRPr lang="cs-CZ"/>
          </a:p>
        </p:txBody>
      </p:sp>
    </p:spTree>
    <p:extLst>
      <p:ext uri="{BB962C8B-B14F-4D97-AF65-F5344CB8AC3E}">
        <p14:creationId xmlns:p14="http://schemas.microsoft.com/office/powerpoint/2010/main" val="66605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54FE7-F18D-9574-7D0C-58A0C90ADEC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190E043-22E8-103D-6B8E-60BBB0ECE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676A841-92CE-CBF5-D4FB-AAB8AC66740D}"/>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24BED0D0-7184-702E-21E8-FA3C3D14D37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341D48-E5B7-FE33-12D9-826DEFC9D330}"/>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456071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E829E8-48DA-9EE7-8F91-2E5739DCA8A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EBDA77D-D1F8-1A76-9596-13EF55B2433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F430C8-8743-D1F7-B782-FE9668FFBA73}"/>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63233C8B-F146-F119-522C-4B101295434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76C4D4-3B27-2C23-C150-FC32FA8DD866}"/>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2458125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7128CF2-22F3-9EF6-BF56-CC667F70915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B097235-5DB6-875C-1F3A-B138A9FAD82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2ACDC0B-651A-478B-1625-36AED29DE982}"/>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CC2D1DA1-66D0-3400-8DA4-CC5D6B2F146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59B8FB6-35ED-B952-8BD9-68D826AABCB4}"/>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206105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81AC8F-63DF-508C-3256-01AF322A30D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CB51EB2-9733-2BFF-3639-64AD49BD1D0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6EF6E2-F17F-3CAA-476E-25A7C40FB318}"/>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FF502F23-79C7-95DB-81DE-221E8697D4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68B4C42-5B28-12AD-3690-52930F099AB6}"/>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264563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E06260-CFDA-25CE-2842-36556E024D1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C24EA56-2C14-E8E4-02D5-696310BE94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495FE06-9157-A8C9-E84A-0AFF1F26C673}"/>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0CCB4BA2-E622-1B5C-3223-EBA1595567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4082B90-3CCB-C14D-005B-380A65B18C0F}"/>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83843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401D56-8EC1-D7AA-91FF-98C8632AA58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05B84D6-DD64-A6B9-B822-F5721ED8B22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F4AB476-EE6D-D040-5593-63464AAA1C6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907FC48-7C3C-CEB3-1F02-9510683A3842}"/>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6" name="Zástupný symbol pro zápatí 5">
            <a:extLst>
              <a:ext uri="{FF2B5EF4-FFF2-40B4-BE49-F238E27FC236}">
                <a16:creationId xmlns:a16="http://schemas.microsoft.com/office/drawing/2014/main" id="{F7AD657D-E48D-74AF-6A91-15A11DB5760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786C056-BF1F-2B1B-CBA9-9D1DA447A558}"/>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94231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231037-03DC-5251-BAC3-8707A03C73D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173D283-CA5A-19E0-3E1C-3D4DAC925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2DB31BE-D889-1F4D-8CBC-001B5E8703D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5BCA99D-B7E9-AE22-1B21-68405B28A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FB3BE48-E393-FE73-6D66-68EF84B63D8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F43FE7B-47E0-A84A-1B1A-9AEDF5FA16A3}"/>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8" name="Zástupný symbol pro zápatí 7">
            <a:extLst>
              <a:ext uri="{FF2B5EF4-FFF2-40B4-BE49-F238E27FC236}">
                <a16:creationId xmlns:a16="http://schemas.microsoft.com/office/drawing/2014/main" id="{970701DA-DEFE-111A-B035-53710233F6D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DD68749-DD13-3F1A-7071-8CB9E3097575}"/>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197800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5F95B1-9A0C-0E44-F094-F1D235F1618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1B6F59A-30B6-A12E-7049-22601173B394}"/>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4" name="Zástupný symbol pro zápatí 3">
            <a:extLst>
              <a:ext uri="{FF2B5EF4-FFF2-40B4-BE49-F238E27FC236}">
                <a16:creationId xmlns:a16="http://schemas.microsoft.com/office/drawing/2014/main" id="{20F57237-D770-5E72-9278-9F0B2426946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DD1C8C4-4831-F93F-C669-4CBE0EE1719C}"/>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175023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CE4A59C-9098-D96C-1AB4-31BD4DA4C1F0}"/>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3" name="Zástupný symbol pro zápatí 2">
            <a:extLst>
              <a:ext uri="{FF2B5EF4-FFF2-40B4-BE49-F238E27FC236}">
                <a16:creationId xmlns:a16="http://schemas.microsoft.com/office/drawing/2014/main" id="{7BAE29A6-533A-73D7-3316-7A0D9CE0362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21D96F5-C9BD-B3AF-48C4-A1F268ADB9EF}"/>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135115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0C57E1-FC20-0247-7A23-B2CCF5EDA57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E0BCC86-73E1-3CEC-B2B4-01940AAF4B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5CC6FF9-2653-B90A-752C-73D84B4EE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B2124BA-1A99-3885-BDD9-8CE81726F468}"/>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6" name="Zástupný symbol pro zápatí 5">
            <a:extLst>
              <a:ext uri="{FF2B5EF4-FFF2-40B4-BE49-F238E27FC236}">
                <a16:creationId xmlns:a16="http://schemas.microsoft.com/office/drawing/2014/main" id="{D93983DE-D94F-A19C-C8BE-6D81CB1DAD5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AEF4CC2-A24E-9AD1-D948-CC50AD8A1FAA}"/>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87349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07A355-12E2-8E61-098A-207D9D45D78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23D22CF-AC31-B84A-0588-A46FB1E924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88CA17E-3440-55FE-92D0-02CDC1586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3F58F3E-6201-ADE1-1027-4F62454717E9}"/>
              </a:ext>
            </a:extLst>
          </p:cNvPr>
          <p:cNvSpPr>
            <a:spLocks noGrp="1"/>
          </p:cNvSpPr>
          <p:nvPr>
            <p:ph type="dt" sz="half" idx="10"/>
          </p:nvPr>
        </p:nvSpPr>
        <p:spPr/>
        <p:txBody>
          <a:bodyPr/>
          <a:lstStyle/>
          <a:p>
            <a:fld id="{F4442E38-8E97-4506-B187-5379206FC95A}" type="datetimeFigureOut">
              <a:rPr lang="cs-CZ" smtClean="0"/>
              <a:t>24.04.2023</a:t>
            </a:fld>
            <a:endParaRPr lang="cs-CZ"/>
          </a:p>
        </p:txBody>
      </p:sp>
      <p:sp>
        <p:nvSpPr>
          <p:cNvPr id="6" name="Zástupný symbol pro zápatí 5">
            <a:extLst>
              <a:ext uri="{FF2B5EF4-FFF2-40B4-BE49-F238E27FC236}">
                <a16:creationId xmlns:a16="http://schemas.microsoft.com/office/drawing/2014/main" id="{C0783145-AFDB-02BC-FD2E-CEF1F850B7D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876DA7E-3E63-4635-A6FF-A0575BCD7A96}"/>
              </a:ext>
            </a:extLst>
          </p:cNvPr>
          <p:cNvSpPr>
            <a:spLocks noGrp="1"/>
          </p:cNvSpPr>
          <p:nvPr>
            <p:ph type="sldNum" sz="quarter" idx="12"/>
          </p:nvPr>
        </p:nvSpPr>
        <p:spPr/>
        <p:txBody>
          <a:bodyPr/>
          <a:lstStyle/>
          <a:p>
            <a:fld id="{C5212E6C-E738-45C3-B4AC-8A397F019B57}" type="slidenum">
              <a:rPr lang="cs-CZ" smtClean="0"/>
              <a:t>‹#›</a:t>
            </a:fld>
            <a:endParaRPr lang="cs-CZ"/>
          </a:p>
        </p:txBody>
      </p:sp>
    </p:spTree>
    <p:extLst>
      <p:ext uri="{BB962C8B-B14F-4D97-AF65-F5344CB8AC3E}">
        <p14:creationId xmlns:p14="http://schemas.microsoft.com/office/powerpoint/2010/main" val="357742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126A6DD-1E8E-3E8A-8E05-5FD54015B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6B4CE46-9968-DA6C-49CE-47EDC9153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2D77959-36A8-981B-F5BD-D2BD44864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42E38-8E97-4506-B187-5379206FC95A}" type="datetimeFigureOut">
              <a:rPr lang="cs-CZ" smtClean="0"/>
              <a:t>24.04.2023</a:t>
            </a:fld>
            <a:endParaRPr lang="cs-CZ"/>
          </a:p>
        </p:txBody>
      </p:sp>
      <p:sp>
        <p:nvSpPr>
          <p:cNvPr id="5" name="Zástupný symbol pro zápatí 4">
            <a:extLst>
              <a:ext uri="{FF2B5EF4-FFF2-40B4-BE49-F238E27FC236}">
                <a16:creationId xmlns:a16="http://schemas.microsoft.com/office/drawing/2014/main" id="{A1512295-41AE-F8B4-6129-2F54BE171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2C0DAE8-9FA1-F550-1757-B6F331D7C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12E6C-E738-45C3-B4AC-8A397F019B57}" type="slidenum">
              <a:rPr lang="cs-CZ" smtClean="0"/>
              <a:t>‹#›</a:t>
            </a:fld>
            <a:endParaRPr lang="cs-CZ"/>
          </a:p>
        </p:txBody>
      </p:sp>
    </p:spTree>
    <p:extLst>
      <p:ext uri="{BB962C8B-B14F-4D97-AF65-F5344CB8AC3E}">
        <p14:creationId xmlns:p14="http://schemas.microsoft.com/office/powerpoint/2010/main" val="1056553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ndhadeliver.natlib.govt.nz/delivery/DeliveryManagerServlet?dps_pid=IE62211768" TargetMode="External"/><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www.tandf.co.uk/journals/WEA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cký objekt 10">
            <a:extLst>
              <a:ext uri="{FF2B5EF4-FFF2-40B4-BE49-F238E27FC236}">
                <a16:creationId xmlns:a16="http://schemas.microsoft.com/office/drawing/2014/main" id="{A2A55964-26A3-5683-51EC-4DD9E6881FB3}"/>
              </a:ext>
            </a:extLst>
          </p:cNvPr>
          <p:cNvPicPr>
            <a:picLocks noChangeAspect="1"/>
          </p:cNvPicPr>
          <p:nvPr/>
        </p:nvPicPr>
        <p:blipFill>
          <a:blip r:embed="rId3">
            <a:alphaModFix amt="74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88171" cy="5777345"/>
          </a:xfrm>
          <a:prstGeom prst="rect">
            <a:avLst/>
          </a:prstGeom>
        </p:spPr>
      </p:pic>
      <p:sp>
        <p:nvSpPr>
          <p:cNvPr id="2" name="Nadpis 1">
            <a:extLst>
              <a:ext uri="{FF2B5EF4-FFF2-40B4-BE49-F238E27FC236}">
                <a16:creationId xmlns:a16="http://schemas.microsoft.com/office/drawing/2014/main" id="{CF88A951-1FB5-D1EB-F51E-C594D8CDC1CC}"/>
              </a:ext>
            </a:extLst>
          </p:cNvPr>
          <p:cNvSpPr>
            <a:spLocks noGrp="1"/>
          </p:cNvSpPr>
          <p:nvPr>
            <p:ph type="title"/>
          </p:nvPr>
        </p:nvSpPr>
        <p:spPr>
          <a:xfrm>
            <a:off x="469817" y="3182585"/>
            <a:ext cx="11252365" cy="1960915"/>
          </a:xfrm>
        </p:spPr>
        <p:txBody>
          <a:bodyPr>
            <a:normAutofit fontScale="90000"/>
          </a:bodyPr>
          <a:lstStyle/>
          <a:p>
            <a:pPr marL="0" lvl="0" indent="0" algn="ctr" rtl="0">
              <a:lnSpc>
                <a:spcPct val="90000"/>
              </a:lnSpc>
              <a:spcBef>
                <a:spcPts val="0"/>
              </a:spcBef>
              <a:spcAft>
                <a:spcPts val="0"/>
              </a:spcAft>
              <a:buClr>
                <a:srgbClr val="000000"/>
              </a:buClr>
              <a:buSzPct val="100000"/>
              <a:buFont typeface="Comic Sans MS"/>
              <a:buNone/>
            </a:pPr>
            <a:r>
              <a:rPr lang="en-CA" sz="3200" b="1" dirty="0"/>
              <a:t>A Restorative Justice Response to</a:t>
            </a:r>
            <a:r>
              <a:rPr lang="cs-CZ" sz="3200" b="1" dirty="0"/>
              <a:t> </a:t>
            </a:r>
            <a:r>
              <a:rPr lang="en-CA" sz="3200" b="1" dirty="0"/>
              <a:t>Elder Abuse and Mistreatment</a:t>
            </a:r>
            <a:br>
              <a:rPr lang="en-CA" sz="3200" b="1" dirty="0"/>
            </a:br>
            <a:br>
              <a:rPr lang="en-CA" sz="3200" b="1" dirty="0"/>
            </a:br>
            <a:r>
              <a:rPr lang="en-CA" sz="3200" b="1" dirty="0" err="1">
                <a:solidFill>
                  <a:schemeClr val="bg1"/>
                </a:solidFill>
              </a:rPr>
              <a:t>Odpověď</a:t>
            </a:r>
            <a:r>
              <a:rPr lang="en-CA" sz="3200" b="1" dirty="0">
                <a:solidFill>
                  <a:schemeClr val="bg1"/>
                </a:solidFill>
              </a:rPr>
              <a:t> </a:t>
            </a:r>
            <a:r>
              <a:rPr lang="en-CA" sz="3200" b="1" dirty="0" err="1">
                <a:solidFill>
                  <a:schemeClr val="bg1"/>
                </a:solidFill>
              </a:rPr>
              <a:t>restorativní</a:t>
            </a:r>
            <a:r>
              <a:rPr lang="en-CA" sz="3200" b="1" dirty="0">
                <a:solidFill>
                  <a:schemeClr val="bg1"/>
                </a:solidFill>
              </a:rPr>
              <a:t> justice </a:t>
            </a:r>
            <a:r>
              <a:rPr lang="en-CA" sz="3200" b="1" dirty="0" err="1">
                <a:solidFill>
                  <a:schemeClr val="bg1"/>
                </a:solidFill>
              </a:rPr>
              <a:t>na</a:t>
            </a:r>
            <a:r>
              <a:rPr lang="en-CA" sz="3200" b="1" dirty="0">
                <a:solidFill>
                  <a:schemeClr val="bg1"/>
                </a:solidFill>
              </a:rPr>
              <a:t> </a:t>
            </a:r>
            <a:r>
              <a:rPr lang="en-CA" sz="3200" b="1" dirty="0" err="1">
                <a:solidFill>
                  <a:schemeClr val="bg1"/>
                </a:solidFill>
              </a:rPr>
              <a:t>problém</a:t>
            </a:r>
            <a:r>
              <a:rPr lang="en-CA" sz="3200" b="1" dirty="0">
                <a:solidFill>
                  <a:schemeClr val="bg1"/>
                </a:solidFill>
              </a:rPr>
              <a:t> </a:t>
            </a:r>
            <a:r>
              <a:rPr lang="en-CA" sz="3200" b="1" dirty="0" err="1">
                <a:solidFill>
                  <a:schemeClr val="bg1"/>
                </a:solidFill>
              </a:rPr>
              <a:t>týrání</a:t>
            </a:r>
            <a:r>
              <a:rPr lang="en-CA" sz="3200" b="1" dirty="0">
                <a:solidFill>
                  <a:schemeClr val="bg1"/>
                </a:solidFill>
              </a:rPr>
              <a:t> a </a:t>
            </a:r>
            <a:r>
              <a:rPr lang="en-CA" sz="3200" b="1" dirty="0" err="1">
                <a:solidFill>
                  <a:schemeClr val="bg1"/>
                </a:solidFill>
              </a:rPr>
              <a:t>zneužívání</a:t>
            </a:r>
            <a:r>
              <a:rPr lang="en-CA" sz="3200" b="1" dirty="0">
                <a:solidFill>
                  <a:schemeClr val="bg1"/>
                </a:solidFill>
              </a:rPr>
              <a:t> </a:t>
            </a:r>
            <a:r>
              <a:rPr lang="en-CA" sz="3200" b="1" dirty="0" err="1">
                <a:solidFill>
                  <a:schemeClr val="bg1"/>
                </a:solidFill>
              </a:rPr>
              <a:t>starších</a:t>
            </a:r>
            <a:r>
              <a:rPr lang="en-CA" sz="3200" b="1" dirty="0">
                <a:solidFill>
                  <a:schemeClr val="bg1"/>
                </a:solidFill>
              </a:rPr>
              <a:t> </a:t>
            </a:r>
            <a:r>
              <a:rPr lang="en-CA" sz="3200" b="1" dirty="0" err="1">
                <a:solidFill>
                  <a:schemeClr val="bg1"/>
                </a:solidFill>
              </a:rPr>
              <a:t>osob</a:t>
            </a:r>
            <a:br>
              <a:rPr lang="cs-CZ" sz="3200" b="1" dirty="0">
                <a:solidFill>
                  <a:schemeClr val="bg1"/>
                </a:solidFill>
              </a:rPr>
            </a:br>
            <a:br>
              <a:rPr lang="cs-CZ" sz="3200" b="1" dirty="0">
                <a:solidFill>
                  <a:schemeClr val="accent2">
                    <a:lumMod val="40000"/>
                    <a:lumOff val="60000"/>
                  </a:schemeClr>
                </a:solidFill>
              </a:rPr>
            </a:br>
            <a:r>
              <a:rPr lang="en-CA" sz="3200" b="1" dirty="0">
                <a:solidFill>
                  <a:schemeClr val="accent2">
                    <a:lumMod val="40000"/>
                    <a:lumOff val="60000"/>
                  </a:schemeClr>
                </a:solidFill>
              </a:rPr>
              <a:t>Arlene Groh</a:t>
            </a:r>
            <a:br>
              <a:rPr lang="en-CA" sz="2000" b="1" dirty="0">
                <a:solidFill>
                  <a:schemeClr val="bg1"/>
                </a:solidFill>
              </a:rPr>
            </a:br>
            <a:br>
              <a:rPr lang="en-CA" sz="2000" b="1" dirty="0">
                <a:solidFill>
                  <a:schemeClr val="bg1"/>
                </a:solidFill>
              </a:rPr>
            </a:br>
            <a:r>
              <a:rPr lang="en-CA" sz="2000" b="1" i="1" dirty="0">
                <a:solidFill>
                  <a:schemeClr val="bg1"/>
                </a:solidFill>
              </a:rPr>
              <a:t>Retired Elder Abuse Restorative Justice Consultant</a:t>
            </a:r>
            <a:br>
              <a:rPr lang="en-CA" sz="2000" b="1" i="1" dirty="0">
                <a:solidFill>
                  <a:schemeClr val="bg1"/>
                </a:solidFill>
              </a:rPr>
            </a:br>
            <a:r>
              <a:rPr lang="en-CA" sz="2000" b="1" i="1" dirty="0" err="1">
                <a:solidFill>
                  <a:schemeClr val="bg1"/>
                </a:solidFill>
              </a:rPr>
              <a:t>Emeritní</a:t>
            </a:r>
            <a:r>
              <a:rPr lang="en-CA" sz="2000" b="1" i="1" dirty="0">
                <a:solidFill>
                  <a:schemeClr val="bg1"/>
                </a:solidFill>
              </a:rPr>
              <a:t> </a:t>
            </a:r>
            <a:r>
              <a:rPr lang="en-CA" sz="2000" b="1" i="1" dirty="0" err="1">
                <a:solidFill>
                  <a:schemeClr val="bg1"/>
                </a:solidFill>
              </a:rPr>
              <a:t>konzultantka</a:t>
            </a:r>
            <a:r>
              <a:rPr lang="en-CA" sz="2000" b="1" i="1" dirty="0">
                <a:solidFill>
                  <a:schemeClr val="bg1"/>
                </a:solidFill>
              </a:rPr>
              <a:t> </a:t>
            </a:r>
            <a:r>
              <a:rPr lang="en-CA" sz="2000" b="1" i="1" dirty="0" err="1">
                <a:solidFill>
                  <a:schemeClr val="bg1"/>
                </a:solidFill>
              </a:rPr>
              <a:t>restorativní</a:t>
            </a:r>
            <a:r>
              <a:rPr lang="en-CA" sz="2000" b="1" i="1" dirty="0">
                <a:solidFill>
                  <a:schemeClr val="bg1"/>
                </a:solidFill>
              </a:rPr>
              <a:t> justice pro </a:t>
            </a:r>
            <a:r>
              <a:rPr lang="en-CA" sz="2000" b="1" i="1" dirty="0" err="1">
                <a:solidFill>
                  <a:schemeClr val="bg1"/>
                </a:solidFill>
              </a:rPr>
              <a:t>případy</a:t>
            </a:r>
            <a:r>
              <a:rPr lang="en-CA" sz="2000" b="1" i="1" dirty="0">
                <a:solidFill>
                  <a:schemeClr val="bg1"/>
                </a:solidFill>
              </a:rPr>
              <a:t> </a:t>
            </a:r>
            <a:r>
              <a:rPr lang="en-CA" sz="2000" b="1" i="1" dirty="0" err="1">
                <a:solidFill>
                  <a:schemeClr val="bg1"/>
                </a:solidFill>
              </a:rPr>
              <a:t>seniorského</a:t>
            </a:r>
            <a:r>
              <a:rPr lang="en-CA" sz="2000" b="1" i="1" dirty="0">
                <a:solidFill>
                  <a:schemeClr val="bg1"/>
                </a:solidFill>
              </a:rPr>
              <a:t> </a:t>
            </a:r>
            <a:r>
              <a:rPr lang="en-CA" sz="2000" b="1" i="1" dirty="0" err="1">
                <a:solidFill>
                  <a:schemeClr val="bg1"/>
                </a:solidFill>
              </a:rPr>
              <a:t>abusu</a:t>
            </a:r>
            <a:r>
              <a:rPr lang="en-CA" sz="2000" b="1" i="1" dirty="0">
                <a:solidFill>
                  <a:schemeClr val="bg1"/>
                </a:solidFill>
              </a:rPr>
              <a:t> </a:t>
            </a:r>
            <a:br>
              <a:rPr lang="en-CA" sz="2000" b="1" dirty="0">
                <a:solidFill>
                  <a:schemeClr val="bg1"/>
                </a:solidFill>
              </a:rPr>
            </a:br>
            <a:br>
              <a:rPr lang="en-CA" sz="2000" b="1" i="1" dirty="0">
                <a:solidFill>
                  <a:schemeClr val="bg1"/>
                </a:solidFill>
              </a:rPr>
            </a:br>
            <a:r>
              <a:rPr lang="en-CA" sz="2000" b="1" i="1" dirty="0">
                <a:solidFill>
                  <a:schemeClr val="bg1"/>
                </a:solidFill>
              </a:rPr>
              <a:t>Arlene.Groh@sympatico.ca</a:t>
            </a:r>
            <a:br>
              <a:rPr lang="en-CA" sz="2000" b="1" i="1" dirty="0">
                <a:solidFill>
                  <a:schemeClr val="bg1"/>
                </a:solidFill>
              </a:rPr>
            </a:br>
            <a:br>
              <a:rPr lang="en-CA" sz="2000" b="1" dirty="0">
                <a:solidFill>
                  <a:schemeClr val="bg1"/>
                </a:solidFill>
              </a:rPr>
            </a:br>
            <a:endParaRPr lang="en-GB" sz="2000" b="1" i="0" u="none" strike="noStrike" dirty="0">
              <a:solidFill>
                <a:schemeClr val="bg1"/>
              </a:solidFill>
              <a:latin typeface="Arial" panose="020B0604020202020204" pitchFamily="34" charset="0"/>
              <a:cs typeface="Arial" panose="020B0604020202020204" pitchFamily="34" charset="0"/>
            </a:endParaRPr>
          </a:p>
        </p:txBody>
      </p:sp>
      <p:pic>
        <p:nvPicPr>
          <p:cNvPr id="13" name="Grafický objekt 12">
            <a:extLst>
              <a:ext uri="{FF2B5EF4-FFF2-40B4-BE49-F238E27FC236}">
                <a16:creationId xmlns:a16="http://schemas.microsoft.com/office/drawing/2014/main" id="{FB5FDA2C-67B4-C68D-694A-8F41EED233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9902" y="6092544"/>
            <a:ext cx="1133475" cy="323850"/>
          </a:xfrm>
          <a:prstGeom prst="rect">
            <a:avLst/>
          </a:prstGeom>
        </p:spPr>
      </p:pic>
      <p:pic>
        <p:nvPicPr>
          <p:cNvPr id="15" name="Grafický objekt 14">
            <a:extLst>
              <a:ext uri="{FF2B5EF4-FFF2-40B4-BE49-F238E27FC236}">
                <a16:creationId xmlns:a16="http://schemas.microsoft.com/office/drawing/2014/main" id="{70EDCAB2-40C5-E1F9-FE9B-575B19720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9913" y="6092544"/>
            <a:ext cx="1057275" cy="323850"/>
          </a:xfrm>
          <a:prstGeom prst="rect">
            <a:avLst/>
          </a:prstGeom>
        </p:spPr>
      </p:pic>
      <p:pic>
        <p:nvPicPr>
          <p:cNvPr id="17" name="Grafický objekt 16">
            <a:extLst>
              <a:ext uri="{FF2B5EF4-FFF2-40B4-BE49-F238E27FC236}">
                <a16:creationId xmlns:a16="http://schemas.microsoft.com/office/drawing/2014/main" id="{9D61637C-166D-8FCB-8ADD-D76D265AFB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3724" y="6092544"/>
            <a:ext cx="352425" cy="323850"/>
          </a:xfrm>
          <a:prstGeom prst="rect">
            <a:avLst/>
          </a:prstGeom>
        </p:spPr>
      </p:pic>
      <p:pic>
        <p:nvPicPr>
          <p:cNvPr id="19" name="Grafický objekt 18">
            <a:extLst>
              <a:ext uri="{FF2B5EF4-FFF2-40B4-BE49-F238E27FC236}">
                <a16:creationId xmlns:a16="http://schemas.microsoft.com/office/drawing/2014/main" id="{BF611A59-015E-21D2-E3AD-0297E995B5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9172" y="6092544"/>
            <a:ext cx="323850" cy="323850"/>
          </a:xfrm>
          <a:prstGeom prst="rect">
            <a:avLst/>
          </a:prstGeom>
        </p:spPr>
      </p:pic>
      <p:pic>
        <p:nvPicPr>
          <p:cNvPr id="21" name="Grafický objekt 20">
            <a:extLst>
              <a:ext uri="{FF2B5EF4-FFF2-40B4-BE49-F238E27FC236}">
                <a16:creationId xmlns:a16="http://schemas.microsoft.com/office/drawing/2014/main" id="{8AC3CDCB-1967-613A-9FFA-DFD82F9B6F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98615" y="6092544"/>
            <a:ext cx="1152525" cy="323850"/>
          </a:xfrm>
          <a:prstGeom prst="rect">
            <a:avLst/>
          </a:prstGeom>
        </p:spPr>
      </p:pic>
      <p:pic>
        <p:nvPicPr>
          <p:cNvPr id="3" name="Google Shape;33;p1" descr="Logo-HA-FinalOutlines">
            <a:extLst>
              <a:ext uri="{FF2B5EF4-FFF2-40B4-BE49-F238E27FC236}">
                <a16:creationId xmlns:a16="http://schemas.microsoft.com/office/drawing/2014/main" id="{41E92661-7487-467C-CE63-D7CD93D6CF80}"/>
              </a:ext>
            </a:extLst>
          </p:cNvPr>
          <p:cNvPicPr preferRelativeResize="0"/>
          <p:nvPr/>
        </p:nvPicPr>
        <p:blipFill rotWithShape="1">
          <a:blip r:embed="rId15">
            <a:alphaModFix amt="53000"/>
          </a:blip>
          <a:srcRect/>
          <a:stretch/>
        </p:blipFill>
        <p:spPr>
          <a:xfrm>
            <a:off x="7419913" y="0"/>
            <a:ext cx="4768258" cy="1436914"/>
          </a:xfrm>
          <a:prstGeom prst="rect">
            <a:avLst/>
          </a:prstGeom>
          <a:noFill/>
          <a:ln>
            <a:noFill/>
          </a:ln>
        </p:spPr>
      </p:pic>
    </p:spTree>
    <p:extLst>
      <p:ext uri="{BB962C8B-B14F-4D97-AF65-F5344CB8AC3E}">
        <p14:creationId xmlns:p14="http://schemas.microsoft.com/office/powerpoint/2010/main" val="38726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90;p8">
            <a:extLst>
              <a:ext uri="{FF2B5EF4-FFF2-40B4-BE49-F238E27FC236}">
                <a16:creationId xmlns:a16="http://schemas.microsoft.com/office/drawing/2014/main" id="{6CE78E6B-A146-A84D-CD78-4A477028337B}"/>
              </a:ext>
            </a:extLst>
          </p:cNvPr>
          <p:cNvSpPr txBox="1">
            <a:spLocks/>
          </p:cNvSpPr>
          <p:nvPr/>
        </p:nvSpPr>
        <p:spPr>
          <a:xfrm>
            <a:off x="4036618" y="381106"/>
            <a:ext cx="6495309" cy="517500"/>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lang="en-CA" sz="3600" b="1" i="0" u="none" strike="noStrike" cap="none">
                <a:solidFill>
                  <a:srgbClr val="000000"/>
                </a:solidFill>
                <a:latin typeface="+mn-lt"/>
                <a:ea typeface="Comic Sans MS"/>
                <a:cs typeface="Comic Sans MS"/>
                <a:sym typeface="Comic Sans MS"/>
              </a:rPr>
              <a:t>Restorative Justice Project</a:t>
            </a:r>
            <a:endParaRPr kumimoji="0" lang="en-CA" sz="3600" b="1" i="0" u="none" strike="noStrike" kern="0" cap="none" spc="0" normalizeH="0" baseline="0" noProof="0" dirty="0">
              <a:ln>
                <a:noFill/>
              </a:ln>
              <a:solidFill>
                <a:srgbClr val="ED7D31"/>
              </a:solidFill>
              <a:effectLst/>
              <a:uLnTx/>
              <a:uFillTx/>
              <a:latin typeface="+mn-lt"/>
              <a:cs typeface="Calibri" panose="020F0502020204030204" pitchFamily="34" charset="0"/>
              <a:sym typeface="Comic Sans MS"/>
            </a:endParaRPr>
          </a:p>
        </p:txBody>
      </p:sp>
      <p:sp>
        <p:nvSpPr>
          <p:cNvPr id="4" name="TextovéPole 3">
            <a:extLst>
              <a:ext uri="{FF2B5EF4-FFF2-40B4-BE49-F238E27FC236}">
                <a16:creationId xmlns:a16="http://schemas.microsoft.com/office/drawing/2014/main" id="{8FF9C78C-9412-6542-AD35-00D541AD5D9B}"/>
              </a:ext>
            </a:extLst>
          </p:cNvPr>
          <p:cNvSpPr txBox="1"/>
          <p:nvPr/>
        </p:nvSpPr>
        <p:spPr>
          <a:xfrm>
            <a:off x="1911926" y="892572"/>
            <a:ext cx="10280074" cy="5277535"/>
          </a:xfrm>
          <a:prstGeom prst="rect">
            <a:avLst/>
          </a:prstGeom>
          <a:noFill/>
        </p:spPr>
        <p:txBody>
          <a:bodyPr wrap="square" rtlCol="0">
            <a:spAutoFit/>
          </a:bodyPr>
          <a:lstStyle/>
          <a:p>
            <a:pPr marL="0" lvl="0" indent="0" algn="l" rtl="0">
              <a:lnSpc>
                <a:spcPct val="150000"/>
              </a:lnSpc>
              <a:spcBef>
                <a:spcPts val="0"/>
              </a:spcBef>
              <a:spcAft>
                <a:spcPts val="0"/>
              </a:spcAft>
              <a:buClr>
                <a:srgbClr val="000000"/>
              </a:buClr>
              <a:buSzPts val="2000"/>
              <a:buFont typeface="Comic Sans MS"/>
              <a:buNone/>
            </a:pPr>
            <a:r>
              <a:rPr lang="cs-CZ" sz="2400" b="1" dirty="0"/>
              <a:t>     </a:t>
            </a:r>
            <a:r>
              <a:rPr lang="en-CA" sz="2400" b="1" dirty="0"/>
              <a:t>Project Goals: / </a:t>
            </a:r>
            <a:r>
              <a:rPr lang="cs-CZ" sz="2400" b="1" dirty="0">
                <a:solidFill>
                  <a:schemeClr val="accent2">
                    <a:lumMod val="75000"/>
                  </a:schemeClr>
                </a:solidFill>
              </a:rPr>
              <a:t>Projektové c</a:t>
            </a:r>
            <a:r>
              <a:rPr lang="en-CA" sz="2400" b="1" dirty="0" err="1">
                <a:solidFill>
                  <a:srgbClr val="E36C09"/>
                </a:solidFill>
              </a:rPr>
              <a:t>íle</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000"/>
              <a:buFont typeface="Arial"/>
              <a:buChar char="•"/>
            </a:pPr>
            <a:r>
              <a:rPr lang="en-CA" sz="2400" b="1" dirty="0"/>
              <a:t>To increase the reporting of abuse / </a:t>
            </a:r>
            <a:r>
              <a:rPr lang="en-CA" sz="2400" b="1" dirty="0" err="1">
                <a:solidFill>
                  <a:srgbClr val="E36C09"/>
                </a:solidFill>
              </a:rPr>
              <a:t>Zvýšit</a:t>
            </a:r>
            <a:r>
              <a:rPr lang="en-CA" sz="2400" b="1" dirty="0">
                <a:solidFill>
                  <a:srgbClr val="E36C09"/>
                </a:solidFill>
              </a:rPr>
              <a:t> </a:t>
            </a:r>
            <a:r>
              <a:rPr lang="en-CA" sz="2400" b="1" dirty="0" err="1">
                <a:solidFill>
                  <a:srgbClr val="E36C09"/>
                </a:solidFill>
              </a:rPr>
              <a:t>počet</a:t>
            </a:r>
            <a:r>
              <a:rPr lang="en-CA" sz="2400" b="1" dirty="0">
                <a:solidFill>
                  <a:srgbClr val="E36C09"/>
                </a:solidFill>
              </a:rPr>
              <a:t> </a:t>
            </a:r>
            <a:r>
              <a:rPr lang="en-CA" sz="2400" b="1" dirty="0" err="1">
                <a:solidFill>
                  <a:srgbClr val="E36C09"/>
                </a:solidFill>
              </a:rPr>
              <a:t>ohlášení</a:t>
            </a:r>
            <a:r>
              <a:rPr lang="en-CA" sz="2400" b="1" dirty="0">
                <a:solidFill>
                  <a:srgbClr val="E36C09"/>
                </a:solidFill>
              </a:rPr>
              <a:t> </a:t>
            </a:r>
            <a:r>
              <a:rPr lang="en-CA" sz="2400" b="1" dirty="0" err="1">
                <a:solidFill>
                  <a:srgbClr val="E36C09"/>
                </a:solidFill>
              </a:rPr>
              <a:t>zneužívání</a:t>
            </a:r>
            <a:r>
              <a:rPr lang="en-CA" sz="2400" b="1" dirty="0">
                <a:solidFill>
                  <a:srgbClr val="E36C09"/>
                </a:solidFill>
              </a:rPr>
              <a:t> a </a:t>
            </a:r>
            <a:r>
              <a:rPr lang="en-CA" sz="2400" b="1" dirty="0" err="1">
                <a:solidFill>
                  <a:srgbClr val="E36C09"/>
                </a:solidFill>
              </a:rPr>
              <a:t>týrání</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000"/>
              <a:buFont typeface="Arial"/>
              <a:buChar char="•"/>
            </a:pPr>
            <a:r>
              <a:rPr lang="en-CA" sz="2400" b="1" dirty="0"/>
              <a:t>To develop and implement a restorative approach to elder abuse that encourages personal responsibility, permits healing, and promotes healthier relationships / </a:t>
            </a:r>
            <a:r>
              <a:rPr lang="en-CA" sz="2400" b="1" dirty="0" err="1">
                <a:solidFill>
                  <a:srgbClr val="E36C09"/>
                </a:solidFill>
              </a:rPr>
              <a:t>Vyvinout</a:t>
            </a:r>
            <a:r>
              <a:rPr lang="en-CA" sz="2400" b="1" dirty="0">
                <a:solidFill>
                  <a:srgbClr val="E36C09"/>
                </a:solidFill>
              </a:rPr>
              <a:t> a </a:t>
            </a:r>
            <a:r>
              <a:rPr lang="en-CA" sz="2400" b="1" dirty="0" err="1">
                <a:solidFill>
                  <a:srgbClr val="E36C09"/>
                </a:solidFill>
              </a:rPr>
              <a:t>implementovat</a:t>
            </a:r>
            <a:r>
              <a:rPr lang="en-CA" sz="2400" b="1" dirty="0">
                <a:solidFill>
                  <a:srgbClr val="E36C09"/>
                </a:solidFill>
              </a:rPr>
              <a:t> </a:t>
            </a:r>
            <a:r>
              <a:rPr lang="en-CA" sz="2400" b="1" dirty="0" err="1">
                <a:solidFill>
                  <a:srgbClr val="E36C09"/>
                </a:solidFill>
              </a:rPr>
              <a:t>restorativní</a:t>
            </a:r>
            <a:r>
              <a:rPr lang="en-CA" sz="2400" b="1" dirty="0">
                <a:solidFill>
                  <a:srgbClr val="E36C09"/>
                </a:solidFill>
              </a:rPr>
              <a:t> </a:t>
            </a:r>
            <a:r>
              <a:rPr lang="en-CA" sz="2400" b="1" dirty="0" err="1">
                <a:solidFill>
                  <a:srgbClr val="E36C09"/>
                </a:solidFill>
              </a:rPr>
              <a:t>přístup</a:t>
            </a:r>
            <a:r>
              <a:rPr lang="en-CA" sz="2400" b="1" dirty="0">
                <a:solidFill>
                  <a:srgbClr val="E36C09"/>
                </a:solidFill>
              </a:rPr>
              <a:t> k </a:t>
            </a:r>
            <a:r>
              <a:rPr lang="en-CA" sz="2400" b="1" dirty="0" err="1">
                <a:solidFill>
                  <a:srgbClr val="E36C09"/>
                </a:solidFill>
              </a:rPr>
              <a:t>týrání</a:t>
            </a:r>
            <a:r>
              <a:rPr lang="en-CA" sz="2400" b="1" dirty="0">
                <a:solidFill>
                  <a:srgbClr val="E36C09"/>
                </a:solidFill>
              </a:rPr>
              <a:t> a </a:t>
            </a:r>
            <a:r>
              <a:rPr lang="en-CA" sz="2400" b="1" dirty="0" err="1">
                <a:solidFill>
                  <a:srgbClr val="E36C09"/>
                </a:solidFill>
              </a:rPr>
              <a:t>zneužívání</a:t>
            </a:r>
            <a:r>
              <a:rPr lang="en-CA" sz="2400" b="1" dirty="0">
                <a:solidFill>
                  <a:srgbClr val="E36C09"/>
                </a:solidFill>
              </a:rPr>
              <a:t> </a:t>
            </a:r>
            <a:r>
              <a:rPr lang="en-CA" sz="2400" b="1" dirty="0" err="1">
                <a:solidFill>
                  <a:srgbClr val="E36C09"/>
                </a:solidFill>
              </a:rPr>
              <a:t>seniorů</a:t>
            </a:r>
            <a:r>
              <a:rPr lang="en-CA" sz="2400" b="1" dirty="0">
                <a:solidFill>
                  <a:srgbClr val="E36C09"/>
                </a:solidFill>
              </a:rPr>
              <a:t>, </a:t>
            </a:r>
            <a:r>
              <a:rPr lang="en-CA" sz="2400" b="1" dirty="0" err="1">
                <a:solidFill>
                  <a:srgbClr val="E36C09"/>
                </a:solidFill>
              </a:rPr>
              <a:t>který</a:t>
            </a:r>
            <a:r>
              <a:rPr lang="en-CA" sz="2400" b="1" dirty="0">
                <a:solidFill>
                  <a:srgbClr val="E36C09"/>
                </a:solidFill>
              </a:rPr>
              <a:t> </a:t>
            </a:r>
            <a:r>
              <a:rPr lang="en-CA" sz="2400" b="1" dirty="0" err="1">
                <a:solidFill>
                  <a:srgbClr val="E36C09"/>
                </a:solidFill>
              </a:rPr>
              <a:t>podporuje</a:t>
            </a:r>
            <a:r>
              <a:rPr lang="en-CA" sz="2400" b="1" dirty="0">
                <a:solidFill>
                  <a:srgbClr val="E36C09"/>
                </a:solidFill>
              </a:rPr>
              <a:t> </a:t>
            </a:r>
            <a:r>
              <a:rPr lang="en-CA" sz="2400" b="1" dirty="0" err="1">
                <a:solidFill>
                  <a:srgbClr val="E36C09"/>
                </a:solidFill>
              </a:rPr>
              <a:t>osobní</a:t>
            </a:r>
            <a:r>
              <a:rPr lang="en-CA" sz="2400" b="1" dirty="0">
                <a:solidFill>
                  <a:srgbClr val="E36C09"/>
                </a:solidFill>
              </a:rPr>
              <a:t> </a:t>
            </a:r>
            <a:r>
              <a:rPr lang="en-CA" sz="2400" b="1" dirty="0" err="1">
                <a:solidFill>
                  <a:srgbClr val="E36C09"/>
                </a:solidFill>
              </a:rPr>
              <a:t>odpovědnost</a:t>
            </a:r>
            <a:r>
              <a:rPr lang="en-CA" sz="2400" b="1" dirty="0">
                <a:solidFill>
                  <a:srgbClr val="E36C09"/>
                </a:solidFill>
              </a:rPr>
              <a:t>, </a:t>
            </a:r>
            <a:r>
              <a:rPr lang="en-CA" sz="2400" b="1" dirty="0" err="1">
                <a:solidFill>
                  <a:srgbClr val="E36C09"/>
                </a:solidFill>
              </a:rPr>
              <a:t>umožňuje</a:t>
            </a:r>
            <a:r>
              <a:rPr lang="en-CA" sz="2400" b="1" dirty="0">
                <a:solidFill>
                  <a:srgbClr val="E36C09"/>
                </a:solidFill>
              </a:rPr>
              <a:t> </a:t>
            </a:r>
            <a:r>
              <a:rPr lang="en-CA" sz="2400" b="1" dirty="0" err="1">
                <a:solidFill>
                  <a:srgbClr val="E36C09"/>
                </a:solidFill>
              </a:rPr>
              <a:t>uzdravení</a:t>
            </a:r>
            <a:r>
              <a:rPr lang="en-CA" sz="2400" b="1" dirty="0">
                <a:solidFill>
                  <a:srgbClr val="E36C09"/>
                </a:solidFill>
              </a:rPr>
              <a:t> a </a:t>
            </a:r>
            <a:r>
              <a:rPr lang="en-CA" sz="2400" b="1" dirty="0" err="1">
                <a:solidFill>
                  <a:srgbClr val="E36C09"/>
                </a:solidFill>
              </a:rPr>
              <a:t>podporuje</a:t>
            </a:r>
            <a:r>
              <a:rPr lang="en-CA" sz="2400" b="1" dirty="0">
                <a:solidFill>
                  <a:srgbClr val="E36C09"/>
                </a:solidFill>
              </a:rPr>
              <a:t> </a:t>
            </a:r>
            <a:r>
              <a:rPr lang="en-CA" sz="2400" b="1" dirty="0" err="1">
                <a:solidFill>
                  <a:srgbClr val="E36C09"/>
                </a:solidFill>
              </a:rPr>
              <a:t>zdravější</a:t>
            </a:r>
            <a:r>
              <a:rPr lang="en-CA" sz="2400" b="1" dirty="0">
                <a:solidFill>
                  <a:srgbClr val="E36C09"/>
                </a:solidFill>
              </a:rPr>
              <a:t> </a:t>
            </a:r>
            <a:r>
              <a:rPr lang="en-CA" sz="2400" b="1" dirty="0" err="1">
                <a:solidFill>
                  <a:srgbClr val="E36C09"/>
                </a:solidFill>
              </a:rPr>
              <a:t>vztahy</a:t>
            </a:r>
            <a:r>
              <a:rPr lang="en-CA" sz="2400" b="1" dirty="0">
                <a:solidFill>
                  <a:srgbClr val="E36C09"/>
                </a:solidFill>
              </a:rPr>
              <a:t> </a:t>
            </a:r>
            <a:endParaRPr lang="en-CA" sz="4000" b="1" dirty="0"/>
          </a:p>
          <a:p>
            <a:pPr marL="342900" lvl="0" indent="-342900" algn="l" rtl="0">
              <a:lnSpc>
                <a:spcPct val="150000"/>
              </a:lnSpc>
              <a:spcBef>
                <a:spcPts val="500"/>
              </a:spcBef>
              <a:spcAft>
                <a:spcPts val="0"/>
              </a:spcAft>
              <a:buClr>
                <a:srgbClr val="000000"/>
              </a:buClr>
              <a:buSzPts val="2000"/>
              <a:buFont typeface="Arial"/>
              <a:buChar char="•"/>
            </a:pPr>
            <a:r>
              <a:rPr lang="en-CA" sz="2400" b="1" dirty="0"/>
              <a:t>To develop people’s own capacity to deal with abuse / </a:t>
            </a:r>
            <a:endParaRPr lang="cs-CZ" sz="2400" b="1" dirty="0"/>
          </a:p>
          <a:p>
            <a:pPr lvl="0" algn="l" rtl="0">
              <a:lnSpc>
                <a:spcPct val="150000"/>
              </a:lnSpc>
              <a:spcBef>
                <a:spcPts val="500"/>
              </a:spcBef>
              <a:spcAft>
                <a:spcPts val="0"/>
              </a:spcAft>
              <a:buClr>
                <a:srgbClr val="000000"/>
              </a:buClr>
              <a:buSzPts val="2000"/>
            </a:pPr>
            <a:r>
              <a:rPr lang="cs-CZ" sz="2400" b="1" dirty="0">
                <a:solidFill>
                  <a:srgbClr val="E36C09"/>
                </a:solidFill>
              </a:rPr>
              <a:t>      </a:t>
            </a:r>
            <a:r>
              <a:rPr lang="en-CA" sz="2400" b="1" dirty="0" err="1">
                <a:solidFill>
                  <a:srgbClr val="E36C09"/>
                </a:solidFill>
              </a:rPr>
              <a:t>Rozvíjet</a:t>
            </a:r>
            <a:r>
              <a:rPr lang="en-CA" sz="2400" b="1" dirty="0">
                <a:solidFill>
                  <a:srgbClr val="E36C09"/>
                </a:solidFill>
              </a:rPr>
              <a:t> </a:t>
            </a:r>
            <a:r>
              <a:rPr lang="en-CA" sz="2400" b="1" dirty="0" err="1">
                <a:solidFill>
                  <a:srgbClr val="E36C09"/>
                </a:solidFill>
              </a:rPr>
              <a:t>vlastní</a:t>
            </a:r>
            <a:r>
              <a:rPr lang="en-CA" sz="2400" b="1" dirty="0">
                <a:solidFill>
                  <a:srgbClr val="E36C09"/>
                </a:solidFill>
              </a:rPr>
              <a:t> </a:t>
            </a:r>
            <a:r>
              <a:rPr lang="en-CA" sz="2400" b="1" dirty="0" err="1">
                <a:solidFill>
                  <a:srgbClr val="E36C09"/>
                </a:solidFill>
              </a:rPr>
              <a:t>schopnost</a:t>
            </a:r>
            <a:r>
              <a:rPr lang="en-CA" sz="2400" b="1" dirty="0">
                <a:solidFill>
                  <a:srgbClr val="E36C09"/>
                </a:solidFill>
              </a:rPr>
              <a:t> </a:t>
            </a:r>
            <a:r>
              <a:rPr lang="en-CA" sz="2400" b="1" dirty="0" err="1">
                <a:solidFill>
                  <a:srgbClr val="E36C09"/>
                </a:solidFill>
              </a:rPr>
              <a:t>lidí</a:t>
            </a:r>
            <a:r>
              <a:rPr lang="en-CA" sz="2400" b="1" dirty="0">
                <a:solidFill>
                  <a:srgbClr val="E36C09"/>
                </a:solidFill>
              </a:rPr>
              <a:t> </a:t>
            </a:r>
            <a:r>
              <a:rPr lang="en-CA" sz="2400" b="1" dirty="0" err="1">
                <a:solidFill>
                  <a:srgbClr val="E36C09"/>
                </a:solidFill>
              </a:rPr>
              <a:t>vypořádat</a:t>
            </a:r>
            <a:r>
              <a:rPr lang="en-CA" sz="2400" b="1" dirty="0">
                <a:solidFill>
                  <a:srgbClr val="E36C09"/>
                </a:solidFill>
              </a:rPr>
              <a:t> se s </a:t>
            </a:r>
            <a:r>
              <a:rPr lang="en-CA" sz="2400" b="1" dirty="0" err="1">
                <a:solidFill>
                  <a:srgbClr val="E36C09"/>
                </a:solidFill>
              </a:rPr>
              <a:t>týráním</a:t>
            </a:r>
            <a:r>
              <a:rPr lang="en-CA" sz="2400" b="1" dirty="0">
                <a:solidFill>
                  <a:srgbClr val="E36C09"/>
                </a:solidFill>
              </a:rPr>
              <a:t> a </a:t>
            </a:r>
            <a:r>
              <a:rPr lang="en-CA" sz="2400" b="1" dirty="0" err="1">
                <a:solidFill>
                  <a:srgbClr val="E36C09"/>
                </a:solidFill>
              </a:rPr>
              <a:t>zneužíváním</a:t>
            </a:r>
            <a:endParaRPr lang="en-CA" sz="4000" b="1" dirty="0"/>
          </a:p>
        </p:txBody>
      </p:sp>
    </p:spTree>
    <p:extLst>
      <p:ext uri="{BB962C8B-B14F-4D97-AF65-F5344CB8AC3E}">
        <p14:creationId xmlns:p14="http://schemas.microsoft.com/office/powerpoint/2010/main" val="382461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90;p8">
            <a:extLst>
              <a:ext uri="{FF2B5EF4-FFF2-40B4-BE49-F238E27FC236}">
                <a16:creationId xmlns:a16="http://schemas.microsoft.com/office/drawing/2014/main" id="{6CE78E6B-A146-A84D-CD78-4A477028337B}"/>
              </a:ext>
            </a:extLst>
          </p:cNvPr>
          <p:cNvSpPr txBox="1">
            <a:spLocks/>
          </p:cNvSpPr>
          <p:nvPr/>
        </p:nvSpPr>
        <p:spPr>
          <a:xfrm>
            <a:off x="3894575" y="1046930"/>
            <a:ext cx="6495309" cy="947955"/>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lang="en-CA" sz="3600" b="1" i="0" u="none" strike="noStrike" cap="none" dirty="0">
                <a:solidFill>
                  <a:srgbClr val="000000"/>
                </a:solidFill>
                <a:latin typeface="Calibri" panose="020F0502020204030204" pitchFamily="34" charset="0"/>
                <a:cs typeface="Calibri" panose="020F0502020204030204" pitchFamily="34" charset="0"/>
                <a:sym typeface="Comic Sans MS"/>
              </a:rPr>
              <a:t>Common Understandings</a:t>
            </a:r>
            <a:endParaRPr lang="cs-CZ" sz="3600" b="1" i="0" u="none" strike="noStrike" cap="none" dirty="0">
              <a:solidFill>
                <a:srgbClr val="000000"/>
              </a:solidFill>
              <a:latin typeface="Calibri" panose="020F0502020204030204" pitchFamily="34" charset="0"/>
              <a:cs typeface="Calibri" panose="020F0502020204030204" pitchFamily="34" charset="0"/>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Calibri" panose="020F0502020204030204" pitchFamily="34" charset="0"/>
              <a:cs typeface="Calibri" panose="020F0502020204030204" pitchFamily="34" charset="0"/>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Calibri" panose="020F0502020204030204" pitchFamily="34" charset="0"/>
              <a:cs typeface="Calibri" panose="020F0502020204030204" pitchFamily="34" charset="0"/>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br>
              <a:rPr lang="en-CA" sz="3600" b="1" i="0" u="none" strike="noStrike" cap="none" dirty="0">
                <a:solidFill>
                  <a:srgbClr val="000000"/>
                </a:solidFill>
                <a:latin typeface="Calibri" panose="020F0502020204030204" pitchFamily="34" charset="0"/>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cs typeface="Calibri" panose="020F0502020204030204" pitchFamily="34" charset="0"/>
                <a:sym typeface="Comic Sans MS"/>
              </a:rPr>
              <a:t>Běžné</a:t>
            </a:r>
            <a:r>
              <a:rPr lang="en-CA" sz="3600" b="1" i="0" u="none" strike="noStrike" cap="none" dirty="0">
                <a:solidFill>
                  <a:srgbClr val="E36C09"/>
                </a:solidFill>
                <a:latin typeface="Calibri" panose="020F0502020204030204" pitchFamily="34" charset="0"/>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cs typeface="Calibri" panose="020F0502020204030204" pitchFamily="34" charset="0"/>
                <a:sym typeface="Comic Sans MS"/>
              </a:rPr>
              <a:t>porozumění</a:t>
            </a:r>
            <a:endParaRPr kumimoji="0" lang="en-CA" sz="3600" b="1"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Comic Sans MS"/>
            </a:endParaRPr>
          </a:p>
        </p:txBody>
      </p:sp>
      <p:sp>
        <p:nvSpPr>
          <p:cNvPr id="4" name="TextovéPole 3">
            <a:extLst>
              <a:ext uri="{FF2B5EF4-FFF2-40B4-BE49-F238E27FC236}">
                <a16:creationId xmlns:a16="http://schemas.microsoft.com/office/drawing/2014/main" id="{8FF9C78C-9412-6542-AD35-00D541AD5D9B}"/>
              </a:ext>
            </a:extLst>
          </p:cNvPr>
          <p:cNvSpPr txBox="1"/>
          <p:nvPr/>
        </p:nvSpPr>
        <p:spPr>
          <a:xfrm>
            <a:off x="2080601" y="2738911"/>
            <a:ext cx="10280074" cy="3367076"/>
          </a:xfrm>
          <a:prstGeom prst="rect">
            <a:avLst/>
          </a:prstGeom>
          <a:noFill/>
        </p:spPr>
        <p:txBody>
          <a:bodyPr wrap="square" rtlCol="0">
            <a:spAutoFit/>
          </a:bodyPr>
          <a:lstStyle/>
          <a:p>
            <a:pPr marL="342900" lvl="0" indent="-342900" algn="ctr" rtl="0">
              <a:lnSpc>
                <a:spcPct val="100000"/>
              </a:lnSpc>
              <a:spcBef>
                <a:spcPts val="600"/>
              </a:spcBef>
              <a:spcAft>
                <a:spcPts val="0"/>
              </a:spcAft>
              <a:buClr>
                <a:srgbClr val="000000"/>
              </a:buClr>
              <a:buSzPts val="3600"/>
              <a:buFont typeface="Comic Sans MS"/>
              <a:buNone/>
            </a:pPr>
            <a:r>
              <a:rPr lang="en-CA" sz="3600" b="1" dirty="0"/>
              <a:t>Elder Abuse</a:t>
            </a:r>
          </a:p>
          <a:p>
            <a:pPr marL="342900" lvl="0" indent="-342900" algn="ctr" rtl="0">
              <a:lnSpc>
                <a:spcPct val="100000"/>
              </a:lnSpc>
              <a:spcBef>
                <a:spcPts val="600"/>
              </a:spcBef>
              <a:spcAft>
                <a:spcPts val="0"/>
              </a:spcAft>
              <a:buClr>
                <a:srgbClr val="E36C09"/>
              </a:buClr>
              <a:buSzPts val="3600"/>
              <a:buFont typeface="Comic Sans MS"/>
              <a:buNone/>
            </a:pPr>
            <a:r>
              <a:rPr lang="en-CA" sz="3600" b="1" dirty="0" err="1">
                <a:solidFill>
                  <a:srgbClr val="E36C09"/>
                </a:solidFill>
              </a:rPr>
              <a:t>Týrání</a:t>
            </a:r>
            <a:r>
              <a:rPr lang="en-CA" sz="3600" b="1" dirty="0">
                <a:solidFill>
                  <a:srgbClr val="E36C09"/>
                </a:solidFill>
              </a:rPr>
              <a:t> a </a:t>
            </a:r>
            <a:r>
              <a:rPr lang="en-CA" sz="3600" b="1" dirty="0" err="1">
                <a:solidFill>
                  <a:srgbClr val="E36C09"/>
                </a:solidFill>
              </a:rPr>
              <a:t>zneužívání</a:t>
            </a:r>
            <a:r>
              <a:rPr lang="en-CA" sz="3600" b="1" dirty="0">
                <a:solidFill>
                  <a:srgbClr val="E36C09"/>
                </a:solidFill>
              </a:rPr>
              <a:t> </a:t>
            </a:r>
            <a:r>
              <a:rPr lang="en-CA" sz="3600" b="1" dirty="0" err="1">
                <a:solidFill>
                  <a:srgbClr val="E36C09"/>
                </a:solidFill>
              </a:rPr>
              <a:t>seniorů</a:t>
            </a:r>
            <a:endParaRPr lang="en-CA" sz="3600" b="1" dirty="0">
              <a:solidFill>
                <a:srgbClr val="E36C09"/>
              </a:solidFill>
            </a:endParaRPr>
          </a:p>
          <a:p>
            <a:pPr marL="342900" lvl="0" indent="-342900" algn="l" rtl="0">
              <a:lnSpc>
                <a:spcPct val="100000"/>
              </a:lnSpc>
              <a:spcBef>
                <a:spcPts val="600"/>
              </a:spcBef>
              <a:spcAft>
                <a:spcPts val="0"/>
              </a:spcAft>
              <a:buClr>
                <a:srgbClr val="000000"/>
              </a:buClr>
              <a:buSzPts val="3200"/>
              <a:buFont typeface="Comic Sans MS"/>
              <a:buNone/>
            </a:pPr>
            <a:endParaRPr lang="en-CA" sz="3600" b="1" dirty="0"/>
          </a:p>
          <a:p>
            <a:pPr marL="342900" lvl="0" indent="-342900" algn="ctr" rtl="0">
              <a:lnSpc>
                <a:spcPct val="100000"/>
              </a:lnSpc>
              <a:spcBef>
                <a:spcPts val="600"/>
              </a:spcBef>
              <a:spcAft>
                <a:spcPts val="0"/>
              </a:spcAft>
              <a:buClr>
                <a:srgbClr val="000000"/>
              </a:buClr>
              <a:buSzPts val="3600"/>
              <a:buFont typeface="Comic Sans MS"/>
              <a:buNone/>
            </a:pPr>
            <a:r>
              <a:rPr lang="en-CA" sz="3600" b="1" dirty="0"/>
              <a:t>Restorative Justice</a:t>
            </a:r>
          </a:p>
          <a:p>
            <a:pPr marL="0" marR="0" lvl="0" indent="0" algn="l" defTabSz="914400" rtl="0" eaLnBrk="1" fontAlgn="auto" latinLnBrk="0" hangingPunct="1">
              <a:lnSpc>
                <a:spcPct val="150000"/>
              </a:lnSpc>
              <a:spcBef>
                <a:spcPts val="0"/>
              </a:spcBef>
              <a:spcAft>
                <a:spcPts val="0"/>
              </a:spcAft>
              <a:buClr>
                <a:srgbClr val="000000"/>
              </a:buClr>
              <a:buSzPts val="2000"/>
              <a:buFont typeface="Comic Sans MS"/>
              <a:buNone/>
              <a:tabLst/>
              <a:defRPr/>
            </a:pPr>
            <a:endParaRPr kumimoji="0" lang="en-CA"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90;p8">
            <a:extLst>
              <a:ext uri="{FF2B5EF4-FFF2-40B4-BE49-F238E27FC236}">
                <a16:creationId xmlns:a16="http://schemas.microsoft.com/office/drawing/2014/main" id="{6CE78E6B-A146-A84D-CD78-4A477028337B}"/>
              </a:ext>
            </a:extLst>
          </p:cNvPr>
          <p:cNvSpPr txBox="1">
            <a:spLocks/>
          </p:cNvSpPr>
          <p:nvPr/>
        </p:nvSpPr>
        <p:spPr>
          <a:xfrm>
            <a:off x="2840853" y="404680"/>
            <a:ext cx="8566952" cy="1509838"/>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lang="en-CA" sz="3600" b="1" i="0" u="none" strike="noStrike" cap="none" dirty="0">
                <a:solidFill>
                  <a:srgbClr val="000000"/>
                </a:solidFill>
                <a:latin typeface="+mn-lt"/>
                <a:ea typeface="Comic Sans MS"/>
                <a:cs typeface="Comic Sans MS"/>
                <a:sym typeface="Comic Sans MS"/>
              </a:rPr>
              <a:t>Elder Abuse –</a:t>
            </a:r>
            <a:r>
              <a:rPr lang="cs-CZ" sz="3600" b="1" i="0" u="none" strike="noStrike" cap="none" dirty="0">
                <a:solidFill>
                  <a:srgbClr val="000000"/>
                </a:solidFill>
                <a:latin typeface="+mn-lt"/>
                <a:ea typeface="Comic Sans MS"/>
                <a:cs typeface="Comic Sans MS"/>
                <a:sym typeface="Comic Sans MS"/>
              </a:rPr>
              <a:t> </a:t>
            </a:r>
            <a:r>
              <a:rPr lang="en-CA" sz="3600" b="1" i="0" u="none" strike="noStrike" cap="none" dirty="0">
                <a:solidFill>
                  <a:srgbClr val="000000"/>
                </a:solidFill>
                <a:latin typeface="+mn-lt"/>
                <a:ea typeface="Comic Sans MS"/>
                <a:cs typeface="Comic Sans MS"/>
                <a:sym typeface="Comic Sans MS"/>
              </a:rPr>
              <a:t>Definition</a:t>
            </a: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br>
              <a:rPr lang="en-CA" sz="3600" b="1" i="0" u="none" strike="noStrike" cap="none" dirty="0">
                <a:solidFill>
                  <a:srgbClr val="000000"/>
                </a:solidFill>
                <a:latin typeface="+mn-lt"/>
                <a:ea typeface="Comic Sans MS"/>
                <a:cs typeface="Comic Sans MS"/>
                <a:sym typeface="Comic Sans MS"/>
              </a:rPr>
            </a:br>
            <a:r>
              <a:rPr lang="en-CA" sz="3600" b="1" i="0" u="none" strike="noStrike" cap="none" dirty="0" err="1">
                <a:solidFill>
                  <a:srgbClr val="E36C09"/>
                </a:solidFill>
                <a:latin typeface="+mn-lt"/>
                <a:ea typeface="Comic Sans MS"/>
                <a:cs typeface="Comic Sans MS"/>
                <a:sym typeface="Comic Sans MS"/>
              </a:rPr>
              <a:t>Týrání</a:t>
            </a:r>
            <a:r>
              <a:rPr lang="en-CA" sz="3600" b="1" i="0" u="none" strike="noStrike" cap="none" dirty="0">
                <a:solidFill>
                  <a:srgbClr val="E36C09"/>
                </a:solidFill>
                <a:latin typeface="+mn-lt"/>
                <a:ea typeface="Comic Sans MS"/>
                <a:cs typeface="Comic Sans MS"/>
                <a:sym typeface="Comic Sans MS"/>
              </a:rPr>
              <a:t> a </a:t>
            </a:r>
            <a:r>
              <a:rPr lang="en-CA" sz="3600" b="1" i="0" u="none" strike="noStrike" cap="none" dirty="0" err="1">
                <a:solidFill>
                  <a:srgbClr val="E36C09"/>
                </a:solidFill>
                <a:latin typeface="+mn-lt"/>
                <a:ea typeface="Comic Sans MS"/>
                <a:cs typeface="Comic Sans MS"/>
                <a:sym typeface="Comic Sans MS"/>
              </a:rPr>
              <a:t>zneužívání</a:t>
            </a:r>
            <a:r>
              <a:rPr lang="en-CA" sz="3600" b="1" i="0" u="none" strike="noStrike" cap="none" dirty="0">
                <a:solidFill>
                  <a:srgbClr val="E36C09"/>
                </a:solidFill>
                <a:latin typeface="+mn-lt"/>
                <a:ea typeface="Comic Sans MS"/>
                <a:cs typeface="Comic Sans MS"/>
                <a:sym typeface="Comic Sans MS"/>
              </a:rPr>
              <a:t> </a:t>
            </a:r>
            <a:r>
              <a:rPr lang="en-CA" sz="3600" b="1" i="0" u="none" strike="noStrike" cap="none" dirty="0" err="1">
                <a:solidFill>
                  <a:srgbClr val="E36C09"/>
                </a:solidFill>
                <a:latin typeface="+mn-lt"/>
                <a:ea typeface="Comic Sans MS"/>
                <a:cs typeface="Comic Sans MS"/>
                <a:sym typeface="Comic Sans MS"/>
              </a:rPr>
              <a:t>seniorů</a:t>
            </a:r>
            <a:r>
              <a:rPr lang="en-CA" sz="3600" b="1" i="0" u="none" strike="noStrike" cap="none" dirty="0">
                <a:solidFill>
                  <a:srgbClr val="E36C09"/>
                </a:solidFill>
                <a:latin typeface="+mn-lt"/>
                <a:ea typeface="Comic Sans MS"/>
                <a:cs typeface="Comic Sans MS"/>
                <a:sym typeface="Comic Sans MS"/>
              </a:rPr>
              <a:t> –</a:t>
            </a:r>
            <a:r>
              <a:rPr lang="cs-CZ" sz="3600" b="1" i="0" u="none" strike="noStrike" cap="none" dirty="0">
                <a:solidFill>
                  <a:srgbClr val="E36C09"/>
                </a:solidFill>
                <a:latin typeface="+mn-lt"/>
                <a:ea typeface="Comic Sans MS"/>
                <a:cs typeface="Comic Sans MS"/>
                <a:sym typeface="Comic Sans MS"/>
              </a:rPr>
              <a:t> </a:t>
            </a:r>
            <a:r>
              <a:rPr lang="en-CA" sz="3600" b="1" i="0" u="none" strike="noStrike" cap="none" dirty="0" err="1">
                <a:solidFill>
                  <a:srgbClr val="E36C09"/>
                </a:solidFill>
                <a:latin typeface="+mn-lt"/>
                <a:ea typeface="Comic Sans MS"/>
                <a:cs typeface="Comic Sans MS"/>
                <a:sym typeface="Comic Sans MS"/>
              </a:rPr>
              <a:t>definice</a:t>
            </a: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kumimoji="0" lang="en-CA" sz="3600" b="1" i="0" u="none" strike="noStrike" kern="0" cap="none" spc="0" normalizeH="0" baseline="0" noProof="0" dirty="0">
              <a:ln>
                <a:noFill/>
              </a:ln>
              <a:solidFill>
                <a:srgbClr val="ED7D31"/>
              </a:solidFill>
              <a:effectLst/>
              <a:uLnTx/>
              <a:uFillTx/>
              <a:latin typeface="+mn-lt"/>
              <a:cs typeface="Calibri" panose="020F0502020204030204" pitchFamily="34" charset="0"/>
              <a:sym typeface="Comic Sans M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84293" y="2191987"/>
            <a:ext cx="10280073" cy="3359061"/>
          </a:xfrm>
          <a:prstGeom prst="rect">
            <a:avLst/>
          </a:prstGeom>
          <a:noFill/>
        </p:spPr>
        <p:txBody>
          <a:bodyPr wrap="square">
            <a:spAutoFit/>
          </a:bodyPr>
          <a:lstStyle/>
          <a:p>
            <a:pPr marL="342900" lvl="0" indent="-342900" algn="l" rtl="0">
              <a:lnSpc>
                <a:spcPct val="150000"/>
              </a:lnSpc>
              <a:spcBef>
                <a:spcPts val="0"/>
              </a:spcBef>
              <a:spcAft>
                <a:spcPts val="0"/>
              </a:spcAft>
              <a:buClr>
                <a:srgbClr val="000000"/>
              </a:buClr>
              <a:buSzPct val="100000"/>
              <a:buFont typeface="Comic Sans MS"/>
              <a:buNone/>
            </a:pPr>
            <a:r>
              <a:rPr lang="cs-CZ" sz="2400" b="1" dirty="0"/>
              <a:t>	</a:t>
            </a:r>
            <a:r>
              <a:rPr lang="en-CA" sz="2400" b="1" dirty="0"/>
              <a:t>“Elder abuse is the mistreatment of an elderly person by someone that they should be able to rely on:  a spouse, a child, another family member, a friend, or a paid caregiver.” / </a:t>
            </a:r>
            <a:endParaRPr lang="cs-CZ" sz="2400" b="1" dirty="0"/>
          </a:p>
          <a:p>
            <a:pPr marL="342900" lvl="0" indent="-342900" algn="l" rtl="0">
              <a:lnSpc>
                <a:spcPct val="150000"/>
              </a:lnSpc>
              <a:spcBef>
                <a:spcPts val="0"/>
              </a:spcBef>
              <a:spcAft>
                <a:spcPts val="0"/>
              </a:spcAft>
              <a:buClr>
                <a:srgbClr val="000000"/>
              </a:buClr>
              <a:buSzPct val="100000"/>
              <a:buFont typeface="Comic Sans MS"/>
              <a:buNone/>
            </a:pPr>
            <a:r>
              <a:rPr lang="cs-CZ" sz="2400" b="1" dirty="0">
                <a:solidFill>
                  <a:srgbClr val="E36C09"/>
                </a:solidFill>
              </a:rPr>
              <a:t>	</a:t>
            </a:r>
            <a:r>
              <a:rPr lang="en-CA" sz="2400" b="1" dirty="0">
                <a:solidFill>
                  <a:srgbClr val="E36C09"/>
                </a:solidFill>
              </a:rPr>
              <a:t>„</a:t>
            </a:r>
            <a:r>
              <a:rPr lang="en-CA" sz="2400" b="1" dirty="0" err="1">
                <a:solidFill>
                  <a:srgbClr val="E36C09"/>
                </a:solidFill>
              </a:rPr>
              <a:t>Týrání</a:t>
            </a:r>
            <a:r>
              <a:rPr lang="en-CA" sz="2400" b="1" dirty="0">
                <a:solidFill>
                  <a:srgbClr val="E36C09"/>
                </a:solidFill>
              </a:rPr>
              <a:t> </a:t>
            </a:r>
            <a:r>
              <a:rPr lang="en-CA" sz="2400" b="1" dirty="0" err="1">
                <a:solidFill>
                  <a:srgbClr val="E36C09"/>
                </a:solidFill>
              </a:rPr>
              <a:t>seniorů</a:t>
            </a:r>
            <a:r>
              <a:rPr lang="en-CA" sz="2400" b="1" dirty="0">
                <a:solidFill>
                  <a:srgbClr val="E36C09"/>
                </a:solidFill>
              </a:rPr>
              <a:t> je </a:t>
            </a:r>
            <a:r>
              <a:rPr lang="en-CA" sz="2400" b="1" dirty="0" err="1">
                <a:solidFill>
                  <a:srgbClr val="E36C09"/>
                </a:solidFill>
              </a:rPr>
              <a:t>špatné</a:t>
            </a:r>
            <a:r>
              <a:rPr lang="en-CA" sz="2400" b="1" dirty="0">
                <a:solidFill>
                  <a:srgbClr val="E36C09"/>
                </a:solidFill>
              </a:rPr>
              <a:t> </a:t>
            </a:r>
            <a:r>
              <a:rPr lang="en-CA" sz="2400" b="1" dirty="0" err="1">
                <a:solidFill>
                  <a:srgbClr val="E36C09"/>
                </a:solidFill>
              </a:rPr>
              <a:t>zacházení</a:t>
            </a:r>
            <a:r>
              <a:rPr lang="en-CA" sz="2400" b="1" dirty="0">
                <a:solidFill>
                  <a:srgbClr val="E36C09"/>
                </a:solidFill>
              </a:rPr>
              <a:t> se </a:t>
            </a:r>
            <a:r>
              <a:rPr lang="en-CA" sz="2400" b="1" dirty="0" err="1">
                <a:solidFill>
                  <a:srgbClr val="E36C09"/>
                </a:solidFill>
              </a:rPr>
              <a:t>starší</a:t>
            </a:r>
            <a:r>
              <a:rPr lang="en-CA" sz="2400" b="1" dirty="0">
                <a:solidFill>
                  <a:srgbClr val="E36C09"/>
                </a:solidFill>
              </a:rPr>
              <a:t> </a:t>
            </a:r>
            <a:r>
              <a:rPr lang="en-CA" sz="2400" b="1" dirty="0" err="1">
                <a:solidFill>
                  <a:srgbClr val="E36C09"/>
                </a:solidFill>
              </a:rPr>
              <a:t>osobou</a:t>
            </a:r>
            <a:r>
              <a:rPr lang="en-CA" sz="2400" b="1" dirty="0">
                <a:solidFill>
                  <a:srgbClr val="E36C09"/>
                </a:solidFill>
              </a:rPr>
              <a:t> </a:t>
            </a:r>
            <a:r>
              <a:rPr lang="en-CA" sz="2400" b="1" dirty="0" err="1">
                <a:solidFill>
                  <a:srgbClr val="E36C09"/>
                </a:solidFill>
              </a:rPr>
              <a:t>někým</a:t>
            </a:r>
            <a:r>
              <a:rPr lang="en-CA" sz="2400" b="1" dirty="0">
                <a:solidFill>
                  <a:srgbClr val="E36C09"/>
                </a:solidFill>
              </a:rPr>
              <a:t>, </a:t>
            </a:r>
            <a:r>
              <a:rPr lang="en-CA" sz="2400" b="1" dirty="0" err="1">
                <a:solidFill>
                  <a:srgbClr val="E36C09"/>
                </a:solidFill>
              </a:rPr>
              <a:t>na</a:t>
            </a:r>
            <a:r>
              <a:rPr lang="en-CA" sz="2400" b="1" dirty="0">
                <a:solidFill>
                  <a:srgbClr val="E36C09"/>
                </a:solidFill>
              </a:rPr>
              <a:t> </a:t>
            </a:r>
            <a:r>
              <a:rPr lang="en-CA" sz="2400" b="1" dirty="0" err="1">
                <a:solidFill>
                  <a:srgbClr val="E36C09"/>
                </a:solidFill>
              </a:rPr>
              <a:t>koho</a:t>
            </a:r>
            <a:r>
              <a:rPr lang="en-CA" sz="2400" b="1" dirty="0">
                <a:solidFill>
                  <a:srgbClr val="E36C09"/>
                </a:solidFill>
              </a:rPr>
              <a:t> by se </a:t>
            </a:r>
            <a:r>
              <a:rPr lang="en-CA" sz="2400" b="1" dirty="0" err="1">
                <a:solidFill>
                  <a:srgbClr val="E36C09"/>
                </a:solidFill>
              </a:rPr>
              <a:t>měl</a:t>
            </a:r>
            <a:r>
              <a:rPr lang="en-CA" sz="2400" b="1" dirty="0">
                <a:solidFill>
                  <a:srgbClr val="E36C09"/>
                </a:solidFill>
              </a:rPr>
              <a:t> </a:t>
            </a:r>
            <a:r>
              <a:rPr lang="en-CA" sz="2400" b="1" dirty="0" err="1">
                <a:solidFill>
                  <a:srgbClr val="E36C09"/>
                </a:solidFill>
              </a:rPr>
              <a:t>spolehnout</a:t>
            </a:r>
            <a:r>
              <a:rPr lang="en-CA" sz="2400" b="1" dirty="0">
                <a:solidFill>
                  <a:srgbClr val="E36C09"/>
                </a:solidFill>
              </a:rPr>
              <a:t>: </a:t>
            </a:r>
            <a:r>
              <a:rPr lang="en-CA" sz="2400" b="1" dirty="0" err="1">
                <a:solidFill>
                  <a:srgbClr val="E36C09"/>
                </a:solidFill>
              </a:rPr>
              <a:t>manželem</a:t>
            </a:r>
            <a:r>
              <a:rPr lang="en-CA" sz="2400" b="1" dirty="0">
                <a:solidFill>
                  <a:srgbClr val="E36C09"/>
                </a:solidFill>
              </a:rPr>
              <a:t>, </a:t>
            </a:r>
            <a:r>
              <a:rPr lang="en-CA" sz="2400" b="1" dirty="0" err="1">
                <a:solidFill>
                  <a:srgbClr val="E36C09"/>
                </a:solidFill>
              </a:rPr>
              <a:t>dítětem</a:t>
            </a:r>
            <a:r>
              <a:rPr lang="en-CA" sz="2400" b="1" dirty="0">
                <a:solidFill>
                  <a:srgbClr val="E36C09"/>
                </a:solidFill>
              </a:rPr>
              <a:t>, </a:t>
            </a:r>
            <a:r>
              <a:rPr lang="en-CA" sz="2400" b="1" dirty="0" err="1">
                <a:solidFill>
                  <a:srgbClr val="E36C09"/>
                </a:solidFill>
              </a:rPr>
              <a:t>jiným</a:t>
            </a:r>
            <a:r>
              <a:rPr lang="en-CA" sz="2400" b="1" dirty="0">
                <a:solidFill>
                  <a:srgbClr val="E36C09"/>
                </a:solidFill>
              </a:rPr>
              <a:t> </a:t>
            </a:r>
            <a:r>
              <a:rPr lang="en-CA" sz="2400" b="1" dirty="0" err="1">
                <a:solidFill>
                  <a:srgbClr val="E36C09"/>
                </a:solidFill>
              </a:rPr>
              <a:t>členem</a:t>
            </a:r>
            <a:r>
              <a:rPr lang="en-CA" sz="2400" b="1" dirty="0">
                <a:solidFill>
                  <a:srgbClr val="E36C09"/>
                </a:solidFill>
              </a:rPr>
              <a:t> </a:t>
            </a:r>
            <a:r>
              <a:rPr lang="en-CA" sz="2400" b="1" dirty="0" err="1">
                <a:solidFill>
                  <a:srgbClr val="E36C09"/>
                </a:solidFill>
              </a:rPr>
              <a:t>rodiny</a:t>
            </a:r>
            <a:r>
              <a:rPr lang="en-CA" sz="2400" b="1" dirty="0">
                <a:solidFill>
                  <a:srgbClr val="E36C09"/>
                </a:solidFill>
              </a:rPr>
              <a:t>, </a:t>
            </a:r>
            <a:r>
              <a:rPr lang="en-CA" sz="2400" b="1" dirty="0" err="1">
                <a:solidFill>
                  <a:srgbClr val="E36C09"/>
                </a:solidFill>
              </a:rPr>
              <a:t>přítelem</a:t>
            </a:r>
            <a:r>
              <a:rPr lang="en-CA" sz="2400" b="1" dirty="0">
                <a:solidFill>
                  <a:srgbClr val="E36C09"/>
                </a:solidFill>
              </a:rPr>
              <a:t> </a:t>
            </a:r>
            <a:r>
              <a:rPr lang="en-CA" sz="2400" b="1" dirty="0" err="1">
                <a:solidFill>
                  <a:srgbClr val="E36C09"/>
                </a:solidFill>
              </a:rPr>
              <a:t>nebo</a:t>
            </a:r>
            <a:r>
              <a:rPr lang="en-CA" sz="2400" b="1" dirty="0">
                <a:solidFill>
                  <a:srgbClr val="E36C09"/>
                </a:solidFill>
              </a:rPr>
              <a:t> </a:t>
            </a:r>
            <a:r>
              <a:rPr lang="en-CA" sz="2400" b="1" dirty="0" err="1">
                <a:solidFill>
                  <a:srgbClr val="E36C09"/>
                </a:solidFill>
              </a:rPr>
              <a:t>placeným</a:t>
            </a:r>
            <a:r>
              <a:rPr lang="en-CA" sz="2400" b="1" dirty="0">
                <a:solidFill>
                  <a:srgbClr val="E36C09"/>
                </a:solidFill>
              </a:rPr>
              <a:t> </a:t>
            </a:r>
            <a:r>
              <a:rPr lang="en-CA" sz="2400" b="1" dirty="0" err="1">
                <a:solidFill>
                  <a:srgbClr val="E36C09"/>
                </a:solidFill>
              </a:rPr>
              <a:t>pečovatelem</a:t>
            </a:r>
            <a:r>
              <a:rPr lang="en-CA" sz="2400" b="1" dirty="0">
                <a:solidFill>
                  <a:srgbClr val="E36C09"/>
                </a:solidFill>
              </a:rPr>
              <a:t>.“</a:t>
            </a:r>
          </a:p>
        </p:txBody>
      </p:sp>
      <p:sp>
        <p:nvSpPr>
          <p:cNvPr id="8" name="TextovéPole 7">
            <a:extLst>
              <a:ext uri="{FF2B5EF4-FFF2-40B4-BE49-F238E27FC236}">
                <a16:creationId xmlns:a16="http://schemas.microsoft.com/office/drawing/2014/main" id="{DD3ED54A-47AE-0D9F-D21D-FD46774CCA74}"/>
              </a:ext>
            </a:extLst>
          </p:cNvPr>
          <p:cNvSpPr txBox="1"/>
          <p:nvPr/>
        </p:nvSpPr>
        <p:spPr>
          <a:xfrm>
            <a:off x="6096000" y="5483254"/>
            <a:ext cx="6280952" cy="548483"/>
          </a:xfrm>
          <a:prstGeom prst="rect">
            <a:avLst/>
          </a:prstGeom>
          <a:noFill/>
        </p:spPr>
        <p:txBody>
          <a:bodyPr wrap="square" rtlCol="0">
            <a:spAutoFit/>
          </a:bodyPr>
          <a:lstStyle/>
          <a:p>
            <a:pPr marL="342900" lvl="0" indent="-342900" algn="l" rtl="0">
              <a:lnSpc>
                <a:spcPct val="300000"/>
              </a:lnSpc>
              <a:spcBef>
                <a:spcPts val="200"/>
              </a:spcBef>
              <a:spcAft>
                <a:spcPts val="0"/>
              </a:spcAft>
              <a:buClr>
                <a:srgbClr val="000000"/>
              </a:buClr>
              <a:buSzPct val="100000"/>
              <a:buFont typeface="Comic Sans MS"/>
              <a:buNone/>
            </a:pPr>
            <a:r>
              <a:rPr lang="en-US" sz="1200" i="1" dirty="0"/>
              <a:t>Senate Committee Report on Aging, 2009 –Canada’s Aging Population:  Seizing the Opportunity</a:t>
            </a:r>
            <a:endParaRPr lang="en-US" sz="1200" dirty="0"/>
          </a:p>
        </p:txBody>
      </p:sp>
    </p:spTree>
    <p:extLst>
      <p:ext uri="{BB962C8B-B14F-4D97-AF65-F5344CB8AC3E}">
        <p14:creationId xmlns:p14="http://schemas.microsoft.com/office/powerpoint/2010/main" val="3859142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11926" y="2175932"/>
            <a:ext cx="10280074" cy="3734548"/>
          </a:xfrm>
          <a:prstGeom prst="rect">
            <a:avLst/>
          </a:prstGeom>
          <a:noFill/>
        </p:spPr>
        <p:txBody>
          <a:bodyPr wrap="square">
            <a:spAutoFit/>
          </a:bodyPr>
          <a:lstStyle/>
          <a:p>
            <a:pPr marL="342900" lvl="0" indent="-342900" algn="l" rtl="0">
              <a:lnSpc>
                <a:spcPct val="130000"/>
              </a:lnSpc>
              <a:spcBef>
                <a:spcPts val="0"/>
              </a:spcBef>
              <a:spcAft>
                <a:spcPts val="0"/>
              </a:spcAft>
              <a:buClr>
                <a:srgbClr val="000000"/>
              </a:buClr>
              <a:buSzPct val="87500"/>
              <a:buFont typeface="Comic Sans MS"/>
              <a:buChar char="•"/>
            </a:pPr>
            <a:r>
              <a:rPr lang="en-CA" sz="2200" b="1" dirty="0"/>
              <a:t>Takes a variety of forms / </a:t>
            </a:r>
            <a:r>
              <a:rPr lang="en-CA" sz="2200" b="1" dirty="0" err="1">
                <a:solidFill>
                  <a:srgbClr val="E36C09"/>
                </a:solidFill>
              </a:rPr>
              <a:t>Nabývá</a:t>
            </a:r>
            <a:r>
              <a:rPr lang="en-CA" sz="2200" b="1" dirty="0">
                <a:solidFill>
                  <a:srgbClr val="E36C09"/>
                </a:solidFill>
              </a:rPr>
              <a:t> </a:t>
            </a:r>
            <a:r>
              <a:rPr lang="en-CA" sz="2200" b="1" dirty="0" err="1">
                <a:solidFill>
                  <a:srgbClr val="E36C09"/>
                </a:solidFill>
              </a:rPr>
              <a:t>různých</a:t>
            </a:r>
            <a:r>
              <a:rPr lang="en-CA" sz="2200" b="1" dirty="0">
                <a:solidFill>
                  <a:srgbClr val="E36C09"/>
                </a:solidFill>
              </a:rPr>
              <a:t> </a:t>
            </a:r>
            <a:r>
              <a:rPr lang="en-CA" sz="2200" b="1" dirty="0" err="1">
                <a:solidFill>
                  <a:srgbClr val="E36C09"/>
                </a:solidFill>
              </a:rPr>
              <a:t>podob</a:t>
            </a:r>
            <a:endParaRPr lang="en-CA" sz="2200" b="1" dirty="0">
              <a:solidFill>
                <a:srgbClr val="E36C09"/>
              </a:solidFill>
            </a:endParaRPr>
          </a:p>
          <a:p>
            <a:pPr marL="342900" lvl="0" indent="-342900" algn="l" rtl="0">
              <a:lnSpc>
                <a:spcPct val="120000"/>
              </a:lnSpc>
              <a:spcBef>
                <a:spcPts val="600"/>
              </a:spcBef>
              <a:spcAft>
                <a:spcPts val="0"/>
              </a:spcAft>
              <a:buClr>
                <a:srgbClr val="000000"/>
              </a:buClr>
              <a:buSzPct val="87500"/>
              <a:buFont typeface="Comic Sans MS"/>
              <a:buChar char="•"/>
            </a:pPr>
            <a:r>
              <a:rPr lang="en-CA" sz="2200" b="1" dirty="0"/>
              <a:t>Complex social fabric of relationships / </a:t>
            </a:r>
            <a:endParaRPr lang="cs-CZ" sz="2200" b="1" dirty="0"/>
          </a:p>
          <a:p>
            <a:pPr lvl="0" algn="l" rtl="0">
              <a:lnSpc>
                <a:spcPct val="120000"/>
              </a:lnSpc>
              <a:spcBef>
                <a:spcPts val="600"/>
              </a:spcBef>
              <a:spcAft>
                <a:spcPts val="0"/>
              </a:spcAft>
              <a:buClr>
                <a:srgbClr val="000000"/>
              </a:buClr>
              <a:buSzPct val="87500"/>
            </a:pPr>
            <a:r>
              <a:rPr lang="cs-CZ" sz="2200" b="1" dirty="0">
                <a:solidFill>
                  <a:srgbClr val="E36C09"/>
                </a:solidFill>
              </a:rPr>
              <a:t>     </a:t>
            </a:r>
            <a:r>
              <a:rPr lang="en-CA" sz="2200" b="1" dirty="0" err="1">
                <a:solidFill>
                  <a:srgbClr val="E36C09"/>
                </a:solidFill>
              </a:rPr>
              <a:t>Složitá</a:t>
            </a:r>
            <a:r>
              <a:rPr lang="en-CA" sz="2200" b="1" dirty="0">
                <a:solidFill>
                  <a:srgbClr val="E36C09"/>
                </a:solidFill>
              </a:rPr>
              <a:t> </a:t>
            </a:r>
            <a:r>
              <a:rPr lang="en-CA" sz="2200" b="1" dirty="0" err="1">
                <a:solidFill>
                  <a:srgbClr val="E36C09"/>
                </a:solidFill>
              </a:rPr>
              <a:t>sociální</a:t>
            </a:r>
            <a:r>
              <a:rPr lang="en-CA" sz="2200" b="1" dirty="0">
                <a:solidFill>
                  <a:srgbClr val="E36C09"/>
                </a:solidFill>
              </a:rPr>
              <a:t> </a:t>
            </a:r>
            <a:r>
              <a:rPr lang="en-CA" sz="2200" b="1" dirty="0" err="1">
                <a:solidFill>
                  <a:srgbClr val="E36C09"/>
                </a:solidFill>
              </a:rPr>
              <a:t>struktura</a:t>
            </a:r>
            <a:r>
              <a:rPr lang="en-CA" sz="2200" b="1" dirty="0">
                <a:solidFill>
                  <a:srgbClr val="E36C09"/>
                </a:solidFill>
              </a:rPr>
              <a:t> </a:t>
            </a:r>
            <a:r>
              <a:rPr lang="en-CA" sz="2200" b="1" dirty="0" err="1">
                <a:solidFill>
                  <a:srgbClr val="E36C09"/>
                </a:solidFill>
              </a:rPr>
              <a:t>vztahů</a:t>
            </a:r>
            <a:endParaRPr lang="en-CA" sz="2200" b="1" dirty="0">
              <a:solidFill>
                <a:srgbClr val="E36C09"/>
              </a:solidFill>
            </a:endParaRPr>
          </a:p>
          <a:p>
            <a:pPr marL="342900" lvl="0" indent="-342900" algn="l" rtl="0">
              <a:lnSpc>
                <a:spcPct val="120000"/>
              </a:lnSpc>
              <a:spcBef>
                <a:spcPts val="600"/>
              </a:spcBef>
              <a:spcAft>
                <a:spcPts val="0"/>
              </a:spcAft>
              <a:buClr>
                <a:srgbClr val="000000"/>
              </a:buClr>
              <a:buSzPct val="87500"/>
              <a:buFont typeface="Comic Sans MS"/>
              <a:buChar char="•"/>
            </a:pPr>
            <a:r>
              <a:rPr lang="en-CA" sz="2200" b="1" dirty="0"/>
              <a:t>Victims come from all walks of life / </a:t>
            </a:r>
            <a:endParaRPr lang="cs-CZ" sz="2200" b="1" dirty="0"/>
          </a:p>
          <a:p>
            <a:pPr lvl="0" algn="l" rtl="0">
              <a:lnSpc>
                <a:spcPct val="120000"/>
              </a:lnSpc>
              <a:spcBef>
                <a:spcPts val="600"/>
              </a:spcBef>
              <a:spcAft>
                <a:spcPts val="0"/>
              </a:spcAft>
              <a:buClr>
                <a:srgbClr val="000000"/>
              </a:buClr>
              <a:buSzPct val="87500"/>
            </a:pPr>
            <a:r>
              <a:rPr lang="cs-CZ" sz="2200" b="1" dirty="0">
                <a:solidFill>
                  <a:srgbClr val="E36C09"/>
                </a:solidFill>
              </a:rPr>
              <a:t>     </a:t>
            </a:r>
            <a:r>
              <a:rPr lang="en-CA" sz="2200" b="1" dirty="0" err="1">
                <a:solidFill>
                  <a:srgbClr val="E36C09"/>
                </a:solidFill>
              </a:rPr>
              <a:t>Oběti</a:t>
            </a:r>
            <a:r>
              <a:rPr lang="en-CA" sz="2200" b="1" dirty="0">
                <a:solidFill>
                  <a:srgbClr val="E36C09"/>
                </a:solidFill>
              </a:rPr>
              <a:t> </a:t>
            </a:r>
            <a:r>
              <a:rPr lang="en-CA" sz="2200" b="1" dirty="0" err="1">
                <a:solidFill>
                  <a:srgbClr val="E36C09"/>
                </a:solidFill>
              </a:rPr>
              <a:t>pocházejí</a:t>
            </a:r>
            <a:r>
              <a:rPr lang="en-CA" sz="2200" b="1" dirty="0">
                <a:solidFill>
                  <a:srgbClr val="E36C09"/>
                </a:solidFill>
              </a:rPr>
              <a:t> ze </a:t>
            </a:r>
            <a:r>
              <a:rPr lang="en-CA" sz="2200" b="1" dirty="0" err="1">
                <a:solidFill>
                  <a:srgbClr val="E36C09"/>
                </a:solidFill>
              </a:rPr>
              <a:t>všech</a:t>
            </a:r>
            <a:r>
              <a:rPr lang="en-CA" sz="2200" b="1" dirty="0">
                <a:solidFill>
                  <a:srgbClr val="E36C09"/>
                </a:solidFill>
              </a:rPr>
              <a:t> </a:t>
            </a:r>
            <a:r>
              <a:rPr lang="en-CA" sz="2200" b="1" dirty="0" err="1">
                <a:solidFill>
                  <a:srgbClr val="E36C09"/>
                </a:solidFill>
              </a:rPr>
              <a:t>společenských</a:t>
            </a:r>
            <a:r>
              <a:rPr lang="en-CA" sz="2200" b="1" dirty="0">
                <a:solidFill>
                  <a:srgbClr val="E36C09"/>
                </a:solidFill>
              </a:rPr>
              <a:t> </a:t>
            </a:r>
            <a:r>
              <a:rPr lang="en-CA" sz="2200" b="1" dirty="0" err="1">
                <a:solidFill>
                  <a:srgbClr val="E36C09"/>
                </a:solidFill>
              </a:rPr>
              <a:t>vrstev</a:t>
            </a:r>
            <a:endParaRPr lang="en-CA" sz="2200" b="1" dirty="0">
              <a:solidFill>
                <a:srgbClr val="E36C09"/>
              </a:solidFill>
            </a:endParaRPr>
          </a:p>
          <a:p>
            <a:pPr marL="342900" lvl="0" indent="-342900" algn="ctr" rtl="0">
              <a:lnSpc>
                <a:spcPct val="160000"/>
              </a:lnSpc>
              <a:spcBef>
                <a:spcPts val="600"/>
              </a:spcBef>
              <a:spcAft>
                <a:spcPts val="0"/>
              </a:spcAft>
              <a:buClr>
                <a:schemeClr val="dk1"/>
              </a:buClr>
              <a:buSzPct val="100000"/>
              <a:buFont typeface="Comic Sans MS"/>
              <a:buNone/>
            </a:pPr>
            <a:r>
              <a:rPr lang="en-CA" sz="2400" b="1" i="1" dirty="0">
                <a:solidFill>
                  <a:schemeClr val="dk1"/>
                </a:solidFill>
              </a:rPr>
              <a:t>GROUNDED IN ABUSER’S NEED TO GAIN /MAINTAIN CONTROL OVER VICTIM</a:t>
            </a:r>
          </a:p>
          <a:p>
            <a:pPr marL="342900" lvl="0" indent="-342900" algn="ctr" rtl="0">
              <a:lnSpc>
                <a:spcPct val="160000"/>
              </a:lnSpc>
              <a:spcBef>
                <a:spcPts val="600"/>
              </a:spcBef>
              <a:spcAft>
                <a:spcPts val="0"/>
              </a:spcAft>
              <a:buClr>
                <a:srgbClr val="E36C09"/>
              </a:buClr>
              <a:buSzPct val="100000"/>
              <a:buFont typeface="Comic Sans MS"/>
              <a:buNone/>
            </a:pPr>
            <a:r>
              <a:rPr lang="en-CA" sz="2400" b="1" i="1" dirty="0">
                <a:solidFill>
                  <a:srgbClr val="E36C09"/>
                </a:solidFill>
              </a:rPr>
              <a:t>ZALOŽENÉ NA POTŘEBĚ UŽIVATELE ZÍSKAT/UDRŽET KONTROLU NAD OBĚTÍ</a:t>
            </a: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503097"/>
            <a:ext cx="10280074" cy="1477328"/>
          </a:xfrm>
          <a:prstGeom prst="rect">
            <a:avLst/>
          </a:prstGeom>
          <a:noFill/>
        </p:spPr>
        <p:txBody>
          <a:bodyPr wrap="square">
            <a:spAutoFit/>
          </a:bodyPr>
          <a:lstStyle/>
          <a:p>
            <a:pPr algn="ct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Dynamics of Elder Abuse</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Dynamika</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týrání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zneužívání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senior</a:t>
            </a:r>
            <a:endParaRPr lang="cs-CZ"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a:p>
            <a:pPr algn="ctr"/>
            <a:endParaRPr lang="cs-CZ" dirty="0"/>
          </a:p>
        </p:txBody>
      </p:sp>
    </p:spTree>
    <p:extLst>
      <p:ext uri="{BB962C8B-B14F-4D97-AF65-F5344CB8AC3E}">
        <p14:creationId xmlns:p14="http://schemas.microsoft.com/office/powerpoint/2010/main" val="127644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11926" y="1765858"/>
            <a:ext cx="10280074" cy="4451668"/>
          </a:xfrm>
          <a:prstGeom prst="rect">
            <a:avLst/>
          </a:prstGeom>
          <a:noFill/>
        </p:spPr>
        <p:txBody>
          <a:bodyPr wrap="square">
            <a:spAutoFit/>
          </a:bodyPr>
          <a:lstStyle/>
          <a:p>
            <a:pPr marL="342900" lvl="0" indent="-342900" algn="l" rtl="0">
              <a:lnSpc>
                <a:spcPct val="150000"/>
              </a:lnSpc>
              <a:spcBef>
                <a:spcPts val="0"/>
              </a:spcBef>
              <a:spcAft>
                <a:spcPts val="0"/>
              </a:spcAft>
              <a:buClr>
                <a:srgbClr val="000000"/>
              </a:buClr>
              <a:buSzPts val="2200"/>
              <a:buFont typeface="Arial"/>
              <a:buChar char="•"/>
            </a:pPr>
            <a:r>
              <a:rPr lang="en-CA" sz="2400" b="1" dirty="0"/>
              <a:t>Difficult Family Relations / </a:t>
            </a:r>
            <a:r>
              <a:rPr lang="en-CA" sz="2400" b="1" dirty="0" err="1">
                <a:solidFill>
                  <a:srgbClr val="E36C09"/>
                </a:solidFill>
              </a:rPr>
              <a:t>Náročné</a:t>
            </a:r>
            <a:r>
              <a:rPr lang="en-CA" sz="2400" b="1" dirty="0">
                <a:solidFill>
                  <a:srgbClr val="E36C09"/>
                </a:solidFill>
              </a:rPr>
              <a:t> </a:t>
            </a:r>
            <a:r>
              <a:rPr lang="en-CA" sz="2400" b="1" dirty="0" err="1">
                <a:solidFill>
                  <a:srgbClr val="E36C09"/>
                </a:solidFill>
              </a:rPr>
              <a:t>rodinné</a:t>
            </a:r>
            <a:r>
              <a:rPr lang="en-CA" sz="2400" b="1" dirty="0">
                <a:solidFill>
                  <a:srgbClr val="E36C09"/>
                </a:solidFill>
              </a:rPr>
              <a:t> </a:t>
            </a:r>
            <a:r>
              <a:rPr lang="en-CA" sz="2400" b="1" dirty="0" err="1">
                <a:solidFill>
                  <a:srgbClr val="E36C09"/>
                </a:solidFill>
              </a:rPr>
              <a:t>vztahy</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Drug and alcohol problems / </a:t>
            </a:r>
            <a:r>
              <a:rPr lang="en-CA" sz="2400" b="1" dirty="0" err="1">
                <a:solidFill>
                  <a:srgbClr val="E36C09"/>
                </a:solidFill>
              </a:rPr>
              <a:t>Problémy</a:t>
            </a:r>
            <a:r>
              <a:rPr lang="en-CA" sz="2400" b="1" dirty="0">
                <a:solidFill>
                  <a:srgbClr val="E36C09"/>
                </a:solidFill>
              </a:rPr>
              <a:t> s </a:t>
            </a:r>
            <a:r>
              <a:rPr lang="en-CA" sz="2400" b="1" dirty="0" err="1">
                <a:solidFill>
                  <a:srgbClr val="E36C09"/>
                </a:solidFill>
              </a:rPr>
              <a:t>drogami</a:t>
            </a:r>
            <a:r>
              <a:rPr lang="en-CA" sz="2400" b="1" dirty="0">
                <a:solidFill>
                  <a:srgbClr val="E36C09"/>
                </a:solidFill>
              </a:rPr>
              <a:t> a </a:t>
            </a:r>
            <a:r>
              <a:rPr lang="en-CA" sz="2400" b="1" dirty="0" err="1">
                <a:solidFill>
                  <a:srgbClr val="E36C09"/>
                </a:solidFill>
              </a:rPr>
              <a:t>alkoholem</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Mental illness / </a:t>
            </a:r>
            <a:r>
              <a:rPr lang="en-CA" sz="2400" b="1" dirty="0" err="1">
                <a:solidFill>
                  <a:srgbClr val="E36C09"/>
                </a:solidFill>
              </a:rPr>
              <a:t>Duševní</a:t>
            </a:r>
            <a:r>
              <a:rPr lang="en-CA" sz="2400" b="1" dirty="0">
                <a:solidFill>
                  <a:srgbClr val="E36C09"/>
                </a:solidFill>
              </a:rPr>
              <a:t> </a:t>
            </a:r>
            <a:r>
              <a:rPr lang="en-CA" sz="2400" b="1" dirty="0" err="1">
                <a:solidFill>
                  <a:srgbClr val="E36C09"/>
                </a:solidFill>
              </a:rPr>
              <a:t>nemoc</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Social isolation  / </a:t>
            </a:r>
            <a:r>
              <a:rPr lang="en-CA" sz="2400" b="1" dirty="0">
                <a:solidFill>
                  <a:srgbClr val="E36C09"/>
                </a:solidFill>
              </a:rPr>
              <a:t>Sociální </a:t>
            </a:r>
            <a:r>
              <a:rPr lang="en-CA" sz="2400" b="1" dirty="0" err="1">
                <a:solidFill>
                  <a:srgbClr val="E36C09"/>
                </a:solidFill>
              </a:rPr>
              <a:t>izolace</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Situational stress / </a:t>
            </a:r>
            <a:r>
              <a:rPr lang="en-CA" sz="2400" b="1" dirty="0" err="1">
                <a:solidFill>
                  <a:srgbClr val="E36C09"/>
                </a:solidFill>
              </a:rPr>
              <a:t>Situační</a:t>
            </a:r>
            <a:r>
              <a:rPr lang="en-CA" sz="2400" b="1" dirty="0">
                <a:solidFill>
                  <a:srgbClr val="E36C09"/>
                </a:solidFill>
              </a:rPr>
              <a:t> </a:t>
            </a:r>
            <a:r>
              <a:rPr lang="en-CA" sz="2400" b="1" dirty="0" err="1">
                <a:solidFill>
                  <a:srgbClr val="E36C09"/>
                </a:solidFill>
              </a:rPr>
              <a:t>stres</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Cycle of violence / </a:t>
            </a:r>
            <a:r>
              <a:rPr lang="en-CA" sz="2400" b="1" dirty="0" err="1">
                <a:solidFill>
                  <a:srgbClr val="E36C09"/>
                </a:solidFill>
              </a:rPr>
              <a:t>Cyklus</a:t>
            </a:r>
            <a:r>
              <a:rPr lang="en-CA" sz="2400" b="1" dirty="0">
                <a:solidFill>
                  <a:srgbClr val="E36C09"/>
                </a:solidFill>
              </a:rPr>
              <a:t> </a:t>
            </a:r>
            <a:r>
              <a:rPr lang="en-CA" sz="2400" b="1" dirty="0" err="1">
                <a:solidFill>
                  <a:srgbClr val="E36C09"/>
                </a:solidFill>
              </a:rPr>
              <a:t>násilí</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200"/>
              <a:buFont typeface="Arial"/>
              <a:buChar char="•"/>
            </a:pPr>
            <a:r>
              <a:rPr lang="en-CA" sz="2400" b="1" dirty="0"/>
              <a:t>Systemic causes / </a:t>
            </a:r>
            <a:r>
              <a:rPr lang="en-CA" sz="2400" b="1" dirty="0" err="1">
                <a:solidFill>
                  <a:srgbClr val="E36C09"/>
                </a:solidFill>
              </a:rPr>
              <a:t>Systematické</a:t>
            </a:r>
            <a:r>
              <a:rPr lang="en-CA" sz="2400" b="1" dirty="0">
                <a:solidFill>
                  <a:srgbClr val="E36C09"/>
                </a:solidFill>
              </a:rPr>
              <a:t> </a:t>
            </a:r>
            <a:r>
              <a:rPr lang="en-CA" sz="2400" b="1" dirty="0" err="1">
                <a:solidFill>
                  <a:srgbClr val="E36C09"/>
                </a:solidFill>
              </a:rPr>
              <a:t>příčiny</a:t>
            </a:r>
            <a:endParaRPr kumimoji="0" lang="en-CA" sz="2400" b="1" i="1"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3" name="Google Shape;130;p14">
            <a:extLst>
              <a:ext uri="{FF2B5EF4-FFF2-40B4-BE49-F238E27FC236}">
                <a16:creationId xmlns:a16="http://schemas.microsoft.com/office/drawing/2014/main" id="{6376A373-8040-0149-B644-0A57A0BC850C}"/>
              </a:ext>
            </a:extLst>
          </p:cNvPr>
          <p:cNvSpPr txBox="1">
            <a:spLocks/>
          </p:cNvSpPr>
          <p:nvPr/>
        </p:nvSpPr>
        <p:spPr>
          <a:xfrm>
            <a:off x="4218097" y="489777"/>
            <a:ext cx="6397982" cy="738466"/>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Comic Sans MS"/>
              <a:buNone/>
              <a:tabLst/>
              <a:defRPr/>
            </a:pPr>
            <a: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Root Causes…</a:t>
            </a:r>
            <a:b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b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Základní</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příčiny</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a:t>
            </a:r>
          </a:p>
        </p:txBody>
      </p:sp>
    </p:spTree>
    <p:extLst>
      <p:ext uri="{BB962C8B-B14F-4D97-AF65-F5344CB8AC3E}">
        <p14:creationId xmlns:p14="http://schemas.microsoft.com/office/powerpoint/2010/main" val="403563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91825" y="2206523"/>
            <a:ext cx="10280074" cy="3210302"/>
          </a:xfrm>
          <a:prstGeom prst="rect">
            <a:avLst/>
          </a:prstGeom>
          <a:noFill/>
        </p:spPr>
        <p:txBody>
          <a:bodyPr wrap="square">
            <a:spAutoFit/>
          </a:bodyPr>
          <a:lstStyle/>
          <a:p>
            <a:pPr marL="342900" lvl="0" indent="-342900" algn="l" rtl="0">
              <a:lnSpc>
                <a:spcPct val="110000"/>
              </a:lnSpc>
              <a:spcBef>
                <a:spcPts val="0"/>
              </a:spcBef>
              <a:spcAft>
                <a:spcPts val="0"/>
              </a:spcAft>
              <a:buClr>
                <a:srgbClr val="000000"/>
              </a:buClr>
              <a:buSzPct val="100000"/>
              <a:buFont typeface="Comic Sans MS"/>
              <a:buChar char="•"/>
            </a:pPr>
            <a:r>
              <a:rPr lang="en-CA" sz="2400" b="1" dirty="0"/>
              <a:t>Abuse is a violation of a law / </a:t>
            </a:r>
            <a:endParaRPr lang="cs-CZ" sz="2400" b="1" dirty="0"/>
          </a:p>
          <a:p>
            <a:pPr lvl="0" algn="l" rtl="0">
              <a:lnSpc>
                <a:spcPct val="110000"/>
              </a:lnSpc>
              <a:spcBef>
                <a:spcPts val="0"/>
              </a:spcBef>
              <a:spcAft>
                <a:spcPts val="0"/>
              </a:spcAft>
              <a:buClr>
                <a:srgbClr val="000000"/>
              </a:buClr>
              <a:buSzPct val="100000"/>
            </a:pPr>
            <a:r>
              <a:rPr lang="cs-CZ" sz="2400" b="1" dirty="0">
                <a:solidFill>
                  <a:srgbClr val="E36C09"/>
                </a:solidFill>
              </a:rPr>
              <a:t>     </a:t>
            </a:r>
            <a:r>
              <a:rPr lang="en-CA" sz="2400" b="1" dirty="0" err="1">
                <a:solidFill>
                  <a:srgbClr val="E36C09"/>
                </a:solidFill>
              </a:rPr>
              <a:t>Týrání</a:t>
            </a:r>
            <a:r>
              <a:rPr lang="en-CA" sz="2400" b="1" dirty="0">
                <a:solidFill>
                  <a:srgbClr val="E36C09"/>
                </a:solidFill>
              </a:rPr>
              <a:t> je </a:t>
            </a:r>
            <a:r>
              <a:rPr lang="en-CA" sz="2400" b="1" dirty="0" err="1">
                <a:solidFill>
                  <a:srgbClr val="E36C09"/>
                </a:solidFill>
              </a:rPr>
              <a:t>porušením</a:t>
            </a:r>
            <a:r>
              <a:rPr lang="en-CA" sz="2400" b="1" dirty="0">
                <a:solidFill>
                  <a:srgbClr val="E36C09"/>
                </a:solidFill>
              </a:rPr>
              <a:t> </a:t>
            </a:r>
            <a:r>
              <a:rPr lang="en-CA" sz="2400" b="1" dirty="0" err="1">
                <a:solidFill>
                  <a:srgbClr val="E36C09"/>
                </a:solidFill>
              </a:rPr>
              <a:t>zákona</a:t>
            </a:r>
            <a:endParaRPr lang="en-CA" sz="2400" b="1" dirty="0">
              <a:solidFill>
                <a:srgbClr val="E36C09"/>
              </a:solidFill>
            </a:endParaRPr>
          </a:p>
          <a:p>
            <a:pPr marL="342900" lvl="0" indent="-342900" algn="l" rtl="0">
              <a:lnSpc>
                <a:spcPct val="130000"/>
              </a:lnSpc>
              <a:spcBef>
                <a:spcPts val="700"/>
              </a:spcBef>
              <a:spcAft>
                <a:spcPts val="0"/>
              </a:spcAft>
              <a:buClr>
                <a:srgbClr val="000000"/>
              </a:buClr>
              <a:buSzPct val="100000"/>
              <a:buFont typeface="Comic Sans MS"/>
              <a:buChar char="•"/>
            </a:pPr>
            <a:r>
              <a:rPr lang="en-CA" sz="2400" b="1" dirty="0"/>
              <a:t>The alleged abuser is charged and tried before a Judge / </a:t>
            </a:r>
            <a:endParaRPr lang="cs-CZ" sz="2400" b="1" dirty="0"/>
          </a:p>
          <a:p>
            <a:pPr lvl="0" algn="l" rtl="0">
              <a:lnSpc>
                <a:spcPct val="130000"/>
              </a:lnSpc>
              <a:spcBef>
                <a:spcPts val="700"/>
              </a:spcBef>
              <a:spcAft>
                <a:spcPts val="0"/>
              </a:spcAft>
              <a:buClr>
                <a:srgbClr val="000000"/>
              </a:buClr>
              <a:buSzPct val="100000"/>
            </a:pPr>
            <a:r>
              <a:rPr lang="cs-CZ" sz="2400" b="1" dirty="0">
                <a:solidFill>
                  <a:srgbClr val="E36C09"/>
                </a:solidFill>
              </a:rPr>
              <a:t>     </a:t>
            </a:r>
            <a:r>
              <a:rPr lang="en-CA" sz="2400" b="1" dirty="0" err="1">
                <a:solidFill>
                  <a:srgbClr val="E36C09"/>
                </a:solidFill>
              </a:rPr>
              <a:t>Údajný</a:t>
            </a:r>
            <a:r>
              <a:rPr lang="en-CA" sz="2400" b="1" dirty="0">
                <a:solidFill>
                  <a:srgbClr val="E36C09"/>
                </a:solidFill>
              </a:rPr>
              <a:t> </a:t>
            </a:r>
            <a:r>
              <a:rPr lang="en-CA" sz="2400" b="1" dirty="0" err="1">
                <a:solidFill>
                  <a:srgbClr val="E36C09"/>
                </a:solidFill>
              </a:rPr>
              <a:t>násilník</a:t>
            </a:r>
            <a:r>
              <a:rPr lang="en-CA" sz="2400" b="1" dirty="0">
                <a:solidFill>
                  <a:srgbClr val="E36C09"/>
                </a:solidFill>
              </a:rPr>
              <a:t> je </a:t>
            </a:r>
            <a:r>
              <a:rPr lang="en-CA" sz="2400" b="1" dirty="0" err="1">
                <a:solidFill>
                  <a:srgbClr val="E36C09"/>
                </a:solidFill>
              </a:rPr>
              <a:t>obviněn</a:t>
            </a:r>
            <a:r>
              <a:rPr lang="en-CA" sz="2400" b="1" dirty="0">
                <a:solidFill>
                  <a:srgbClr val="E36C09"/>
                </a:solidFill>
              </a:rPr>
              <a:t> a </a:t>
            </a:r>
            <a:r>
              <a:rPr lang="en-CA" sz="2400" b="1" dirty="0" err="1">
                <a:solidFill>
                  <a:srgbClr val="E36C09"/>
                </a:solidFill>
              </a:rPr>
              <a:t>souzen</a:t>
            </a:r>
            <a:r>
              <a:rPr lang="en-CA" sz="2400" b="1" dirty="0">
                <a:solidFill>
                  <a:srgbClr val="E36C09"/>
                </a:solidFill>
              </a:rPr>
              <a:t> </a:t>
            </a:r>
            <a:r>
              <a:rPr lang="en-CA" sz="2400" b="1" dirty="0" err="1">
                <a:solidFill>
                  <a:srgbClr val="E36C09"/>
                </a:solidFill>
              </a:rPr>
              <a:t>před</a:t>
            </a:r>
            <a:r>
              <a:rPr lang="en-CA" sz="2400" b="1" dirty="0">
                <a:solidFill>
                  <a:srgbClr val="E36C09"/>
                </a:solidFill>
              </a:rPr>
              <a:t> </a:t>
            </a:r>
            <a:r>
              <a:rPr lang="en-CA" sz="2400" b="1" dirty="0" err="1">
                <a:solidFill>
                  <a:srgbClr val="E36C09"/>
                </a:solidFill>
              </a:rPr>
              <a:t>soudcem</a:t>
            </a:r>
            <a:endParaRPr lang="en-CA" sz="2400" b="1" dirty="0">
              <a:solidFill>
                <a:srgbClr val="E36C09"/>
              </a:solidFill>
            </a:endParaRPr>
          </a:p>
          <a:p>
            <a:pPr marL="342900" lvl="0" indent="-342900" algn="l" rtl="0">
              <a:lnSpc>
                <a:spcPct val="140000"/>
              </a:lnSpc>
              <a:spcBef>
                <a:spcPts val="700"/>
              </a:spcBef>
              <a:spcAft>
                <a:spcPts val="0"/>
              </a:spcAft>
              <a:buClr>
                <a:srgbClr val="000000"/>
              </a:buClr>
              <a:buSzPct val="100000"/>
              <a:buFont typeface="Comic Sans MS"/>
              <a:buChar char="•"/>
            </a:pPr>
            <a:r>
              <a:rPr lang="en-CA" sz="2400" b="1" dirty="0"/>
              <a:t>Prescribed standards for appropriate punishment / </a:t>
            </a:r>
            <a:endParaRPr lang="cs-CZ" sz="2400" b="1" dirty="0"/>
          </a:p>
          <a:p>
            <a:pPr lvl="0" algn="l" rtl="0">
              <a:lnSpc>
                <a:spcPct val="140000"/>
              </a:lnSpc>
              <a:spcBef>
                <a:spcPts val="700"/>
              </a:spcBef>
              <a:spcAft>
                <a:spcPts val="0"/>
              </a:spcAft>
              <a:buClr>
                <a:srgbClr val="000000"/>
              </a:buClr>
              <a:buSzPct val="100000"/>
            </a:pPr>
            <a:r>
              <a:rPr lang="cs-CZ" sz="2400" b="1" dirty="0">
                <a:solidFill>
                  <a:srgbClr val="E36C09"/>
                </a:solidFill>
              </a:rPr>
              <a:t>     </a:t>
            </a:r>
            <a:r>
              <a:rPr lang="en-CA" sz="2400" b="1" dirty="0" err="1">
                <a:solidFill>
                  <a:srgbClr val="E36C09"/>
                </a:solidFill>
              </a:rPr>
              <a:t>Předepsané</a:t>
            </a:r>
            <a:r>
              <a:rPr lang="en-CA" sz="2400" b="1" dirty="0">
                <a:solidFill>
                  <a:srgbClr val="E36C09"/>
                </a:solidFill>
              </a:rPr>
              <a:t> </a:t>
            </a:r>
            <a:r>
              <a:rPr lang="en-CA" sz="2400" b="1" dirty="0" err="1">
                <a:solidFill>
                  <a:srgbClr val="E36C09"/>
                </a:solidFill>
              </a:rPr>
              <a:t>normy</a:t>
            </a:r>
            <a:r>
              <a:rPr lang="en-CA" sz="2400" b="1" dirty="0">
                <a:solidFill>
                  <a:srgbClr val="E36C09"/>
                </a:solidFill>
              </a:rPr>
              <a:t> pro </a:t>
            </a:r>
            <a:r>
              <a:rPr lang="en-CA" sz="2400" b="1" dirty="0" err="1">
                <a:solidFill>
                  <a:srgbClr val="E36C09"/>
                </a:solidFill>
              </a:rPr>
              <a:t>přiměřený</a:t>
            </a:r>
            <a:r>
              <a:rPr lang="en-CA" sz="2400" b="1" dirty="0">
                <a:solidFill>
                  <a:srgbClr val="E36C09"/>
                </a:solidFill>
              </a:rPr>
              <a:t> </a:t>
            </a:r>
            <a:r>
              <a:rPr lang="en-CA" sz="2400" b="1" dirty="0" err="1">
                <a:solidFill>
                  <a:srgbClr val="E36C09"/>
                </a:solidFill>
              </a:rPr>
              <a:t>trest</a:t>
            </a:r>
            <a:endParaRPr lang="en-CA" sz="2400" b="1" dirty="0">
              <a:solidFill>
                <a:srgbClr val="E36C09"/>
              </a:solidFill>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503097"/>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Traditional Justice</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Tradiční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justice</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2296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11925" y="1676288"/>
            <a:ext cx="10280074" cy="2820452"/>
          </a:xfrm>
          <a:prstGeom prst="rect">
            <a:avLst/>
          </a:prstGeom>
          <a:noFill/>
        </p:spPr>
        <p:txBody>
          <a:bodyPr wrap="square">
            <a:spAutoFit/>
          </a:bodyPr>
          <a:lstStyle/>
          <a:p>
            <a:pPr marL="342900" lvl="0" indent="-342900" algn="l" rtl="0">
              <a:lnSpc>
                <a:spcPct val="180000"/>
              </a:lnSpc>
              <a:spcBef>
                <a:spcPts val="0"/>
              </a:spcBef>
              <a:spcAft>
                <a:spcPts val="0"/>
              </a:spcAft>
              <a:buClr>
                <a:srgbClr val="000000"/>
              </a:buClr>
              <a:buSzPct val="87500"/>
              <a:buFont typeface="Comic Sans MS"/>
              <a:buChar char="•"/>
            </a:pPr>
            <a:r>
              <a:rPr lang="en-CA" sz="2400" b="1" dirty="0"/>
              <a:t>Paradigm Shift from Traditional Justice </a:t>
            </a:r>
            <a:endParaRPr lang="cs-CZ" sz="2400" b="1" dirty="0"/>
          </a:p>
          <a:p>
            <a:pPr lvl="0" algn="l" rtl="0">
              <a:lnSpc>
                <a:spcPct val="180000"/>
              </a:lnSpc>
              <a:spcBef>
                <a:spcPts val="0"/>
              </a:spcBef>
              <a:spcAft>
                <a:spcPts val="0"/>
              </a:spcAft>
              <a:buClr>
                <a:srgbClr val="000000"/>
              </a:buClr>
              <a:buSzPct val="87500"/>
            </a:pPr>
            <a:r>
              <a:rPr lang="cs-CZ" sz="2400" b="1" dirty="0">
                <a:solidFill>
                  <a:srgbClr val="E36C09"/>
                </a:solidFill>
              </a:rPr>
              <a:t>	</a:t>
            </a:r>
            <a:r>
              <a:rPr lang="cs-CZ" sz="2400" b="1" i="1" dirty="0">
                <a:solidFill>
                  <a:srgbClr val="E36C09"/>
                </a:solidFill>
              </a:rPr>
              <a:t>Odklon </a:t>
            </a:r>
            <a:r>
              <a:rPr lang="en-CA" sz="2400" b="1" i="1" dirty="0" err="1">
                <a:solidFill>
                  <a:srgbClr val="E36C09"/>
                </a:solidFill>
              </a:rPr>
              <a:t>paradigmatu</a:t>
            </a:r>
            <a:r>
              <a:rPr lang="en-CA" sz="2400" b="1" i="1" dirty="0">
                <a:solidFill>
                  <a:srgbClr val="E36C09"/>
                </a:solidFill>
              </a:rPr>
              <a:t> od </a:t>
            </a:r>
            <a:r>
              <a:rPr lang="en-CA" sz="2400" b="1" i="1" dirty="0" err="1">
                <a:solidFill>
                  <a:srgbClr val="E36C09"/>
                </a:solidFill>
              </a:rPr>
              <a:t>tradiční</a:t>
            </a:r>
            <a:r>
              <a:rPr lang="en-CA" sz="2400" b="1" i="1" dirty="0">
                <a:solidFill>
                  <a:srgbClr val="E36C09"/>
                </a:solidFill>
              </a:rPr>
              <a:t> justice</a:t>
            </a:r>
          </a:p>
          <a:p>
            <a:pPr marL="342900" lvl="0" indent="-342900" algn="l" rtl="0">
              <a:lnSpc>
                <a:spcPct val="180000"/>
              </a:lnSpc>
              <a:spcBef>
                <a:spcPts val="600"/>
              </a:spcBef>
              <a:spcAft>
                <a:spcPts val="0"/>
              </a:spcAft>
              <a:buClr>
                <a:srgbClr val="000000"/>
              </a:buClr>
              <a:buSzPct val="87500"/>
              <a:buFont typeface="Comic Sans MS"/>
              <a:buChar char="•"/>
            </a:pPr>
            <a:r>
              <a:rPr lang="en-CA" sz="2400" b="1" dirty="0"/>
              <a:t>Philosophy or World View </a:t>
            </a:r>
            <a:endParaRPr lang="cs-CZ" sz="2400" b="1" dirty="0"/>
          </a:p>
          <a:p>
            <a:pPr lvl="1">
              <a:lnSpc>
                <a:spcPct val="180000"/>
              </a:lnSpc>
              <a:spcBef>
                <a:spcPts val="600"/>
              </a:spcBef>
              <a:buClr>
                <a:srgbClr val="000000"/>
              </a:buClr>
              <a:buSzPct val="87500"/>
            </a:pPr>
            <a:r>
              <a:rPr lang="cs-CZ" sz="2400" b="1" i="1" dirty="0">
                <a:solidFill>
                  <a:srgbClr val="E36C09"/>
                </a:solidFill>
              </a:rPr>
              <a:t>     F</a:t>
            </a:r>
            <a:r>
              <a:rPr lang="en-CA" sz="2400" b="1" i="1" dirty="0" err="1">
                <a:solidFill>
                  <a:srgbClr val="E36C09"/>
                </a:solidFill>
              </a:rPr>
              <a:t>ilozofie</a:t>
            </a:r>
            <a:r>
              <a:rPr lang="en-CA" sz="2400" b="1" i="1" dirty="0">
                <a:solidFill>
                  <a:srgbClr val="E36C09"/>
                </a:solidFill>
              </a:rPr>
              <a:t> </a:t>
            </a:r>
            <a:r>
              <a:rPr lang="en-CA" sz="2400" b="1" i="1" dirty="0" err="1">
                <a:solidFill>
                  <a:srgbClr val="E36C09"/>
                </a:solidFill>
              </a:rPr>
              <a:t>nebo</a:t>
            </a:r>
            <a:r>
              <a:rPr lang="en-CA" sz="2400" b="1" i="1" dirty="0">
                <a:solidFill>
                  <a:srgbClr val="E36C09"/>
                </a:solidFill>
              </a:rPr>
              <a:t> </a:t>
            </a:r>
            <a:r>
              <a:rPr lang="en-CA" sz="2400" b="1" i="1" dirty="0" err="1">
                <a:solidFill>
                  <a:srgbClr val="E36C09"/>
                </a:solidFill>
              </a:rPr>
              <a:t>pohled</a:t>
            </a:r>
            <a:r>
              <a:rPr lang="en-CA" sz="2400" b="1" i="1" dirty="0">
                <a:solidFill>
                  <a:srgbClr val="E36C09"/>
                </a:solidFill>
              </a:rPr>
              <a:t> </a:t>
            </a:r>
            <a:r>
              <a:rPr lang="en-CA" sz="2400" b="1" i="1" dirty="0" err="1">
                <a:solidFill>
                  <a:srgbClr val="E36C09"/>
                </a:solidFill>
              </a:rPr>
              <a:t>na</a:t>
            </a:r>
            <a:r>
              <a:rPr lang="en-CA" sz="2400" b="1" i="1" dirty="0">
                <a:solidFill>
                  <a:srgbClr val="E36C09"/>
                </a:solidFill>
              </a:rPr>
              <a:t> </a:t>
            </a:r>
            <a:r>
              <a:rPr lang="en-CA" sz="2400" b="1" i="1" dirty="0" err="1">
                <a:solidFill>
                  <a:srgbClr val="E36C09"/>
                </a:solidFill>
              </a:rPr>
              <a:t>svět</a:t>
            </a:r>
            <a:endParaRPr lang="en-CA" sz="2400" b="1" i="1" dirty="0">
              <a:solidFill>
                <a:srgbClr val="E36C09"/>
              </a:solidFill>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503097"/>
            <a:ext cx="102800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Restorative Justice</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Google Shape;146;p16">
            <a:extLst>
              <a:ext uri="{FF2B5EF4-FFF2-40B4-BE49-F238E27FC236}">
                <a16:creationId xmlns:a16="http://schemas.microsoft.com/office/drawing/2014/main" id="{072BB9F2-A31A-71CF-8AAA-E43FD0DEE07B}"/>
              </a:ext>
            </a:extLst>
          </p:cNvPr>
          <p:cNvSpPr txBox="1"/>
          <p:nvPr/>
        </p:nvSpPr>
        <p:spPr>
          <a:xfrm>
            <a:off x="3696781" y="4593149"/>
            <a:ext cx="6710363" cy="1579879"/>
          </a:xfrm>
          <a:prstGeom prst="rect">
            <a:avLst/>
          </a:prstGeom>
          <a:solidFill>
            <a:schemeClr val="accent2">
              <a:lumMod val="20000"/>
              <a:lumOff val="80000"/>
            </a:schemeClr>
          </a:solidFill>
          <a:ln>
            <a:noFill/>
          </a:ln>
        </p:spPr>
        <p:txBody>
          <a:bodyPr spcFirstLastPara="1" wrap="square" lIns="45700" tIns="45700" rIns="45700" bIns="45700" anchor="t" anchorCtr="0">
            <a:spAutoFit/>
          </a:bodyPr>
          <a:lstStyle/>
          <a:p>
            <a:pPr algn="ctr">
              <a:lnSpc>
                <a:spcPct val="150000"/>
              </a:lnSpc>
              <a:buClr>
                <a:srgbClr val="006600"/>
              </a:buClr>
              <a:buSzPts val="2000"/>
              <a:buFont typeface="Comic Sans MS"/>
              <a:buNone/>
            </a:pPr>
            <a:r>
              <a:rPr lang="en-CA" sz="2000" b="1" i="1" kern="0" dirty="0">
                <a:latin typeface="Calibri" panose="020F0502020204030204" pitchFamily="34" charset="0"/>
                <a:ea typeface="Comic Sans MS"/>
                <a:cs typeface="Calibri" panose="020F0502020204030204" pitchFamily="34" charset="0"/>
                <a:sym typeface="Comic Sans MS"/>
              </a:rPr>
              <a:t>Abuse is a violation of </a:t>
            </a:r>
            <a:br>
              <a:rPr lang="en-CA" sz="2000" b="1" i="1" kern="0" dirty="0">
                <a:latin typeface="Calibri" panose="020F0502020204030204" pitchFamily="34" charset="0"/>
                <a:ea typeface="Comic Sans MS"/>
                <a:cs typeface="Calibri" panose="020F0502020204030204" pitchFamily="34" charset="0"/>
                <a:sym typeface="Comic Sans MS"/>
              </a:rPr>
            </a:br>
            <a:r>
              <a:rPr lang="en-CA" sz="2000" b="1" i="1" kern="0" dirty="0">
                <a:latin typeface="Calibri" panose="020F0502020204030204" pitchFamily="34" charset="0"/>
                <a:ea typeface="Comic Sans MS"/>
                <a:cs typeface="Calibri" panose="020F0502020204030204" pitchFamily="34" charset="0"/>
                <a:sym typeface="Comic Sans MS"/>
              </a:rPr>
              <a:t>people and relationships.</a:t>
            </a:r>
            <a:endParaRPr sz="2000" i="1" kern="0" dirty="0">
              <a:latin typeface="Calibri" panose="020F0502020204030204" pitchFamily="34" charset="0"/>
              <a:ea typeface="Comic Sans MS"/>
              <a:cs typeface="Calibri" panose="020F0502020204030204" pitchFamily="34" charset="0"/>
              <a:sym typeface="Comic Sans MS"/>
            </a:endParaRPr>
          </a:p>
          <a:p>
            <a:pPr algn="ctr">
              <a:lnSpc>
                <a:spcPct val="150000"/>
              </a:lnSpc>
              <a:spcBef>
                <a:spcPts val="800"/>
              </a:spcBef>
              <a:buClr>
                <a:srgbClr val="E36C09"/>
              </a:buClr>
              <a:buSzPts val="2000"/>
              <a:buFont typeface="Comic Sans MS"/>
              <a:buNone/>
            </a:pPr>
            <a:r>
              <a:rPr lang="en-CA" sz="2000" b="1" i="1" kern="0" dirty="0" err="1">
                <a:solidFill>
                  <a:srgbClr val="E36C09"/>
                </a:solidFill>
                <a:latin typeface="Calibri" panose="020F0502020204030204" pitchFamily="34" charset="0"/>
                <a:ea typeface="Comic Sans MS"/>
                <a:cs typeface="Calibri" panose="020F0502020204030204" pitchFamily="34" charset="0"/>
                <a:sym typeface="Comic Sans MS"/>
              </a:rPr>
              <a:t>Týrání</a:t>
            </a:r>
            <a:r>
              <a:rPr lang="en-CA" sz="2000" b="1" i="1" kern="0" dirty="0">
                <a:solidFill>
                  <a:srgbClr val="E36C09"/>
                </a:solidFill>
                <a:latin typeface="Calibri" panose="020F0502020204030204" pitchFamily="34" charset="0"/>
                <a:ea typeface="Comic Sans MS"/>
                <a:cs typeface="Calibri" panose="020F0502020204030204" pitchFamily="34" charset="0"/>
                <a:sym typeface="Comic Sans MS"/>
              </a:rPr>
              <a:t> je </a:t>
            </a:r>
            <a:r>
              <a:rPr lang="cs-CZ" sz="2000" b="1" i="1" kern="0" dirty="0">
                <a:solidFill>
                  <a:srgbClr val="E36C09"/>
                </a:solidFill>
                <a:latin typeface="Calibri" panose="020F0502020204030204" pitchFamily="34" charset="0"/>
                <a:ea typeface="Comic Sans MS"/>
                <a:cs typeface="Calibri" panose="020F0502020204030204" pitchFamily="34" charset="0"/>
                <a:sym typeface="Comic Sans MS"/>
              </a:rPr>
              <a:t>útokem na jedince a </a:t>
            </a:r>
            <a:r>
              <a:rPr lang="en-CA" sz="2000" b="1" i="1" kern="0" dirty="0" err="1">
                <a:solidFill>
                  <a:srgbClr val="E36C09"/>
                </a:solidFill>
                <a:latin typeface="Calibri" panose="020F0502020204030204" pitchFamily="34" charset="0"/>
                <a:ea typeface="Comic Sans MS"/>
                <a:cs typeface="Calibri" panose="020F0502020204030204" pitchFamily="34" charset="0"/>
                <a:sym typeface="Comic Sans MS"/>
              </a:rPr>
              <a:t>narušením</a:t>
            </a:r>
            <a:r>
              <a:rPr lang="en-CA" sz="2000" b="1" i="1" kern="0" dirty="0">
                <a:solidFill>
                  <a:srgbClr val="E36C09"/>
                </a:solidFill>
                <a:latin typeface="Calibri" panose="020F0502020204030204" pitchFamily="34" charset="0"/>
                <a:ea typeface="Comic Sans MS"/>
                <a:cs typeface="Calibri" panose="020F0502020204030204" pitchFamily="34" charset="0"/>
                <a:sym typeface="Comic Sans MS"/>
              </a:rPr>
              <a:t> </a:t>
            </a:r>
            <a:r>
              <a:rPr lang="en-CA" sz="2000" b="1" i="1" kern="0" dirty="0" err="1">
                <a:solidFill>
                  <a:srgbClr val="E36C09"/>
                </a:solidFill>
                <a:latin typeface="Calibri" panose="020F0502020204030204" pitchFamily="34" charset="0"/>
                <a:ea typeface="Comic Sans MS"/>
                <a:cs typeface="Calibri" panose="020F0502020204030204" pitchFamily="34" charset="0"/>
                <a:sym typeface="Comic Sans MS"/>
              </a:rPr>
              <a:t>mezilidských</a:t>
            </a:r>
            <a:r>
              <a:rPr lang="en-CA" sz="2000" b="1" i="1" kern="0" dirty="0">
                <a:solidFill>
                  <a:srgbClr val="E36C09"/>
                </a:solidFill>
                <a:latin typeface="Calibri" panose="020F0502020204030204" pitchFamily="34" charset="0"/>
                <a:ea typeface="Comic Sans MS"/>
                <a:cs typeface="Calibri" panose="020F0502020204030204" pitchFamily="34" charset="0"/>
                <a:sym typeface="Comic Sans MS"/>
              </a:rPr>
              <a:t> </a:t>
            </a:r>
            <a:r>
              <a:rPr lang="en-CA" sz="2000" b="1" i="1" kern="0" dirty="0" err="1">
                <a:solidFill>
                  <a:srgbClr val="E36C09"/>
                </a:solidFill>
                <a:latin typeface="Calibri" panose="020F0502020204030204" pitchFamily="34" charset="0"/>
                <a:ea typeface="Comic Sans MS"/>
                <a:cs typeface="Calibri" panose="020F0502020204030204" pitchFamily="34" charset="0"/>
                <a:sym typeface="Comic Sans MS"/>
              </a:rPr>
              <a:t>vztahů</a:t>
            </a:r>
            <a:r>
              <a:rPr lang="en-CA" sz="2000" b="1" i="1" kern="0" dirty="0">
                <a:solidFill>
                  <a:srgbClr val="E36C09"/>
                </a:solidFill>
                <a:latin typeface="Calibri" panose="020F0502020204030204" pitchFamily="34" charset="0"/>
                <a:ea typeface="Comic Sans MS"/>
                <a:cs typeface="Calibri" panose="020F0502020204030204" pitchFamily="34" charset="0"/>
                <a:sym typeface="Comic Sans MS"/>
              </a:rPr>
              <a:t>.</a:t>
            </a:r>
            <a:endParaRPr sz="2000" i="1" kern="0" dirty="0">
              <a:solidFill>
                <a:srgbClr val="E36C09"/>
              </a:solidFill>
              <a:latin typeface="Calibri" panose="020F0502020204030204" pitchFamily="34" charset="0"/>
              <a:ea typeface="Comic Sans MS"/>
              <a:cs typeface="Calibri" panose="020F0502020204030204" pitchFamily="34" charset="0"/>
              <a:sym typeface="Comic Sans MS"/>
            </a:endParaRPr>
          </a:p>
        </p:txBody>
      </p:sp>
    </p:spTree>
    <p:extLst>
      <p:ext uri="{BB962C8B-B14F-4D97-AF65-F5344CB8AC3E}">
        <p14:creationId xmlns:p14="http://schemas.microsoft.com/office/powerpoint/2010/main" val="396791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036213" y="1308692"/>
            <a:ext cx="10280074" cy="5124480"/>
          </a:xfrm>
          <a:prstGeom prst="rect">
            <a:avLst/>
          </a:prstGeom>
          <a:noFill/>
        </p:spPr>
        <p:txBody>
          <a:bodyPr wrap="square">
            <a:spAutoFit/>
          </a:bodyPr>
          <a:lstStyle/>
          <a:p>
            <a:pPr marL="342900" lvl="0" indent="-342900" rtl="0">
              <a:spcBef>
                <a:spcPts val="0"/>
              </a:spcBef>
              <a:spcAft>
                <a:spcPts val="0"/>
              </a:spcAft>
              <a:buClr>
                <a:srgbClr val="000000"/>
              </a:buClr>
              <a:buSzPct val="100000"/>
              <a:buFont typeface="Comic Sans MS"/>
              <a:buNone/>
            </a:pPr>
            <a:r>
              <a:rPr lang="en-CA" sz="2400" b="1" dirty="0">
                <a:latin typeface="+mj-lt"/>
              </a:rPr>
              <a:t>“Restorative justice is an orientation, not a type of program. It is a set of values</a:t>
            </a:r>
            <a:endParaRPr lang="cs-CZ" sz="2400" b="1" dirty="0">
              <a:latin typeface="+mj-lt"/>
            </a:endParaRPr>
          </a:p>
          <a:p>
            <a:pPr marL="342900" lvl="0" indent="-342900" rtl="0">
              <a:spcBef>
                <a:spcPts val="0"/>
              </a:spcBef>
              <a:spcAft>
                <a:spcPts val="0"/>
              </a:spcAft>
              <a:buClr>
                <a:srgbClr val="000000"/>
              </a:buClr>
              <a:buSzPct val="100000"/>
              <a:buFont typeface="Comic Sans MS"/>
              <a:buNone/>
            </a:pPr>
            <a:r>
              <a:rPr lang="en-CA" sz="2400" b="1" dirty="0">
                <a:latin typeface="+mj-lt"/>
              </a:rPr>
              <a:t>and beliefs about what justice means, which in turn point to principles for</a:t>
            </a:r>
            <a:endParaRPr lang="cs-CZ" sz="2400" b="1" dirty="0">
              <a:latin typeface="+mj-lt"/>
            </a:endParaRPr>
          </a:p>
          <a:p>
            <a:pPr marL="342900" lvl="0" indent="-342900" rtl="0">
              <a:spcBef>
                <a:spcPts val="0"/>
              </a:spcBef>
              <a:spcAft>
                <a:spcPts val="0"/>
              </a:spcAft>
              <a:buClr>
                <a:srgbClr val="000000"/>
              </a:buClr>
              <a:buSzPct val="100000"/>
              <a:buFont typeface="Comic Sans MS"/>
              <a:buNone/>
            </a:pPr>
            <a:r>
              <a:rPr lang="en-CA" sz="2400" b="1" dirty="0">
                <a:latin typeface="+mj-lt"/>
              </a:rPr>
              <a:t>responding to criminal harm.” / </a:t>
            </a:r>
            <a:r>
              <a:rPr lang="en-CA" sz="2400" b="1" dirty="0">
                <a:solidFill>
                  <a:srgbClr val="E36C09"/>
                </a:solidFill>
                <a:latin typeface="+mj-lt"/>
              </a:rPr>
              <a:t>„</a:t>
            </a:r>
            <a:r>
              <a:rPr lang="en-CA" sz="2400" b="1" dirty="0" err="1">
                <a:solidFill>
                  <a:srgbClr val="E36C09"/>
                </a:solidFill>
                <a:latin typeface="+mj-lt"/>
              </a:rPr>
              <a:t>Restorativní</a:t>
            </a:r>
            <a:r>
              <a:rPr lang="en-CA" sz="2400" b="1" dirty="0">
                <a:solidFill>
                  <a:srgbClr val="E36C09"/>
                </a:solidFill>
                <a:latin typeface="+mj-lt"/>
              </a:rPr>
              <a:t> justice je </a:t>
            </a:r>
            <a:r>
              <a:rPr lang="en-CA" sz="2400" b="1" dirty="0" err="1">
                <a:solidFill>
                  <a:srgbClr val="E36C09"/>
                </a:solidFill>
                <a:latin typeface="+mj-lt"/>
              </a:rPr>
              <a:t>orientace</a:t>
            </a:r>
            <a:r>
              <a:rPr lang="en-CA" sz="2400" b="1" dirty="0">
                <a:solidFill>
                  <a:srgbClr val="E36C09"/>
                </a:solidFill>
                <a:latin typeface="+mj-lt"/>
              </a:rPr>
              <a:t>, </a:t>
            </a:r>
            <a:r>
              <a:rPr lang="en-CA" sz="2400" b="1" dirty="0" err="1">
                <a:solidFill>
                  <a:srgbClr val="E36C09"/>
                </a:solidFill>
                <a:latin typeface="+mj-lt"/>
              </a:rPr>
              <a:t>nikoli</a:t>
            </a:r>
            <a:r>
              <a:rPr lang="en-CA" sz="2400" b="1" dirty="0">
                <a:solidFill>
                  <a:srgbClr val="E36C09"/>
                </a:solidFill>
                <a:latin typeface="+mj-lt"/>
              </a:rPr>
              <a:t> </a:t>
            </a:r>
            <a:r>
              <a:rPr lang="en-CA" sz="2400" b="1" dirty="0" err="1">
                <a:solidFill>
                  <a:srgbClr val="E36C09"/>
                </a:solidFill>
                <a:latin typeface="+mj-lt"/>
              </a:rPr>
              <a:t>typ</a:t>
            </a:r>
            <a:endParaRPr lang="cs-CZ" sz="2400" b="1" dirty="0">
              <a:solidFill>
                <a:srgbClr val="E36C09"/>
              </a:solidFill>
              <a:latin typeface="+mj-lt"/>
            </a:endParaRPr>
          </a:p>
          <a:p>
            <a:pPr marL="342900" lvl="0" indent="-342900" rtl="0">
              <a:spcBef>
                <a:spcPts val="0"/>
              </a:spcBef>
              <a:spcAft>
                <a:spcPts val="0"/>
              </a:spcAft>
              <a:buClr>
                <a:srgbClr val="000000"/>
              </a:buClr>
              <a:buSzPct val="100000"/>
              <a:buFont typeface="Comic Sans MS"/>
              <a:buNone/>
            </a:pPr>
            <a:r>
              <a:rPr lang="en-CA" sz="2400" b="1" dirty="0" err="1">
                <a:solidFill>
                  <a:srgbClr val="E36C09"/>
                </a:solidFill>
                <a:latin typeface="+mj-lt"/>
              </a:rPr>
              <a:t>programu</a:t>
            </a:r>
            <a:r>
              <a:rPr lang="en-CA" sz="2400" b="1" dirty="0">
                <a:solidFill>
                  <a:srgbClr val="E36C09"/>
                </a:solidFill>
                <a:latin typeface="+mj-lt"/>
              </a:rPr>
              <a:t>. Je to </a:t>
            </a:r>
            <a:r>
              <a:rPr lang="en-CA" sz="2400" b="1" dirty="0" err="1">
                <a:solidFill>
                  <a:srgbClr val="E36C09"/>
                </a:solidFill>
                <a:latin typeface="+mj-lt"/>
              </a:rPr>
              <a:t>soubor</a:t>
            </a:r>
            <a:r>
              <a:rPr lang="en-CA" sz="2400" b="1" dirty="0">
                <a:solidFill>
                  <a:srgbClr val="E36C09"/>
                </a:solidFill>
                <a:latin typeface="+mj-lt"/>
              </a:rPr>
              <a:t> </a:t>
            </a:r>
            <a:r>
              <a:rPr lang="en-CA" sz="2400" b="1" dirty="0" err="1">
                <a:solidFill>
                  <a:srgbClr val="E36C09"/>
                </a:solidFill>
                <a:latin typeface="+mj-lt"/>
              </a:rPr>
              <a:t>hodnot</a:t>
            </a:r>
            <a:r>
              <a:rPr lang="en-CA" sz="2400" b="1" dirty="0">
                <a:solidFill>
                  <a:srgbClr val="E36C09"/>
                </a:solidFill>
                <a:latin typeface="+mj-lt"/>
              </a:rPr>
              <a:t> a </a:t>
            </a:r>
            <a:r>
              <a:rPr lang="en-CA" sz="2400" b="1" dirty="0" err="1">
                <a:solidFill>
                  <a:srgbClr val="E36C09"/>
                </a:solidFill>
                <a:latin typeface="+mj-lt"/>
              </a:rPr>
              <a:t>přesvědčení</a:t>
            </a:r>
            <a:r>
              <a:rPr lang="en-CA" sz="2400" b="1" dirty="0">
                <a:solidFill>
                  <a:srgbClr val="E36C09"/>
                </a:solidFill>
                <a:latin typeface="+mj-lt"/>
              </a:rPr>
              <a:t> o tom, co </a:t>
            </a:r>
            <a:r>
              <a:rPr lang="en-CA" sz="2400" b="1" dirty="0" err="1">
                <a:solidFill>
                  <a:srgbClr val="E36C09"/>
                </a:solidFill>
                <a:latin typeface="+mj-lt"/>
              </a:rPr>
              <a:t>znamená</a:t>
            </a:r>
            <a:r>
              <a:rPr lang="en-CA" sz="2400" b="1" dirty="0">
                <a:solidFill>
                  <a:srgbClr val="E36C09"/>
                </a:solidFill>
                <a:latin typeface="+mj-lt"/>
              </a:rPr>
              <a:t> </a:t>
            </a:r>
            <a:r>
              <a:rPr lang="en-CA" sz="2400" b="1" dirty="0" err="1">
                <a:solidFill>
                  <a:srgbClr val="E36C09"/>
                </a:solidFill>
                <a:latin typeface="+mj-lt"/>
              </a:rPr>
              <a:t>spravedlnost</a:t>
            </a:r>
            <a:r>
              <a:rPr lang="en-CA" sz="2400" b="1" dirty="0">
                <a:solidFill>
                  <a:srgbClr val="E36C09"/>
                </a:solidFill>
                <a:latin typeface="+mj-lt"/>
              </a:rPr>
              <a:t>,</a:t>
            </a:r>
            <a:endParaRPr lang="cs-CZ" sz="2400" b="1" dirty="0">
              <a:solidFill>
                <a:srgbClr val="E36C09"/>
              </a:solidFill>
              <a:latin typeface="+mj-lt"/>
            </a:endParaRPr>
          </a:p>
          <a:p>
            <a:pPr marL="342900" lvl="0" indent="-342900" rtl="0">
              <a:spcBef>
                <a:spcPts val="0"/>
              </a:spcBef>
              <a:spcAft>
                <a:spcPts val="0"/>
              </a:spcAft>
              <a:buClr>
                <a:srgbClr val="000000"/>
              </a:buClr>
              <a:buSzPct val="100000"/>
              <a:buFont typeface="Comic Sans MS"/>
              <a:buNone/>
            </a:pPr>
            <a:r>
              <a:rPr lang="en-CA" sz="2400" b="1" dirty="0" err="1">
                <a:solidFill>
                  <a:srgbClr val="E36C09"/>
                </a:solidFill>
                <a:latin typeface="+mj-lt"/>
              </a:rPr>
              <a:t>které</a:t>
            </a:r>
            <a:r>
              <a:rPr lang="en-CA" sz="2400" b="1" dirty="0">
                <a:solidFill>
                  <a:srgbClr val="E36C09"/>
                </a:solidFill>
                <a:latin typeface="+mj-lt"/>
              </a:rPr>
              <a:t> </a:t>
            </a:r>
            <a:r>
              <a:rPr lang="en-CA" sz="2400" b="1" dirty="0" err="1">
                <a:solidFill>
                  <a:srgbClr val="E36C09"/>
                </a:solidFill>
                <a:latin typeface="+mj-lt"/>
              </a:rPr>
              <a:t>zase</a:t>
            </a:r>
            <a:r>
              <a:rPr lang="en-CA" sz="2400" b="1" dirty="0">
                <a:solidFill>
                  <a:srgbClr val="E36C09"/>
                </a:solidFill>
                <a:latin typeface="+mj-lt"/>
              </a:rPr>
              <a:t> </a:t>
            </a:r>
            <a:r>
              <a:rPr lang="en-CA" sz="2400" b="1" dirty="0" err="1">
                <a:solidFill>
                  <a:srgbClr val="E36C09"/>
                </a:solidFill>
                <a:latin typeface="+mj-lt"/>
              </a:rPr>
              <a:t>poukazují</a:t>
            </a:r>
            <a:r>
              <a:rPr lang="en-CA" sz="2400" b="1" dirty="0">
                <a:solidFill>
                  <a:srgbClr val="E36C09"/>
                </a:solidFill>
                <a:latin typeface="+mj-lt"/>
              </a:rPr>
              <a:t> </a:t>
            </a:r>
            <a:r>
              <a:rPr lang="en-CA" sz="2400" b="1" dirty="0" err="1">
                <a:solidFill>
                  <a:srgbClr val="E36C09"/>
                </a:solidFill>
                <a:latin typeface="+mj-lt"/>
              </a:rPr>
              <a:t>na</a:t>
            </a:r>
            <a:r>
              <a:rPr lang="en-CA" sz="2400" b="1" dirty="0">
                <a:solidFill>
                  <a:srgbClr val="E36C09"/>
                </a:solidFill>
                <a:latin typeface="+mj-lt"/>
              </a:rPr>
              <a:t> </a:t>
            </a:r>
            <a:r>
              <a:rPr lang="en-CA" sz="2400" b="1" dirty="0" err="1">
                <a:solidFill>
                  <a:srgbClr val="E36C09"/>
                </a:solidFill>
                <a:latin typeface="+mj-lt"/>
              </a:rPr>
              <a:t>principy</a:t>
            </a:r>
            <a:r>
              <a:rPr lang="en-CA" sz="2400" b="1" dirty="0">
                <a:solidFill>
                  <a:srgbClr val="E36C09"/>
                </a:solidFill>
                <a:latin typeface="+mj-lt"/>
              </a:rPr>
              <a:t> </a:t>
            </a:r>
            <a:r>
              <a:rPr lang="en-CA" sz="2400" b="1" dirty="0" err="1">
                <a:solidFill>
                  <a:srgbClr val="E36C09"/>
                </a:solidFill>
                <a:latin typeface="+mj-lt"/>
              </a:rPr>
              <a:t>reakce</a:t>
            </a:r>
            <a:r>
              <a:rPr lang="en-CA" sz="2400" b="1" dirty="0">
                <a:solidFill>
                  <a:srgbClr val="E36C09"/>
                </a:solidFill>
                <a:latin typeface="+mj-lt"/>
              </a:rPr>
              <a:t> </a:t>
            </a:r>
            <a:r>
              <a:rPr lang="en-CA" sz="2400" b="1" dirty="0" err="1">
                <a:solidFill>
                  <a:srgbClr val="E36C09"/>
                </a:solidFill>
                <a:latin typeface="+mj-lt"/>
              </a:rPr>
              <a:t>na</a:t>
            </a:r>
            <a:r>
              <a:rPr lang="en-CA" sz="2400" b="1" dirty="0">
                <a:solidFill>
                  <a:srgbClr val="E36C09"/>
                </a:solidFill>
                <a:latin typeface="+mj-lt"/>
              </a:rPr>
              <a:t> </a:t>
            </a:r>
            <a:r>
              <a:rPr lang="en-CA" sz="2400" b="1" dirty="0" err="1">
                <a:solidFill>
                  <a:srgbClr val="E36C09"/>
                </a:solidFill>
                <a:latin typeface="+mj-lt"/>
              </a:rPr>
              <a:t>újmu</a:t>
            </a:r>
            <a:r>
              <a:rPr lang="en-CA" sz="2400" b="1" dirty="0">
                <a:solidFill>
                  <a:srgbClr val="E36C09"/>
                </a:solidFill>
                <a:latin typeface="+mj-lt"/>
              </a:rPr>
              <a:t> </a:t>
            </a:r>
            <a:r>
              <a:rPr lang="en-CA" sz="2400" b="1" dirty="0" err="1">
                <a:solidFill>
                  <a:srgbClr val="E36C09"/>
                </a:solidFill>
                <a:latin typeface="+mj-lt"/>
              </a:rPr>
              <a:t>způsobenou</a:t>
            </a:r>
            <a:r>
              <a:rPr lang="en-CA" sz="2400" b="1" dirty="0">
                <a:solidFill>
                  <a:srgbClr val="E36C09"/>
                </a:solidFill>
                <a:latin typeface="+mj-lt"/>
              </a:rPr>
              <a:t> </a:t>
            </a:r>
            <a:r>
              <a:rPr lang="en-CA" sz="2400" b="1" dirty="0" err="1">
                <a:solidFill>
                  <a:srgbClr val="E36C09"/>
                </a:solidFill>
                <a:latin typeface="+mj-lt"/>
              </a:rPr>
              <a:t>trestnými</a:t>
            </a:r>
            <a:r>
              <a:rPr lang="en-CA" sz="2400" b="1" dirty="0">
                <a:solidFill>
                  <a:srgbClr val="E36C09"/>
                </a:solidFill>
                <a:latin typeface="+mj-lt"/>
              </a:rPr>
              <a:t> </a:t>
            </a:r>
            <a:r>
              <a:rPr lang="en-CA" sz="2400" b="1" dirty="0" err="1">
                <a:solidFill>
                  <a:srgbClr val="E36C09"/>
                </a:solidFill>
                <a:latin typeface="+mj-lt"/>
              </a:rPr>
              <a:t>činy</a:t>
            </a:r>
            <a:r>
              <a:rPr lang="en-CA" sz="2400" b="1" dirty="0">
                <a:solidFill>
                  <a:srgbClr val="E36C09"/>
                </a:solidFill>
                <a:latin typeface="+mj-lt"/>
              </a:rPr>
              <a:t>.“</a:t>
            </a:r>
            <a:endParaRPr lang="cs-CZ" sz="2400" b="1" dirty="0">
              <a:solidFill>
                <a:srgbClr val="E36C09"/>
              </a:solidFill>
              <a:latin typeface="+mj-lt"/>
            </a:endParaRPr>
          </a:p>
          <a:p>
            <a:pPr marL="342900" lvl="0" indent="-342900" rtl="0">
              <a:spcBef>
                <a:spcPts val="0"/>
              </a:spcBef>
              <a:spcAft>
                <a:spcPts val="0"/>
              </a:spcAft>
              <a:buClr>
                <a:srgbClr val="000000"/>
              </a:buClr>
              <a:buSzPct val="100000"/>
              <a:buFont typeface="Comic Sans MS"/>
              <a:buNone/>
            </a:pPr>
            <a:endParaRPr lang="en-CA" sz="1200" b="1" dirty="0">
              <a:solidFill>
                <a:srgbClr val="E36C09"/>
              </a:solidFill>
              <a:latin typeface="+mj-lt"/>
            </a:endParaRPr>
          </a:p>
          <a:p>
            <a:pPr marL="342900" lvl="0" indent="-342900" rtl="0">
              <a:spcBef>
                <a:spcPts val="200"/>
              </a:spcBef>
              <a:spcAft>
                <a:spcPts val="0"/>
              </a:spcAft>
              <a:buClr>
                <a:srgbClr val="000000"/>
              </a:buClr>
              <a:buSzPct val="37500"/>
              <a:buFont typeface="Comic Sans MS"/>
              <a:buNone/>
            </a:pPr>
            <a:r>
              <a:rPr lang="en-CA" sz="1200" b="1" i="1" dirty="0">
                <a:latin typeface="+mj-lt"/>
              </a:rPr>
              <a:t>Sharpe, S. </a:t>
            </a:r>
            <a:r>
              <a:rPr lang="en-CA" sz="1200" b="1" i="1" dirty="0">
                <a:latin typeface="+mj-lt"/>
                <a:ea typeface="Times New Roman"/>
                <a:cs typeface="Times New Roman"/>
                <a:sym typeface="Times New Roman"/>
              </a:rPr>
              <a:t>Restorative Justice: A Vision for Healing and Change</a:t>
            </a:r>
            <a:endParaRPr lang="cs-CZ" sz="1200" b="1" i="1" dirty="0">
              <a:latin typeface="+mj-lt"/>
              <a:ea typeface="Times New Roman"/>
              <a:cs typeface="Times New Roman"/>
              <a:sym typeface="Times New Roman"/>
            </a:endParaRPr>
          </a:p>
          <a:p>
            <a:pPr marL="342900" lvl="0" indent="-342900" rtl="0">
              <a:spcBef>
                <a:spcPts val="200"/>
              </a:spcBef>
              <a:spcAft>
                <a:spcPts val="0"/>
              </a:spcAft>
              <a:buClr>
                <a:srgbClr val="000000"/>
              </a:buClr>
              <a:buSzPct val="37500"/>
              <a:buFont typeface="Comic Sans MS"/>
              <a:buNone/>
            </a:pPr>
            <a:endParaRPr lang="en-CA" sz="2400" b="1" i="1" dirty="0">
              <a:latin typeface="+mj-lt"/>
              <a:ea typeface="Times New Roman"/>
              <a:cs typeface="Times New Roman"/>
              <a:sym typeface="Times New Roman"/>
            </a:endParaRPr>
          </a:p>
          <a:p>
            <a:pPr marL="342900" lvl="0" indent="-342900" rtl="0">
              <a:spcBef>
                <a:spcPts val="200"/>
              </a:spcBef>
              <a:spcAft>
                <a:spcPts val="0"/>
              </a:spcAft>
              <a:buClr>
                <a:srgbClr val="000000"/>
              </a:buClr>
              <a:buSzPct val="100000"/>
              <a:buFont typeface="Times New Roman"/>
              <a:buNone/>
            </a:pPr>
            <a:r>
              <a:rPr lang="en-CA" sz="2400" b="1" dirty="0">
                <a:latin typeface="+mj-lt"/>
                <a:ea typeface="Times New Roman"/>
                <a:cs typeface="Times New Roman"/>
                <a:sym typeface="Times New Roman"/>
              </a:rPr>
              <a:t>“</a:t>
            </a:r>
            <a:r>
              <a:rPr lang="en-CA" sz="2400" b="1" dirty="0">
                <a:latin typeface="+mj-lt"/>
                <a:ea typeface="Comic Sans MS"/>
                <a:cs typeface="Comic Sans MS"/>
                <a:sym typeface="Comic Sans MS"/>
              </a:rPr>
              <a:t>It is essential to combine principles with values…Restorative Justice demonstrates</a:t>
            </a:r>
            <a:endParaRPr lang="cs-CZ" sz="2400" b="1" dirty="0">
              <a:latin typeface="+mj-lt"/>
              <a:ea typeface="Comic Sans MS"/>
              <a:cs typeface="Comic Sans MS"/>
              <a:sym typeface="Comic Sans MS"/>
            </a:endParaRPr>
          </a:p>
          <a:p>
            <a:pPr marL="342900" lvl="0" indent="-342900" rtl="0">
              <a:spcBef>
                <a:spcPts val="200"/>
              </a:spcBef>
              <a:spcAft>
                <a:spcPts val="0"/>
              </a:spcAft>
              <a:buClr>
                <a:srgbClr val="000000"/>
              </a:buClr>
              <a:buSzPct val="100000"/>
              <a:buFont typeface="Times New Roman"/>
              <a:buNone/>
            </a:pPr>
            <a:r>
              <a:rPr lang="en-CA" sz="2400" b="1" dirty="0">
                <a:latin typeface="+mj-lt"/>
                <a:ea typeface="Comic Sans MS"/>
                <a:cs typeface="Comic Sans MS"/>
                <a:sym typeface="Comic Sans MS"/>
              </a:rPr>
              <a:t>respect, responsibility and relationship. …restorative approaches must be</a:t>
            </a:r>
            <a:endParaRPr lang="cs-CZ" sz="2400" b="1" dirty="0">
              <a:latin typeface="+mj-lt"/>
              <a:ea typeface="Comic Sans MS"/>
              <a:cs typeface="Comic Sans MS"/>
              <a:sym typeface="Comic Sans MS"/>
            </a:endParaRPr>
          </a:p>
          <a:p>
            <a:pPr marL="342900" lvl="0" indent="-342900" rtl="0">
              <a:spcBef>
                <a:spcPts val="200"/>
              </a:spcBef>
              <a:spcAft>
                <a:spcPts val="0"/>
              </a:spcAft>
              <a:buClr>
                <a:srgbClr val="000000"/>
              </a:buClr>
              <a:buSzPct val="100000"/>
              <a:buFont typeface="Times New Roman"/>
              <a:buNone/>
            </a:pPr>
            <a:r>
              <a:rPr lang="en-CA" sz="2400" b="1" dirty="0">
                <a:latin typeface="+mj-lt"/>
                <a:ea typeface="Comic Sans MS"/>
                <a:cs typeface="Comic Sans MS"/>
                <a:sym typeface="Comic Sans MS"/>
              </a:rPr>
              <a:t>grounded in those values.” </a:t>
            </a:r>
            <a:r>
              <a:rPr lang="en-CA" sz="2400" b="1" dirty="0">
                <a:solidFill>
                  <a:srgbClr val="E36C09"/>
                </a:solidFill>
                <a:latin typeface="+mj-lt"/>
                <a:ea typeface="Comic Sans MS"/>
                <a:cs typeface="Comic Sans MS"/>
                <a:sym typeface="Comic Sans MS"/>
              </a:rPr>
              <a:t>/ Je </a:t>
            </a:r>
            <a:r>
              <a:rPr lang="en-CA" sz="2400" b="1" dirty="0" err="1">
                <a:solidFill>
                  <a:srgbClr val="E36C09"/>
                </a:solidFill>
                <a:latin typeface="+mj-lt"/>
                <a:ea typeface="Comic Sans MS"/>
                <a:cs typeface="Comic Sans MS"/>
                <a:sym typeface="Comic Sans MS"/>
              </a:rPr>
              <a:t>nezbytné</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spojit</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principy</a:t>
            </a:r>
            <a:r>
              <a:rPr lang="en-CA" sz="2400" b="1" dirty="0">
                <a:solidFill>
                  <a:srgbClr val="E36C09"/>
                </a:solidFill>
                <a:latin typeface="+mj-lt"/>
                <a:ea typeface="Comic Sans MS"/>
                <a:cs typeface="Comic Sans MS"/>
                <a:sym typeface="Comic Sans MS"/>
              </a:rPr>
              <a:t> s </a:t>
            </a:r>
            <a:r>
              <a:rPr lang="en-CA" sz="2400" b="1" dirty="0" err="1">
                <a:solidFill>
                  <a:srgbClr val="E36C09"/>
                </a:solidFill>
                <a:latin typeface="+mj-lt"/>
                <a:ea typeface="Comic Sans MS"/>
                <a:cs typeface="Comic Sans MS"/>
                <a:sym typeface="Comic Sans MS"/>
              </a:rPr>
              <a:t>hodnotami</a:t>
            </a:r>
            <a:r>
              <a:rPr lang="en-CA" sz="2400" b="1" dirty="0">
                <a:solidFill>
                  <a:srgbClr val="E36C09"/>
                </a:solidFill>
                <a:latin typeface="+mj-lt"/>
                <a:ea typeface="Comic Sans MS"/>
                <a:cs typeface="Comic Sans MS"/>
                <a:sym typeface="Comic Sans MS"/>
              </a:rPr>
              <a:t>...</a:t>
            </a:r>
            <a:r>
              <a:rPr lang="en-CA" sz="2400" b="1" dirty="0" err="1">
                <a:solidFill>
                  <a:srgbClr val="E36C09"/>
                </a:solidFill>
                <a:latin typeface="+mj-lt"/>
                <a:ea typeface="Comic Sans MS"/>
                <a:cs typeface="Comic Sans MS"/>
                <a:sym typeface="Comic Sans MS"/>
              </a:rPr>
              <a:t>Restorativní</a:t>
            </a:r>
            <a:endParaRPr lang="cs-CZ" sz="2400" b="1" dirty="0">
              <a:solidFill>
                <a:srgbClr val="E36C09"/>
              </a:solidFill>
              <a:latin typeface="+mj-lt"/>
              <a:ea typeface="Comic Sans MS"/>
              <a:cs typeface="Comic Sans MS"/>
              <a:sym typeface="Comic Sans MS"/>
            </a:endParaRPr>
          </a:p>
          <a:p>
            <a:pPr marL="342900" lvl="0" indent="-342900" rtl="0">
              <a:spcBef>
                <a:spcPts val="200"/>
              </a:spcBef>
              <a:spcAft>
                <a:spcPts val="0"/>
              </a:spcAft>
              <a:buClr>
                <a:srgbClr val="000000"/>
              </a:buClr>
              <a:buSzPct val="100000"/>
              <a:buFont typeface="Times New Roman"/>
              <a:buNone/>
            </a:pPr>
            <a:r>
              <a:rPr lang="en-CA" sz="2400" b="1" dirty="0" err="1">
                <a:solidFill>
                  <a:srgbClr val="E36C09"/>
                </a:solidFill>
                <a:latin typeface="+mj-lt"/>
                <a:ea typeface="Comic Sans MS"/>
                <a:cs typeface="Comic Sans MS"/>
                <a:sym typeface="Comic Sans MS"/>
              </a:rPr>
              <a:t>spravedlnos</a:t>
            </a:r>
            <a:r>
              <a:rPr lang="en-CA" sz="2400" b="1" dirty="0" err="1">
                <a:solidFill>
                  <a:srgbClr val="E36C09"/>
                </a:solidFill>
                <a:latin typeface="+mj-lt"/>
              </a:rPr>
              <a:t>t</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demonstruje</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respekt</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odpovědnost</a:t>
            </a:r>
            <a:r>
              <a:rPr lang="en-CA" sz="2400" b="1" dirty="0">
                <a:solidFill>
                  <a:srgbClr val="E36C09"/>
                </a:solidFill>
                <a:latin typeface="+mj-lt"/>
                <a:ea typeface="Comic Sans MS"/>
                <a:cs typeface="Comic Sans MS"/>
                <a:sym typeface="Comic Sans MS"/>
              </a:rPr>
              <a:t> a </a:t>
            </a:r>
            <a:r>
              <a:rPr lang="en-CA" sz="2400" b="1" dirty="0" err="1">
                <a:solidFill>
                  <a:srgbClr val="E36C09"/>
                </a:solidFill>
                <a:latin typeface="+mj-lt"/>
                <a:ea typeface="Comic Sans MS"/>
                <a:cs typeface="Comic Sans MS"/>
                <a:sym typeface="Comic Sans MS"/>
              </a:rPr>
              <a:t>vztah</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restorativní</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přístupy</a:t>
            </a:r>
            <a:endParaRPr lang="cs-CZ" sz="2400" b="1" dirty="0">
              <a:solidFill>
                <a:srgbClr val="E36C09"/>
              </a:solidFill>
              <a:latin typeface="+mj-lt"/>
              <a:ea typeface="Comic Sans MS"/>
              <a:cs typeface="Comic Sans MS"/>
              <a:sym typeface="Comic Sans MS"/>
            </a:endParaRPr>
          </a:p>
          <a:p>
            <a:pPr marL="342900" lvl="0" indent="-342900" rtl="0">
              <a:spcBef>
                <a:spcPts val="200"/>
              </a:spcBef>
              <a:spcAft>
                <a:spcPts val="0"/>
              </a:spcAft>
              <a:buClr>
                <a:srgbClr val="000000"/>
              </a:buClr>
              <a:buSzPct val="100000"/>
              <a:buFont typeface="Times New Roman"/>
              <a:buNone/>
            </a:pPr>
            <a:r>
              <a:rPr lang="en-CA" sz="2400" b="1" dirty="0" err="1">
                <a:solidFill>
                  <a:srgbClr val="E36C09"/>
                </a:solidFill>
                <a:latin typeface="+mj-lt"/>
                <a:ea typeface="Comic Sans MS"/>
                <a:cs typeface="Comic Sans MS"/>
                <a:sym typeface="Comic Sans MS"/>
              </a:rPr>
              <a:t>musí</a:t>
            </a:r>
            <a:r>
              <a:rPr lang="en-CA" sz="2400" b="1" dirty="0">
                <a:solidFill>
                  <a:srgbClr val="E36C09"/>
                </a:solidFill>
                <a:latin typeface="+mj-lt"/>
                <a:ea typeface="Comic Sans MS"/>
                <a:cs typeface="Comic Sans MS"/>
                <a:sym typeface="Comic Sans MS"/>
              </a:rPr>
              <a:t> </a:t>
            </a:r>
            <a:r>
              <a:rPr lang="en-CA" sz="2400" b="1" dirty="0" err="1">
                <a:solidFill>
                  <a:srgbClr val="E36C09"/>
                </a:solidFill>
                <a:latin typeface="+mj-lt"/>
                <a:ea typeface="Comic Sans MS"/>
                <a:cs typeface="Comic Sans MS"/>
                <a:sym typeface="Comic Sans MS"/>
              </a:rPr>
              <a:t>být</a:t>
            </a:r>
            <a:r>
              <a:rPr lang="en-CA" sz="2400" b="1" dirty="0">
                <a:solidFill>
                  <a:srgbClr val="E36C09"/>
                </a:solidFill>
                <a:latin typeface="+mj-lt"/>
                <a:ea typeface="Comic Sans MS"/>
                <a:cs typeface="Comic Sans MS"/>
                <a:sym typeface="Comic Sans MS"/>
              </a:rPr>
              <a:t> </a:t>
            </a:r>
            <a:r>
              <a:rPr lang="cs-CZ" sz="2400" b="1" dirty="0">
                <a:solidFill>
                  <a:srgbClr val="E36C09"/>
                </a:solidFill>
                <a:latin typeface="+mj-lt"/>
                <a:ea typeface="Comic Sans MS"/>
                <a:cs typeface="Comic Sans MS"/>
                <a:sym typeface="Comic Sans MS"/>
              </a:rPr>
              <a:t>zakořeněny v těchto </a:t>
            </a:r>
            <a:r>
              <a:rPr lang="en-CA" sz="2400" b="1" dirty="0" err="1">
                <a:solidFill>
                  <a:srgbClr val="E36C09"/>
                </a:solidFill>
                <a:latin typeface="+mj-lt"/>
                <a:ea typeface="Comic Sans MS"/>
                <a:cs typeface="Comic Sans MS"/>
                <a:sym typeface="Comic Sans MS"/>
              </a:rPr>
              <a:t>hodnotách</a:t>
            </a:r>
            <a:r>
              <a:rPr lang="en-CA" sz="2400" b="1" dirty="0">
                <a:solidFill>
                  <a:srgbClr val="E36C09"/>
                </a:solidFill>
                <a:latin typeface="+mj-lt"/>
                <a:ea typeface="Comic Sans MS"/>
                <a:cs typeface="Comic Sans MS"/>
                <a:sym typeface="Comic Sans MS"/>
              </a:rPr>
              <a:t>.“</a:t>
            </a:r>
            <a:endParaRPr lang="cs-CZ" sz="2400" b="1" dirty="0">
              <a:solidFill>
                <a:srgbClr val="E36C09"/>
              </a:solidFill>
              <a:latin typeface="+mj-lt"/>
              <a:ea typeface="Comic Sans MS"/>
              <a:cs typeface="Comic Sans MS"/>
              <a:sym typeface="Comic Sans MS"/>
            </a:endParaRPr>
          </a:p>
          <a:p>
            <a:pPr marL="342900" lvl="0" indent="-342900" algn="r" rtl="0">
              <a:spcBef>
                <a:spcPts val="200"/>
              </a:spcBef>
              <a:spcAft>
                <a:spcPts val="0"/>
              </a:spcAft>
              <a:buClr>
                <a:srgbClr val="000000"/>
              </a:buClr>
              <a:buSzPct val="100000"/>
              <a:buFont typeface="Times New Roman"/>
              <a:buNone/>
            </a:pPr>
            <a:endParaRPr lang="en-CA" sz="1200" dirty="0">
              <a:solidFill>
                <a:srgbClr val="E36C09"/>
              </a:solidFill>
              <a:latin typeface="+mj-lt"/>
              <a:ea typeface="Comic Sans MS"/>
              <a:cs typeface="Comic Sans MS"/>
              <a:sym typeface="Comic Sans MS"/>
            </a:endParaRPr>
          </a:p>
          <a:p>
            <a:pPr marL="342900" lvl="0" indent="-342900" rtl="0">
              <a:spcBef>
                <a:spcPts val="200"/>
              </a:spcBef>
              <a:spcAft>
                <a:spcPts val="0"/>
              </a:spcAft>
              <a:buClr>
                <a:srgbClr val="000000"/>
              </a:buClr>
              <a:buSzPct val="100000"/>
              <a:buFont typeface="Comic Sans MS"/>
              <a:buNone/>
            </a:pPr>
            <a:r>
              <a:rPr lang="en-CA" sz="1200" b="1" i="1" dirty="0" err="1">
                <a:latin typeface="+mj-lt"/>
                <a:ea typeface="Comic Sans MS"/>
                <a:cs typeface="Comic Sans MS"/>
                <a:sym typeface="Comic Sans MS"/>
              </a:rPr>
              <a:t>Zehr</a:t>
            </a:r>
            <a:r>
              <a:rPr lang="en-CA" sz="1200" b="1" i="1" dirty="0">
                <a:latin typeface="+mj-lt"/>
                <a:ea typeface="Comic Sans MS"/>
                <a:cs typeface="Comic Sans MS"/>
                <a:sym typeface="Comic Sans MS"/>
              </a:rPr>
              <a:t>, H. Restorative Justice-Insights and Stories from My Journey</a:t>
            </a:r>
          </a:p>
        </p:txBody>
      </p:sp>
      <p:sp>
        <p:nvSpPr>
          <p:cNvPr id="6" name="TextovéPole 5">
            <a:extLst>
              <a:ext uri="{FF2B5EF4-FFF2-40B4-BE49-F238E27FC236}">
                <a16:creationId xmlns:a16="http://schemas.microsoft.com/office/drawing/2014/main" id="{6F8FF7B8-B390-8377-662C-818BCCC53622}"/>
              </a:ext>
            </a:extLst>
          </p:cNvPr>
          <p:cNvSpPr txBox="1"/>
          <p:nvPr/>
        </p:nvSpPr>
        <p:spPr>
          <a:xfrm>
            <a:off x="1778761" y="226256"/>
            <a:ext cx="1028007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err="1">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t>Restorative</a:t>
            </a:r>
            <a:r>
              <a:rPr kumimoji="0" lang="en-CA" sz="3600" b="1" i="0"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t> Justice</a:t>
            </a:r>
            <a:br>
              <a:rPr kumimoji="0" lang="en-CA" sz="3600" b="1" i="0"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b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5809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3541"/>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080601" y="1833661"/>
            <a:ext cx="10280074" cy="5298053"/>
          </a:xfrm>
          <a:prstGeom prst="rect">
            <a:avLst/>
          </a:prstGeom>
          <a:noFill/>
        </p:spPr>
        <p:txBody>
          <a:bodyPr wrap="square">
            <a:spAutoFit/>
          </a:bodyPr>
          <a:lstStyle/>
          <a:p>
            <a:pPr marL="597408" lvl="0" indent="-597408" algn="l" rtl="0">
              <a:lnSpc>
                <a:spcPct val="100000"/>
              </a:lnSpc>
              <a:spcBef>
                <a:spcPts val="0"/>
              </a:spcBef>
              <a:spcAft>
                <a:spcPts val="0"/>
              </a:spcAft>
              <a:buClr>
                <a:srgbClr val="000000"/>
              </a:buClr>
              <a:buSzPct val="100000"/>
              <a:buFont typeface="Comic Sans MS"/>
              <a:buNone/>
            </a:pPr>
            <a:r>
              <a:rPr lang="en-CA" sz="2400" b="1" dirty="0"/>
              <a:t>Boils down to a set of questions: / </a:t>
            </a:r>
            <a:r>
              <a:rPr lang="cs-CZ" sz="2400" b="1" dirty="0">
                <a:solidFill>
                  <a:srgbClr val="E36C09"/>
                </a:solidFill>
              </a:rPr>
              <a:t>V jádru je sada otázek</a:t>
            </a:r>
            <a:r>
              <a:rPr lang="en-CA" sz="2400" b="1" dirty="0">
                <a:solidFill>
                  <a:srgbClr val="E36C09"/>
                </a:solidFill>
              </a:rPr>
              <a:t>:</a:t>
            </a:r>
          </a:p>
          <a:p>
            <a:pPr marL="597408" lvl="0" indent="-597408" algn="l" rtl="0">
              <a:lnSpc>
                <a:spcPct val="150000"/>
              </a:lnSpc>
              <a:spcBef>
                <a:spcPts val="600"/>
              </a:spcBef>
              <a:spcAft>
                <a:spcPts val="0"/>
              </a:spcAft>
              <a:buClr>
                <a:srgbClr val="000000"/>
              </a:buClr>
              <a:buSzPct val="100000"/>
              <a:buFont typeface="Comic Sans MS"/>
              <a:buChar char="•"/>
            </a:pPr>
            <a:r>
              <a:rPr lang="en-CA" sz="2400" b="1" dirty="0"/>
              <a:t>Who has been hurt? / </a:t>
            </a:r>
            <a:r>
              <a:rPr lang="en-CA" sz="2400" b="1" dirty="0" err="1">
                <a:solidFill>
                  <a:srgbClr val="E36C09"/>
                </a:solidFill>
              </a:rPr>
              <a:t>Komu</a:t>
            </a:r>
            <a:r>
              <a:rPr lang="en-CA" sz="2400" b="1" dirty="0">
                <a:solidFill>
                  <a:srgbClr val="E36C09"/>
                </a:solidFill>
              </a:rPr>
              <a:t> </a:t>
            </a:r>
            <a:r>
              <a:rPr lang="en-CA" sz="2400" b="1" dirty="0" err="1">
                <a:solidFill>
                  <a:srgbClr val="E36C09"/>
                </a:solidFill>
              </a:rPr>
              <a:t>bylo</a:t>
            </a:r>
            <a:r>
              <a:rPr lang="en-CA" sz="2400" b="1" dirty="0">
                <a:solidFill>
                  <a:srgbClr val="E36C09"/>
                </a:solidFill>
              </a:rPr>
              <a:t> </a:t>
            </a:r>
            <a:r>
              <a:rPr lang="en-CA" sz="2400" b="1" dirty="0" err="1">
                <a:solidFill>
                  <a:srgbClr val="E36C09"/>
                </a:solidFill>
              </a:rPr>
              <a:t>ublíženo</a:t>
            </a:r>
            <a:r>
              <a:rPr lang="en-CA" sz="2400" b="1" dirty="0">
                <a:solidFill>
                  <a:srgbClr val="E36C09"/>
                </a:solidFill>
              </a:rPr>
              <a:t>?</a:t>
            </a:r>
          </a:p>
          <a:p>
            <a:pPr marL="597408" lvl="0" indent="-597408" algn="l" rtl="0">
              <a:lnSpc>
                <a:spcPct val="150000"/>
              </a:lnSpc>
              <a:spcBef>
                <a:spcPts val="600"/>
              </a:spcBef>
              <a:spcAft>
                <a:spcPts val="0"/>
              </a:spcAft>
              <a:buClr>
                <a:srgbClr val="000000"/>
              </a:buClr>
              <a:buSzPct val="100000"/>
              <a:buFont typeface="Comic Sans MS"/>
              <a:buChar char="•"/>
            </a:pPr>
            <a:r>
              <a:rPr lang="en-CA" sz="2400" b="1" dirty="0"/>
              <a:t>What are their needs? / </a:t>
            </a:r>
            <a:r>
              <a:rPr lang="en-CA" sz="2400" b="1" dirty="0" err="1">
                <a:solidFill>
                  <a:srgbClr val="E36C09"/>
                </a:solidFill>
              </a:rPr>
              <a:t>Jaké</a:t>
            </a:r>
            <a:r>
              <a:rPr lang="en-CA" sz="2400" b="1" dirty="0">
                <a:solidFill>
                  <a:srgbClr val="E36C09"/>
                </a:solidFill>
              </a:rPr>
              <a:t> </a:t>
            </a:r>
            <a:r>
              <a:rPr lang="en-CA" sz="2400" b="1" dirty="0" err="1">
                <a:solidFill>
                  <a:srgbClr val="E36C09"/>
                </a:solidFill>
              </a:rPr>
              <a:t>jsou</a:t>
            </a:r>
            <a:r>
              <a:rPr lang="en-CA" sz="2400" b="1" dirty="0">
                <a:solidFill>
                  <a:srgbClr val="E36C09"/>
                </a:solidFill>
              </a:rPr>
              <a:t> </a:t>
            </a:r>
            <a:r>
              <a:rPr lang="en-CA" sz="2400" b="1" dirty="0" err="1">
                <a:solidFill>
                  <a:srgbClr val="E36C09"/>
                </a:solidFill>
              </a:rPr>
              <a:t>jejich</a:t>
            </a:r>
            <a:r>
              <a:rPr lang="en-CA" sz="2400" b="1" dirty="0">
                <a:solidFill>
                  <a:srgbClr val="E36C09"/>
                </a:solidFill>
              </a:rPr>
              <a:t> </a:t>
            </a:r>
            <a:r>
              <a:rPr lang="en-CA" sz="2400" b="1" dirty="0" err="1">
                <a:solidFill>
                  <a:srgbClr val="E36C09"/>
                </a:solidFill>
              </a:rPr>
              <a:t>potřeby</a:t>
            </a:r>
            <a:r>
              <a:rPr lang="en-CA" sz="2400" b="1" dirty="0">
                <a:solidFill>
                  <a:srgbClr val="E36C09"/>
                </a:solidFill>
              </a:rPr>
              <a:t>?</a:t>
            </a:r>
          </a:p>
          <a:p>
            <a:pPr marL="597408" lvl="0" indent="-597408" algn="l" rtl="0">
              <a:lnSpc>
                <a:spcPct val="150000"/>
              </a:lnSpc>
              <a:spcBef>
                <a:spcPts val="600"/>
              </a:spcBef>
              <a:spcAft>
                <a:spcPts val="0"/>
              </a:spcAft>
              <a:buClr>
                <a:srgbClr val="000000"/>
              </a:buClr>
              <a:buSzPct val="100000"/>
              <a:buFont typeface="Comic Sans MS"/>
              <a:buChar char="•"/>
            </a:pPr>
            <a:r>
              <a:rPr lang="en-CA" sz="2400" b="1" dirty="0"/>
              <a:t>Whose obligations are these? / </a:t>
            </a:r>
            <a:r>
              <a:rPr lang="en-CA" sz="2400" b="1" dirty="0" err="1">
                <a:solidFill>
                  <a:srgbClr val="E36C09"/>
                </a:solidFill>
              </a:rPr>
              <a:t>Čí</a:t>
            </a:r>
            <a:r>
              <a:rPr lang="en-CA" sz="2400" b="1" dirty="0">
                <a:solidFill>
                  <a:srgbClr val="E36C09"/>
                </a:solidFill>
              </a:rPr>
              <a:t> </a:t>
            </a:r>
            <a:r>
              <a:rPr lang="en-CA" sz="2400" b="1" dirty="0" err="1">
                <a:solidFill>
                  <a:srgbClr val="E36C09"/>
                </a:solidFill>
              </a:rPr>
              <a:t>jsou</a:t>
            </a:r>
            <a:r>
              <a:rPr lang="en-CA" sz="2400" b="1" dirty="0">
                <a:solidFill>
                  <a:srgbClr val="E36C09"/>
                </a:solidFill>
              </a:rPr>
              <a:t> </a:t>
            </a:r>
            <a:r>
              <a:rPr lang="en-CA" sz="2400" b="1" dirty="0" err="1">
                <a:solidFill>
                  <a:srgbClr val="E36C09"/>
                </a:solidFill>
              </a:rPr>
              <a:t>tyto</a:t>
            </a:r>
            <a:r>
              <a:rPr lang="en-CA" sz="2400" b="1" dirty="0">
                <a:solidFill>
                  <a:srgbClr val="E36C09"/>
                </a:solidFill>
              </a:rPr>
              <a:t> </a:t>
            </a:r>
            <a:r>
              <a:rPr lang="en-CA" sz="2400" b="1" dirty="0" err="1">
                <a:solidFill>
                  <a:srgbClr val="E36C09"/>
                </a:solidFill>
              </a:rPr>
              <a:t>závazky</a:t>
            </a:r>
            <a:r>
              <a:rPr lang="en-CA" sz="2400" b="1" dirty="0">
                <a:solidFill>
                  <a:srgbClr val="E36C09"/>
                </a:solidFill>
              </a:rPr>
              <a:t>?</a:t>
            </a:r>
          </a:p>
          <a:p>
            <a:pPr marL="597408" lvl="0" indent="-597408" algn="l" rtl="0">
              <a:lnSpc>
                <a:spcPct val="150000"/>
              </a:lnSpc>
              <a:spcBef>
                <a:spcPts val="600"/>
              </a:spcBef>
              <a:spcAft>
                <a:spcPts val="0"/>
              </a:spcAft>
              <a:buClr>
                <a:srgbClr val="000000"/>
              </a:buClr>
              <a:buSzPct val="100000"/>
              <a:buFont typeface="Comic Sans MS"/>
              <a:buChar char="•"/>
            </a:pPr>
            <a:r>
              <a:rPr lang="en-CA" sz="2400" b="1" dirty="0"/>
              <a:t>Who has a stake in this situation? / </a:t>
            </a:r>
            <a:r>
              <a:rPr lang="en-CA" sz="2400" b="1" dirty="0" err="1">
                <a:solidFill>
                  <a:srgbClr val="E36C09"/>
                </a:solidFill>
              </a:rPr>
              <a:t>Kdo</a:t>
            </a:r>
            <a:r>
              <a:rPr lang="en-CA" sz="2400" b="1" dirty="0">
                <a:solidFill>
                  <a:srgbClr val="E36C09"/>
                </a:solidFill>
              </a:rPr>
              <a:t> se </a:t>
            </a:r>
            <a:r>
              <a:rPr lang="en-CA" sz="2400" b="1" dirty="0" err="1">
                <a:solidFill>
                  <a:srgbClr val="E36C09"/>
                </a:solidFill>
              </a:rPr>
              <a:t>na</a:t>
            </a:r>
            <a:r>
              <a:rPr lang="en-CA" sz="2400" b="1" dirty="0">
                <a:solidFill>
                  <a:srgbClr val="E36C09"/>
                </a:solidFill>
              </a:rPr>
              <a:t> </a:t>
            </a:r>
            <a:r>
              <a:rPr lang="en-CA" sz="2400" b="1" dirty="0" err="1">
                <a:solidFill>
                  <a:srgbClr val="E36C09"/>
                </a:solidFill>
              </a:rPr>
              <a:t>této</a:t>
            </a:r>
            <a:r>
              <a:rPr lang="en-CA" sz="2400" b="1" dirty="0">
                <a:solidFill>
                  <a:srgbClr val="E36C09"/>
                </a:solidFill>
              </a:rPr>
              <a:t> </a:t>
            </a:r>
            <a:r>
              <a:rPr lang="en-CA" sz="2400" b="1" dirty="0" err="1">
                <a:solidFill>
                  <a:srgbClr val="E36C09"/>
                </a:solidFill>
              </a:rPr>
              <a:t>situaci</a:t>
            </a:r>
            <a:r>
              <a:rPr lang="en-CA" sz="2400" b="1" dirty="0">
                <a:solidFill>
                  <a:srgbClr val="E36C09"/>
                </a:solidFill>
              </a:rPr>
              <a:t> </a:t>
            </a:r>
            <a:r>
              <a:rPr lang="en-CA" sz="2400" b="1" dirty="0" err="1">
                <a:solidFill>
                  <a:srgbClr val="E36C09"/>
                </a:solidFill>
              </a:rPr>
              <a:t>podílí</a:t>
            </a:r>
            <a:r>
              <a:rPr lang="en-CA" sz="2400" b="1" dirty="0">
                <a:solidFill>
                  <a:srgbClr val="E36C09"/>
                </a:solidFill>
              </a:rPr>
              <a:t>?</a:t>
            </a:r>
          </a:p>
          <a:p>
            <a:pPr marL="597408" indent="-597408">
              <a:lnSpc>
                <a:spcPct val="150000"/>
              </a:lnSpc>
              <a:spcBef>
                <a:spcPts val="600"/>
              </a:spcBef>
              <a:buClr>
                <a:srgbClr val="000000"/>
              </a:buClr>
              <a:buSzPct val="100000"/>
              <a:buFont typeface="Comic Sans MS"/>
              <a:buChar char="•"/>
            </a:pPr>
            <a:r>
              <a:rPr lang="en-CA" sz="2400" b="1" dirty="0"/>
              <a:t>What is the appropriate process to involve stakeholders in an effort to put things right?</a:t>
            </a:r>
            <a:r>
              <a:rPr lang="en-CA" sz="2400" b="1" i="1" dirty="0"/>
              <a:t> / </a:t>
            </a:r>
            <a:r>
              <a:rPr lang="en-CA" sz="2400" b="1" i="1" dirty="0" err="1">
                <a:solidFill>
                  <a:srgbClr val="E36C09"/>
                </a:solidFill>
              </a:rPr>
              <a:t>Jaký</a:t>
            </a:r>
            <a:r>
              <a:rPr lang="en-CA" sz="2400" b="1" i="1" dirty="0">
                <a:solidFill>
                  <a:srgbClr val="E36C09"/>
                </a:solidFill>
              </a:rPr>
              <a:t> je </a:t>
            </a:r>
            <a:r>
              <a:rPr lang="en-CA" sz="2400" b="1" i="1" dirty="0" err="1">
                <a:solidFill>
                  <a:srgbClr val="E36C09"/>
                </a:solidFill>
              </a:rPr>
              <a:t>vhodný</a:t>
            </a:r>
            <a:r>
              <a:rPr lang="en-CA" sz="2400" b="1" i="1" dirty="0">
                <a:solidFill>
                  <a:srgbClr val="E36C09"/>
                </a:solidFill>
              </a:rPr>
              <a:t> </a:t>
            </a:r>
            <a:r>
              <a:rPr lang="en-CA" sz="2400" b="1" i="1" dirty="0" err="1">
                <a:solidFill>
                  <a:srgbClr val="E36C09"/>
                </a:solidFill>
              </a:rPr>
              <a:t>proces</a:t>
            </a:r>
            <a:r>
              <a:rPr lang="en-CA" sz="2400" b="1" i="1" dirty="0">
                <a:solidFill>
                  <a:srgbClr val="E36C09"/>
                </a:solidFill>
              </a:rPr>
              <a:t> pro </a:t>
            </a:r>
            <a:r>
              <a:rPr lang="en-CA" sz="2400" b="1" i="1" dirty="0" err="1">
                <a:solidFill>
                  <a:srgbClr val="E36C09"/>
                </a:solidFill>
              </a:rPr>
              <a:t>zapojení</a:t>
            </a:r>
            <a:r>
              <a:rPr lang="en-CA" sz="2400" b="1" i="1" dirty="0">
                <a:solidFill>
                  <a:srgbClr val="E36C09"/>
                </a:solidFill>
              </a:rPr>
              <a:t> </a:t>
            </a:r>
            <a:r>
              <a:rPr lang="en-CA" sz="2400" b="1" i="1" dirty="0" err="1">
                <a:solidFill>
                  <a:srgbClr val="E36C09"/>
                </a:solidFill>
              </a:rPr>
              <a:t>zúčastněných</a:t>
            </a:r>
            <a:r>
              <a:rPr lang="en-CA" sz="2400" b="1" i="1" dirty="0">
                <a:solidFill>
                  <a:srgbClr val="E36C09"/>
                </a:solidFill>
              </a:rPr>
              <a:t> </a:t>
            </a:r>
            <a:r>
              <a:rPr lang="en-CA" sz="2400" b="1" i="1" dirty="0" err="1">
                <a:solidFill>
                  <a:srgbClr val="E36C09"/>
                </a:solidFill>
              </a:rPr>
              <a:t>stran</a:t>
            </a:r>
            <a:r>
              <a:rPr lang="en-CA" sz="2400" b="1" i="1" dirty="0">
                <a:solidFill>
                  <a:srgbClr val="E36C09"/>
                </a:solidFill>
              </a:rPr>
              <a:t> do </a:t>
            </a:r>
            <a:r>
              <a:rPr lang="en-CA" sz="2400" b="1" i="1" dirty="0" err="1">
                <a:solidFill>
                  <a:srgbClr val="E36C09"/>
                </a:solidFill>
              </a:rPr>
              <a:t>snahy</a:t>
            </a:r>
            <a:r>
              <a:rPr lang="en-CA" sz="2400" b="1" i="1" dirty="0">
                <a:solidFill>
                  <a:srgbClr val="E36C09"/>
                </a:solidFill>
              </a:rPr>
              <a:t> </a:t>
            </a:r>
            <a:r>
              <a:rPr lang="en-CA" sz="2400" b="1" i="1" dirty="0" err="1">
                <a:solidFill>
                  <a:srgbClr val="E36C09"/>
                </a:solidFill>
              </a:rPr>
              <a:t>uvést</a:t>
            </a:r>
            <a:r>
              <a:rPr lang="en-CA" sz="2400" b="1" i="1" dirty="0">
                <a:solidFill>
                  <a:srgbClr val="E36C09"/>
                </a:solidFill>
              </a:rPr>
              <a:t> </a:t>
            </a:r>
            <a:r>
              <a:rPr lang="en-CA" sz="2400" b="1" i="1" dirty="0" err="1">
                <a:solidFill>
                  <a:srgbClr val="E36C09"/>
                </a:solidFill>
              </a:rPr>
              <a:t>věci</a:t>
            </a:r>
            <a:r>
              <a:rPr lang="en-CA" sz="2400" b="1" i="1" dirty="0">
                <a:solidFill>
                  <a:srgbClr val="E36C09"/>
                </a:solidFill>
              </a:rPr>
              <a:t> do </a:t>
            </a:r>
            <a:r>
              <a:rPr lang="en-CA" sz="2400" b="1" i="1" dirty="0" err="1">
                <a:solidFill>
                  <a:srgbClr val="E36C09"/>
                </a:solidFill>
              </a:rPr>
              <a:t>pořádku</a:t>
            </a:r>
            <a:r>
              <a:rPr lang="en-CA" sz="2400" b="1" i="1" dirty="0">
                <a:solidFill>
                  <a:srgbClr val="E36C09"/>
                </a:solidFill>
              </a:rPr>
              <a:t>?</a:t>
            </a:r>
            <a:r>
              <a:rPr lang="cs-CZ" sz="2400" b="1" i="1" dirty="0">
                <a:solidFill>
                  <a:srgbClr val="E36C09"/>
                </a:solidFill>
              </a:rPr>
              <a:t>                                         </a:t>
            </a:r>
            <a:r>
              <a:rPr lang="en-US" sz="1200" i="1" dirty="0" err="1"/>
              <a:t>Zehr</a:t>
            </a:r>
            <a:r>
              <a:rPr lang="en-US" sz="1200" i="1" dirty="0"/>
              <a:t>, H., The Little Book of Restorative Justice</a:t>
            </a:r>
            <a:endParaRPr lang="en-US" sz="4000" dirty="0"/>
          </a:p>
          <a:p>
            <a:pPr marL="597408" lvl="0" indent="-597408" algn="l" rtl="0">
              <a:lnSpc>
                <a:spcPct val="150000"/>
              </a:lnSpc>
              <a:spcBef>
                <a:spcPts val="600"/>
              </a:spcBef>
              <a:spcAft>
                <a:spcPts val="0"/>
              </a:spcAft>
              <a:buClr>
                <a:srgbClr val="000000"/>
              </a:buClr>
              <a:buSzPct val="100000"/>
              <a:buFont typeface="Comic Sans MS"/>
              <a:buChar char="•"/>
            </a:pPr>
            <a:endParaRPr lang="en-CA" sz="2400" b="1" i="1" dirty="0">
              <a:solidFill>
                <a:srgbClr val="E36C09"/>
              </a:solidFill>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192379"/>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Essence of Restorative Justice</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Podstata</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justice</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8720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91825" y="2206523"/>
            <a:ext cx="10280074" cy="3068532"/>
          </a:xfrm>
          <a:prstGeom prst="rect">
            <a:avLst/>
          </a:prstGeom>
          <a:noFill/>
        </p:spPr>
        <p:txBody>
          <a:bodyPr wrap="square">
            <a:spAutoFit/>
          </a:bodyPr>
          <a:lstStyle/>
          <a:p>
            <a:pPr marL="342900" lvl="0" indent="-342900" algn="l" rtl="0">
              <a:lnSpc>
                <a:spcPct val="110000"/>
              </a:lnSpc>
              <a:spcBef>
                <a:spcPts val="0"/>
              </a:spcBef>
              <a:spcAft>
                <a:spcPts val="0"/>
              </a:spcAft>
              <a:buClr>
                <a:srgbClr val="000000"/>
              </a:buClr>
              <a:buSzPct val="100000"/>
              <a:buFont typeface="Comic Sans MS"/>
              <a:buChar char="•"/>
            </a:pPr>
            <a:r>
              <a:rPr lang="en-CA" sz="2400" b="1" dirty="0"/>
              <a:t>Literature review / </a:t>
            </a:r>
            <a:r>
              <a:rPr lang="en-CA" sz="2400" b="1" dirty="0" err="1">
                <a:solidFill>
                  <a:srgbClr val="E36C09"/>
                </a:solidFill>
              </a:rPr>
              <a:t>Přehled</a:t>
            </a:r>
            <a:r>
              <a:rPr lang="en-CA" sz="2400" b="1" dirty="0">
                <a:solidFill>
                  <a:srgbClr val="E36C09"/>
                </a:solidFill>
              </a:rPr>
              <a:t> </a:t>
            </a:r>
            <a:r>
              <a:rPr lang="en-CA" sz="2400" b="1" dirty="0" err="1">
                <a:solidFill>
                  <a:srgbClr val="E36C09"/>
                </a:solidFill>
              </a:rPr>
              <a:t>literatury</a:t>
            </a:r>
            <a:endParaRPr lang="en-CA" sz="2400" b="1" dirty="0">
              <a:solidFill>
                <a:srgbClr val="E36C09"/>
              </a:solidFill>
            </a:endParaRPr>
          </a:p>
          <a:p>
            <a:pPr marL="342900" lvl="0" indent="-342900" algn="l" rtl="0">
              <a:lnSpc>
                <a:spcPct val="100000"/>
              </a:lnSpc>
              <a:spcBef>
                <a:spcPts val="700"/>
              </a:spcBef>
              <a:spcAft>
                <a:spcPts val="0"/>
              </a:spcAft>
              <a:buClr>
                <a:srgbClr val="000000"/>
              </a:buClr>
              <a:buSzPct val="100000"/>
              <a:buFont typeface="Comic Sans MS"/>
              <a:buChar char="•"/>
            </a:pPr>
            <a:r>
              <a:rPr lang="en-CA" sz="2400" b="1" dirty="0"/>
              <a:t>Community consultation / </a:t>
            </a:r>
            <a:r>
              <a:rPr lang="en-CA" sz="2400" b="1" dirty="0" err="1">
                <a:solidFill>
                  <a:srgbClr val="E36C09"/>
                </a:solidFill>
              </a:rPr>
              <a:t>Komunitní</a:t>
            </a:r>
            <a:r>
              <a:rPr lang="en-CA" sz="2400" b="1" dirty="0">
                <a:solidFill>
                  <a:srgbClr val="E36C09"/>
                </a:solidFill>
              </a:rPr>
              <a:t> </a:t>
            </a:r>
            <a:r>
              <a:rPr lang="en-CA" sz="2400" b="1" dirty="0" err="1">
                <a:solidFill>
                  <a:srgbClr val="E36C09"/>
                </a:solidFill>
              </a:rPr>
              <a:t>konzultace</a:t>
            </a:r>
            <a:endParaRPr lang="en-CA" sz="2400" b="1" dirty="0">
              <a:solidFill>
                <a:srgbClr val="E36C09"/>
              </a:solidFill>
            </a:endParaRPr>
          </a:p>
          <a:p>
            <a:pPr marL="342900" lvl="0" indent="-342900" algn="l" rtl="0">
              <a:lnSpc>
                <a:spcPct val="100000"/>
              </a:lnSpc>
              <a:spcBef>
                <a:spcPts val="700"/>
              </a:spcBef>
              <a:spcAft>
                <a:spcPts val="0"/>
              </a:spcAft>
              <a:buClr>
                <a:srgbClr val="000000"/>
              </a:buClr>
              <a:buSzPct val="100000"/>
              <a:buFont typeface="Comic Sans MS"/>
              <a:buChar char="•"/>
            </a:pPr>
            <a:r>
              <a:rPr lang="en-CA" sz="2400" b="1" dirty="0"/>
              <a:t>Consultation with experts / </a:t>
            </a:r>
            <a:r>
              <a:rPr lang="en-CA" sz="2400" b="1" dirty="0" err="1">
                <a:solidFill>
                  <a:srgbClr val="E36C09"/>
                </a:solidFill>
              </a:rPr>
              <a:t>Konzultace</a:t>
            </a:r>
            <a:r>
              <a:rPr lang="en-CA" sz="2400" b="1" dirty="0">
                <a:solidFill>
                  <a:srgbClr val="E36C09"/>
                </a:solidFill>
              </a:rPr>
              <a:t> s </a:t>
            </a:r>
            <a:r>
              <a:rPr lang="en-CA" sz="2400" b="1" dirty="0" err="1">
                <a:solidFill>
                  <a:srgbClr val="E36C09"/>
                </a:solidFill>
              </a:rPr>
              <a:t>experty</a:t>
            </a:r>
            <a:endParaRPr lang="en-CA" sz="2400" b="1" dirty="0">
              <a:solidFill>
                <a:srgbClr val="E36C09"/>
              </a:solidFill>
            </a:endParaRPr>
          </a:p>
          <a:p>
            <a:pPr marL="342900" lvl="0" indent="-342900" algn="l" rtl="0">
              <a:lnSpc>
                <a:spcPct val="100000"/>
              </a:lnSpc>
              <a:spcBef>
                <a:spcPts val="700"/>
              </a:spcBef>
              <a:spcAft>
                <a:spcPts val="0"/>
              </a:spcAft>
              <a:buClr>
                <a:srgbClr val="000000"/>
              </a:buClr>
              <a:buSzPct val="100000"/>
              <a:buFont typeface="Comic Sans MS"/>
              <a:buNone/>
            </a:pPr>
            <a:endParaRPr lang="en-CA" sz="2400" b="1" dirty="0"/>
          </a:p>
          <a:p>
            <a:pPr marL="342900" lvl="0" indent="-342900" algn="l" rtl="0">
              <a:lnSpc>
                <a:spcPct val="50000"/>
              </a:lnSpc>
              <a:spcBef>
                <a:spcPts val="700"/>
              </a:spcBef>
              <a:spcAft>
                <a:spcPts val="0"/>
              </a:spcAft>
              <a:buClr>
                <a:srgbClr val="000000"/>
              </a:buClr>
              <a:buSzPct val="100000"/>
              <a:buFont typeface="Comic Sans MS"/>
              <a:buNone/>
            </a:pPr>
            <a:r>
              <a:rPr lang="en-CA" sz="2400" b="1" dirty="0"/>
              <a:t>Consensus</a:t>
            </a:r>
            <a:r>
              <a:rPr lang="cs-CZ" sz="2400" b="1" dirty="0"/>
              <a:t>/ </a:t>
            </a:r>
            <a:r>
              <a:rPr lang="cs-CZ" sz="2400" b="1" dirty="0">
                <a:solidFill>
                  <a:srgbClr val="E36C09"/>
                </a:solidFill>
              </a:rPr>
              <a:t>Konsenzus</a:t>
            </a:r>
            <a:r>
              <a:rPr lang="en-CA" sz="2400" b="1" dirty="0">
                <a:solidFill>
                  <a:srgbClr val="E36C09"/>
                </a:solidFill>
              </a:rPr>
              <a:t>:</a:t>
            </a:r>
          </a:p>
          <a:p>
            <a:pPr marL="342900" lvl="0" indent="-342900" algn="l" rtl="0">
              <a:lnSpc>
                <a:spcPct val="100000"/>
              </a:lnSpc>
              <a:spcBef>
                <a:spcPts val="700"/>
              </a:spcBef>
              <a:spcAft>
                <a:spcPts val="0"/>
              </a:spcAft>
              <a:buClr>
                <a:srgbClr val="000000"/>
              </a:buClr>
              <a:buSzPct val="100000"/>
              <a:buFont typeface="Comic Sans MS"/>
              <a:buChar char="•"/>
            </a:pPr>
            <a:r>
              <a:rPr lang="en-CA" sz="2400" b="1" dirty="0"/>
              <a:t>Choice of tool incident driven / </a:t>
            </a:r>
            <a:r>
              <a:rPr lang="en-CA" sz="2400" b="1" dirty="0" err="1">
                <a:solidFill>
                  <a:srgbClr val="E36C09"/>
                </a:solidFill>
              </a:rPr>
              <a:t>Volba</a:t>
            </a:r>
            <a:r>
              <a:rPr lang="en-CA" sz="2400" b="1" dirty="0">
                <a:solidFill>
                  <a:srgbClr val="E36C09"/>
                </a:solidFill>
              </a:rPr>
              <a:t> </a:t>
            </a:r>
            <a:r>
              <a:rPr lang="en-CA" sz="2400" b="1" dirty="0" err="1">
                <a:solidFill>
                  <a:srgbClr val="E36C09"/>
                </a:solidFill>
              </a:rPr>
              <a:t>nástroje</a:t>
            </a:r>
            <a:r>
              <a:rPr lang="en-CA" sz="2400" b="1" dirty="0">
                <a:solidFill>
                  <a:srgbClr val="E36C09"/>
                </a:solidFill>
              </a:rPr>
              <a:t> </a:t>
            </a:r>
            <a:r>
              <a:rPr lang="en-CA" sz="2400" b="1" dirty="0" err="1">
                <a:solidFill>
                  <a:srgbClr val="E36C09"/>
                </a:solidFill>
              </a:rPr>
              <a:t>dle</a:t>
            </a:r>
            <a:r>
              <a:rPr lang="en-CA" sz="2400" b="1" dirty="0">
                <a:solidFill>
                  <a:srgbClr val="E36C09"/>
                </a:solidFill>
              </a:rPr>
              <a:t> </a:t>
            </a:r>
            <a:r>
              <a:rPr lang="en-CA" sz="2400" b="1" dirty="0" err="1">
                <a:solidFill>
                  <a:srgbClr val="E36C09"/>
                </a:solidFill>
              </a:rPr>
              <a:t>dané</a:t>
            </a:r>
            <a:r>
              <a:rPr lang="en-CA" sz="2400" b="1" dirty="0">
                <a:solidFill>
                  <a:srgbClr val="E36C09"/>
                </a:solidFill>
              </a:rPr>
              <a:t> </a:t>
            </a:r>
            <a:r>
              <a:rPr lang="en-CA" sz="2400" b="1" dirty="0" err="1">
                <a:solidFill>
                  <a:srgbClr val="E36C09"/>
                </a:solidFill>
              </a:rPr>
              <a:t>události</a:t>
            </a:r>
            <a:endParaRPr lang="en-CA" sz="2400" b="1" dirty="0">
              <a:solidFill>
                <a:srgbClr val="E36C09"/>
              </a:solidFill>
            </a:endParaRPr>
          </a:p>
          <a:p>
            <a:pPr marL="342900" lvl="0" indent="-342900" algn="l" rtl="0">
              <a:lnSpc>
                <a:spcPct val="100000"/>
              </a:lnSpc>
              <a:spcBef>
                <a:spcPts val="700"/>
              </a:spcBef>
              <a:spcAft>
                <a:spcPts val="0"/>
              </a:spcAft>
              <a:buClr>
                <a:srgbClr val="000000"/>
              </a:buClr>
              <a:buSzPct val="100000"/>
              <a:buFont typeface="Comic Sans MS"/>
              <a:buChar char="•"/>
            </a:pPr>
            <a:r>
              <a:rPr lang="en-CA" sz="2400" b="1" dirty="0"/>
              <a:t>Principles to Guide Practice / </a:t>
            </a:r>
            <a:r>
              <a:rPr lang="en-CA" sz="2400" b="1" dirty="0" err="1">
                <a:solidFill>
                  <a:srgbClr val="E36C09"/>
                </a:solidFill>
              </a:rPr>
              <a:t>Zásady</a:t>
            </a:r>
            <a:r>
              <a:rPr lang="en-CA" sz="2400" b="1" dirty="0">
                <a:solidFill>
                  <a:srgbClr val="E36C09"/>
                </a:solidFill>
              </a:rPr>
              <a:t> pro </a:t>
            </a:r>
            <a:r>
              <a:rPr lang="en-CA" sz="2400" b="1" dirty="0" err="1">
                <a:solidFill>
                  <a:srgbClr val="E36C09"/>
                </a:solidFill>
              </a:rPr>
              <a:t>vedení</a:t>
            </a:r>
            <a:r>
              <a:rPr lang="en-CA" sz="2400" b="1" dirty="0">
                <a:solidFill>
                  <a:srgbClr val="E36C09"/>
                </a:solidFill>
              </a:rPr>
              <a:t> </a:t>
            </a:r>
            <a:r>
              <a:rPr lang="en-CA" sz="2400" b="1" dirty="0" err="1">
                <a:solidFill>
                  <a:srgbClr val="E36C09"/>
                </a:solidFill>
              </a:rPr>
              <a:t>praxe</a:t>
            </a:r>
            <a:endParaRPr lang="en-CA" sz="2400" b="1" dirty="0">
              <a:solidFill>
                <a:srgbClr val="E36C09"/>
              </a:solidFill>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503097"/>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Model Development</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Vývoj</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modelu</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85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6" name="TextovéPole 5">
            <a:extLst>
              <a:ext uri="{FF2B5EF4-FFF2-40B4-BE49-F238E27FC236}">
                <a16:creationId xmlns:a16="http://schemas.microsoft.com/office/drawing/2014/main" id="{3516BDF3-F0F8-FA91-32F1-8497746FF438}"/>
              </a:ext>
            </a:extLst>
          </p:cNvPr>
          <p:cNvSpPr txBox="1"/>
          <p:nvPr/>
        </p:nvSpPr>
        <p:spPr>
          <a:xfrm>
            <a:off x="2707574" y="406577"/>
            <a:ext cx="8633361" cy="1200329"/>
          </a:xfrm>
          <a:prstGeom prst="rect">
            <a:avLst/>
          </a:prstGeom>
          <a:noFill/>
        </p:spPr>
        <p:txBody>
          <a:bodyPr wrap="square" rtlCol="0">
            <a:spAutoFit/>
          </a:bodyPr>
          <a:lstStyle/>
          <a:p>
            <a:pPr algn="ctr"/>
            <a:r>
              <a:rPr lang="en-CA" sz="3600" b="1" i="0" u="none" strike="noStrike" cap="none" dirty="0">
                <a:latin typeface="Calibri" panose="020F0502020204030204" pitchFamily="34" charset="0"/>
                <a:ea typeface="Comic Sans MS"/>
                <a:cs typeface="Calibri" panose="020F0502020204030204" pitchFamily="34" charset="0"/>
                <a:sym typeface="Comic Sans MS"/>
              </a:rPr>
              <a:t>Considerations…</a:t>
            </a:r>
            <a:br>
              <a:rPr lang="en-CA" sz="3600" b="1" i="0" u="none" strike="noStrike" cap="none" dirty="0">
                <a:latin typeface="Calibri" panose="020F0502020204030204" pitchFamily="34" charset="0"/>
                <a:ea typeface="Comic Sans MS"/>
                <a:cs typeface="Calibri" panose="020F0502020204030204" pitchFamily="34" charset="0"/>
                <a:sym typeface="Comic Sans MS"/>
              </a:rPr>
            </a:br>
            <a:r>
              <a:rPr lang="en-CA" sz="3600" b="1" i="1" u="none" strike="noStrike" cap="none" dirty="0" err="1">
                <a:latin typeface="Calibri" panose="020F0502020204030204" pitchFamily="34" charset="0"/>
                <a:ea typeface="Comic Sans MS"/>
                <a:cs typeface="Calibri" panose="020F0502020204030204" pitchFamily="34" charset="0"/>
                <a:sym typeface="Comic Sans MS"/>
              </a:rPr>
              <a:t>Úvahy</a:t>
            </a:r>
            <a:r>
              <a:rPr lang="en-CA" sz="3600" b="1" i="1" u="none" strike="noStrike" cap="none" dirty="0">
                <a:latin typeface="Calibri" panose="020F0502020204030204" pitchFamily="34" charset="0"/>
                <a:ea typeface="Comic Sans MS"/>
                <a:cs typeface="Calibri" panose="020F0502020204030204" pitchFamily="34" charset="0"/>
                <a:sym typeface="Comic Sans MS"/>
              </a:rPr>
              <a:t>…</a:t>
            </a:r>
            <a:endParaRPr lang="cs-CZ" sz="3600" b="1" i="1" dirty="0">
              <a:latin typeface="Calibri" panose="020F0502020204030204" pitchFamily="34" charset="0"/>
              <a:cs typeface="Calibri" panose="020F0502020204030204" pitchFamily="34" charset="0"/>
            </a:endParaRPr>
          </a:p>
        </p:txBody>
      </p:sp>
      <p:sp>
        <p:nvSpPr>
          <p:cNvPr id="7" name="TextovéPole 6">
            <a:extLst>
              <a:ext uri="{FF2B5EF4-FFF2-40B4-BE49-F238E27FC236}">
                <a16:creationId xmlns:a16="http://schemas.microsoft.com/office/drawing/2014/main" id="{F0798F95-A604-2FCF-BCCE-076B3BA804AB}"/>
              </a:ext>
            </a:extLst>
          </p:cNvPr>
          <p:cNvSpPr txBox="1"/>
          <p:nvPr/>
        </p:nvSpPr>
        <p:spPr>
          <a:xfrm>
            <a:off x="2517569" y="1663467"/>
            <a:ext cx="8823366" cy="4031873"/>
          </a:xfrm>
          <a:prstGeom prst="rect">
            <a:avLst/>
          </a:prstGeom>
          <a:noFill/>
        </p:spPr>
        <p:txBody>
          <a:bodyPr wrap="square" rtlCol="0">
            <a:spAutoFit/>
          </a:bodyPr>
          <a:lstStyle/>
          <a:p>
            <a:pPr lvl="0" algn="l" rtl="0">
              <a:spcBef>
                <a:spcPts val="0"/>
              </a:spcBef>
              <a:spcAft>
                <a:spcPts val="0"/>
              </a:spcAft>
              <a:buClr>
                <a:srgbClr val="000000"/>
              </a:buClr>
              <a:buSzPts val="2400"/>
            </a:pPr>
            <a:r>
              <a:rPr lang="en-CA" sz="2400" b="1" dirty="0"/>
              <a:t>Waterloo’s  Restorative Justice Project</a:t>
            </a:r>
            <a:endParaRPr lang="en-CA" sz="4000" b="1" dirty="0"/>
          </a:p>
          <a:p>
            <a:pPr lvl="0" algn="l" rtl="0">
              <a:spcBef>
                <a:spcPts val="600"/>
              </a:spcBef>
              <a:spcAft>
                <a:spcPts val="0"/>
              </a:spcAft>
              <a:buClr>
                <a:srgbClr val="000000"/>
              </a:buClr>
              <a:buSzPts val="2400"/>
            </a:pPr>
            <a:r>
              <a:rPr lang="en-CA" sz="2400" b="1" dirty="0"/>
              <a:t> Elder Abuse Response Team </a:t>
            </a:r>
            <a:endParaRPr lang="cs-CZ" sz="2400" b="1" dirty="0"/>
          </a:p>
          <a:p>
            <a:pPr lvl="1">
              <a:spcBef>
                <a:spcPts val="600"/>
              </a:spcBef>
              <a:buClr>
                <a:srgbClr val="000000"/>
              </a:buClr>
              <a:buSzPts val="2400"/>
            </a:pPr>
            <a:r>
              <a:rPr lang="cs-CZ" sz="2400" b="1" dirty="0"/>
              <a:t>	</a:t>
            </a:r>
            <a:r>
              <a:rPr lang="en-CA" sz="2400" b="1" i="1" dirty="0" err="1">
                <a:solidFill>
                  <a:schemeClr val="accent2">
                    <a:lumMod val="75000"/>
                  </a:schemeClr>
                </a:solidFill>
              </a:rPr>
              <a:t>Reakční</a:t>
            </a:r>
            <a:r>
              <a:rPr lang="en-CA" sz="2400" b="1" i="1" dirty="0">
                <a:solidFill>
                  <a:schemeClr val="accent2">
                    <a:lumMod val="75000"/>
                  </a:schemeClr>
                </a:solidFill>
              </a:rPr>
              <a:t> </a:t>
            </a:r>
            <a:r>
              <a:rPr lang="en-CA" sz="2400" b="1" i="1" dirty="0" err="1">
                <a:solidFill>
                  <a:schemeClr val="accent2">
                    <a:lumMod val="75000"/>
                  </a:schemeClr>
                </a:solidFill>
              </a:rPr>
              <a:t>tým</a:t>
            </a:r>
            <a:r>
              <a:rPr lang="en-CA" sz="2400" b="1" i="1" dirty="0">
                <a:solidFill>
                  <a:schemeClr val="accent2">
                    <a:lumMod val="75000"/>
                  </a:schemeClr>
                </a:solidFill>
              </a:rPr>
              <a:t> pro </a:t>
            </a:r>
            <a:r>
              <a:rPr lang="en-CA" sz="2400" b="1" i="1" dirty="0" err="1">
                <a:solidFill>
                  <a:schemeClr val="accent2">
                    <a:lumMod val="75000"/>
                  </a:schemeClr>
                </a:solidFill>
              </a:rPr>
              <a:t>týrání</a:t>
            </a:r>
            <a:r>
              <a:rPr lang="en-CA" sz="2400" b="1" i="1" dirty="0">
                <a:solidFill>
                  <a:schemeClr val="accent2">
                    <a:lumMod val="75000"/>
                  </a:schemeClr>
                </a:solidFill>
              </a:rPr>
              <a:t> </a:t>
            </a:r>
            <a:r>
              <a:rPr lang="en-CA" sz="2400" b="1" i="1" dirty="0" err="1">
                <a:solidFill>
                  <a:schemeClr val="accent2">
                    <a:lumMod val="75000"/>
                  </a:schemeClr>
                </a:solidFill>
              </a:rPr>
              <a:t>seniorů</a:t>
            </a:r>
            <a:endParaRPr lang="en-CA" sz="2400" b="1" i="1" dirty="0">
              <a:solidFill>
                <a:schemeClr val="accent2">
                  <a:lumMod val="75000"/>
                </a:schemeClr>
              </a:solidFill>
            </a:endParaRPr>
          </a:p>
          <a:p>
            <a:pPr lvl="0" algn="l" rtl="0">
              <a:spcBef>
                <a:spcPts val="600"/>
              </a:spcBef>
              <a:spcAft>
                <a:spcPts val="0"/>
              </a:spcAft>
              <a:buClr>
                <a:srgbClr val="000000"/>
              </a:buClr>
              <a:buSzPts val="2400"/>
            </a:pPr>
            <a:r>
              <a:rPr lang="en-CA" sz="2400" b="1" dirty="0"/>
              <a:t>Restorative Justice Values and Guidelines  </a:t>
            </a:r>
            <a:endParaRPr lang="cs-CZ" sz="2400" b="1" dirty="0"/>
          </a:p>
          <a:p>
            <a:pPr lvl="1">
              <a:spcBef>
                <a:spcPts val="600"/>
              </a:spcBef>
              <a:buClr>
                <a:srgbClr val="000000"/>
              </a:buClr>
              <a:buSzPts val="2400"/>
            </a:pPr>
            <a:r>
              <a:rPr lang="cs-CZ" sz="2400" b="1" dirty="0"/>
              <a:t>	</a:t>
            </a:r>
            <a:r>
              <a:rPr lang="en-CA" sz="2400" b="1" i="1" dirty="0" err="1">
                <a:solidFill>
                  <a:schemeClr val="accent2">
                    <a:lumMod val="75000"/>
                  </a:schemeClr>
                </a:solidFill>
              </a:rPr>
              <a:t>Hodnoty</a:t>
            </a:r>
            <a:r>
              <a:rPr lang="en-CA" sz="2400" b="1" i="1" dirty="0">
                <a:solidFill>
                  <a:schemeClr val="accent2">
                    <a:lumMod val="75000"/>
                  </a:schemeClr>
                </a:solidFill>
              </a:rPr>
              <a:t> a </a:t>
            </a:r>
            <a:r>
              <a:rPr lang="en-CA" sz="2400" b="1" i="1" dirty="0" err="1">
                <a:solidFill>
                  <a:schemeClr val="accent2">
                    <a:lumMod val="75000"/>
                  </a:schemeClr>
                </a:solidFill>
              </a:rPr>
              <a:t>zásady</a:t>
            </a:r>
            <a:r>
              <a:rPr lang="en-CA" sz="2400" b="1" i="1" dirty="0">
                <a:solidFill>
                  <a:schemeClr val="accent2">
                    <a:lumMod val="75000"/>
                  </a:schemeClr>
                </a:solidFill>
              </a:rPr>
              <a:t> </a:t>
            </a:r>
            <a:r>
              <a:rPr lang="cs-CZ" sz="2400" b="1" i="1" dirty="0">
                <a:solidFill>
                  <a:schemeClr val="accent2">
                    <a:lumMod val="75000"/>
                  </a:schemeClr>
                </a:solidFill>
              </a:rPr>
              <a:t>r</a:t>
            </a:r>
            <a:r>
              <a:rPr lang="en-CA" sz="2400" b="1" i="1" dirty="0" err="1">
                <a:solidFill>
                  <a:schemeClr val="accent2">
                    <a:lumMod val="75000"/>
                  </a:schemeClr>
                </a:solidFill>
              </a:rPr>
              <a:t>estorativní</a:t>
            </a:r>
            <a:r>
              <a:rPr lang="en-CA" sz="2400" b="1" i="1" dirty="0">
                <a:solidFill>
                  <a:schemeClr val="accent2">
                    <a:lumMod val="75000"/>
                  </a:schemeClr>
                </a:solidFill>
              </a:rPr>
              <a:t> justice</a:t>
            </a:r>
          </a:p>
          <a:p>
            <a:pPr lvl="0" algn="l" rtl="0">
              <a:spcBef>
                <a:spcPts val="600"/>
              </a:spcBef>
              <a:spcAft>
                <a:spcPts val="0"/>
              </a:spcAft>
              <a:buClr>
                <a:srgbClr val="000000"/>
              </a:buClr>
              <a:buSzPts val="2400"/>
            </a:pPr>
            <a:r>
              <a:rPr lang="en-CA" sz="2400" b="1" dirty="0"/>
              <a:t>Possibilities and Challenges </a:t>
            </a:r>
            <a:endParaRPr lang="cs-CZ" sz="2400" b="1" dirty="0"/>
          </a:p>
          <a:p>
            <a:pPr lvl="0" algn="l" rtl="0">
              <a:spcBef>
                <a:spcPts val="600"/>
              </a:spcBef>
              <a:spcAft>
                <a:spcPts val="0"/>
              </a:spcAft>
              <a:buClr>
                <a:srgbClr val="000000"/>
              </a:buClr>
              <a:buSzPts val="2400"/>
            </a:pPr>
            <a:r>
              <a:rPr lang="cs-CZ" sz="2400" b="1" dirty="0"/>
              <a:t>	</a:t>
            </a:r>
            <a:r>
              <a:rPr lang="en-CA" sz="2400" b="1" i="1" dirty="0" err="1">
                <a:solidFill>
                  <a:schemeClr val="accent2">
                    <a:lumMod val="75000"/>
                  </a:schemeClr>
                </a:solidFill>
              </a:rPr>
              <a:t>Možnosti</a:t>
            </a:r>
            <a:r>
              <a:rPr lang="en-CA" sz="2400" b="1" i="1" dirty="0">
                <a:solidFill>
                  <a:schemeClr val="accent2">
                    <a:lumMod val="75000"/>
                  </a:schemeClr>
                </a:solidFill>
              </a:rPr>
              <a:t> a </a:t>
            </a:r>
            <a:r>
              <a:rPr lang="en-CA" sz="2400" b="1" i="1" dirty="0" err="1">
                <a:solidFill>
                  <a:schemeClr val="accent2">
                    <a:lumMod val="75000"/>
                  </a:schemeClr>
                </a:solidFill>
              </a:rPr>
              <a:t>výzvy</a:t>
            </a:r>
            <a:endParaRPr lang="en-CA" sz="2400" b="1" i="1" dirty="0">
              <a:solidFill>
                <a:schemeClr val="accent2">
                  <a:lumMod val="75000"/>
                </a:schemeClr>
              </a:solidFill>
            </a:endParaRPr>
          </a:p>
          <a:p>
            <a:pPr lvl="0" algn="l" rtl="0">
              <a:spcBef>
                <a:spcPts val="600"/>
              </a:spcBef>
              <a:spcAft>
                <a:spcPts val="0"/>
              </a:spcAft>
              <a:buClr>
                <a:srgbClr val="000000"/>
              </a:buClr>
              <a:buSzPts val="2400"/>
            </a:pPr>
            <a:r>
              <a:rPr lang="en-CA" sz="2400" b="1" dirty="0"/>
              <a:t>Moving Forward </a:t>
            </a:r>
            <a:endParaRPr lang="cs-CZ" sz="2400" b="1" dirty="0"/>
          </a:p>
          <a:p>
            <a:pPr lvl="0" algn="l" rtl="0">
              <a:spcBef>
                <a:spcPts val="600"/>
              </a:spcBef>
              <a:spcAft>
                <a:spcPts val="0"/>
              </a:spcAft>
              <a:buClr>
                <a:srgbClr val="000000"/>
              </a:buClr>
              <a:buSzPts val="2400"/>
            </a:pPr>
            <a:r>
              <a:rPr lang="cs-CZ" sz="2400" b="1" i="1" dirty="0"/>
              <a:t>	</a:t>
            </a:r>
            <a:r>
              <a:rPr lang="en-CA" sz="2400" b="1" i="1" dirty="0"/>
              <a:t> </a:t>
            </a:r>
            <a:r>
              <a:rPr lang="en-CA" sz="2400" b="1" i="1" dirty="0" err="1">
                <a:solidFill>
                  <a:schemeClr val="accent2">
                    <a:lumMod val="75000"/>
                  </a:schemeClr>
                </a:solidFill>
              </a:rPr>
              <a:t>Jít</a:t>
            </a:r>
            <a:r>
              <a:rPr lang="en-CA" sz="2400" b="1" i="1" dirty="0">
                <a:solidFill>
                  <a:schemeClr val="accent2">
                    <a:lumMod val="75000"/>
                  </a:schemeClr>
                </a:solidFill>
              </a:rPr>
              <a:t> </a:t>
            </a:r>
            <a:r>
              <a:rPr lang="en-CA" sz="2400" b="1" i="1" dirty="0" err="1">
                <a:solidFill>
                  <a:schemeClr val="accent2">
                    <a:lumMod val="75000"/>
                  </a:schemeClr>
                </a:solidFill>
              </a:rPr>
              <a:t>kupředu</a:t>
            </a:r>
            <a:endParaRPr lang="en-CA" sz="2400" b="1" i="1" dirty="0">
              <a:solidFill>
                <a:schemeClr val="accent2">
                  <a:lumMod val="75000"/>
                </a:schemeClr>
              </a:solidFill>
            </a:endParaRPr>
          </a:p>
        </p:txBody>
      </p:sp>
      <p:sp>
        <p:nvSpPr>
          <p:cNvPr id="2" name="TextovéPole 1">
            <a:extLst>
              <a:ext uri="{FF2B5EF4-FFF2-40B4-BE49-F238E27FC236}">
                <a16:creationId xmlns:a16="http://schemas.microsoft.com/office/drawing/2014/main" id="{7770185B-AB03-1A91-F000-AAFBD60D01B2}"/>
              </a:ext>
            </a:extLst>
          </p:cNvPr>
          <p:cNvSpPr txBox="1"/>
          <p:nvPr/>
        </p:nvSpPr>
        <p:spPr>
          <a:xfrm>
            <a:off x="4566557" y="6488668"/>
            <a:ext cx="7625443" cy="276999"/>
          </a:xfrm>
          <a:prstGeom prst="rect">
            <a:avLst/>
          </a:prstGeom>
          <a:noFill/>
        </p:spPr>
        <p:txBody>
          <a:bodyPr wrap="square" rtlCol="0">
            <a:spAutoFit/>
          </a:bodyPr>
          <a:lstStyle/>
          <a:p>
            <a:pPr marL="0" marR="0" lvl="0" indent="0" algn="r" rtl="0">
              <a:lnSpc>
                <a:spcPct val="100000"/>
              </a:lnSpc>
              <a:spcBef>
                <a:spcPts val="0"/>
              </a:spcBef>
              <a:spcAft>
                <a:spcPts val="0"/>
              </a:spcAft>
              <a:buClr>
                <a:srgbClr val="000000"/>
              </a:buClr>
              <a:buSzPts val="1000"/>
              <a:buFont typeface="Comic Sans MS"/>
              <a:buNone/>
            </a:pPr>
            <a:r>
              <a:rPr lang="en-CA" sz="1200" b="0" i="1" u="none" strike="noStrike" cap="none" dirty="0">
                <a:latin typeface="Comic Sans MS"/>
                <a:ea typeface="Comic Sans MS"/>
                <a:cs typeface="Comic Sans MS"/>
                <a:sym typeface="Comic Sans MS"/>
              </a:rPr>
              <a:t>Arlene Groh, Retired Elder Abuse Restorative Justice Consultant</a:t>
            </a:r>
            <a:endParaRPr lang="en-CA" sz="1200" dirty="0"/>
          </a:p>
        </p:txBody>
      </p:sp>
    </p:spTree>
    <p:extLst>
      <p:ext uri="{BB962C8B-B14F-4D97-AF65-F5344CB8AC3E}">
        <p14:creationId xmlns:p14="http://schemas.microsoft.com/office/powerpoint/2010/main" val="76966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11926" y="3732332"/>
            <a:ext cx="10280074" cy="3044103"/>
          </a:xfrm>
          <a:prstGeom prst="rect">
            <a:avLst/>
          </a:prstGeom>
          <a:noFill/>
        </p:spPr>
        <p:txBody>
          <a:bodyPr wrap="square">
            <a:spAutoFit/>
          </a:bodyPr>
          <a:lstStyle/>
          <a:p>
            <a:pPr marL="0" lvl="0" indent="0" algn="ctr" rtl="0">
              <a:lnSpc>
                <a:spcPct val="160000"/>
              </a:lnSpc>
              <a:spcBef>
                <a:spcPts val="0"/>
              </a:spcBef>
              <a:spcAft>
                <a:spcPts val="0"/>
              </a:spcAft>
              <a:buClr>
                <a:srgbClr val="000000"/>
              </a:buClr>
              <a:buSzPct val="100000"/>
              <a:buFont typeface="Comic Sans MS"/>
              <a:buNone/>
            </a:pPr>
            <a:r>
              <a:rPr lang="en-CA" sz="2400" b="1" i="1" dirty="0"/>
              <a:t>before dealing with conflict we need to clarify our values..”</a:t>
            </a:r>
          </a:p>
          <a:p>
            <a:pPr marL="0" lvl="0" indent="0" algn="ctr" rtl="0">
              <a:lnSpc>
                <a:spcPct val="160000"/>
              </a:lnSpc>
              <a:spcBef>
                <a:spcPts val="700"/>
              </a:spcBef>
              <a:spcAft>
                <a:spcPts val="0"/>
              </a:spcAft>
              <a:buClr>
                <a:srgbClr val="E36C09"/>
              </a:buClr>
              <a:buSzPct val="100000"/>
              <a:buFont typeface="Comic Sans MS"/>
              <a:buNone/>
            </a:pPr>
            <a:r>
              <a:rPr lang="en-CA" sz="2400" b="1" i="1" dirty="0" err="1">
                <a:solidFill>
                  <a:srgbClr val="E36C09"/>
                </a:solidFill>
              </a:rPr>
              <a:t>před</a:t>
            </a:r>
            <a:r>
              <a:rPr lang="en-CA" sz="2400" b="1" i="1" dirty="0">
                <a:solidFill>
                  <a:srgbClr val="E36C09"/>
                </a:solidFill>
              </a:rPr>
              <a:t> </a:t>
            </a:r>
            <a:r>
              <a:rPr lang="en-CA" sz="2400" b="1" i="1" dirty="0" err="1">
                <a:solidFill>
                  <a:srgbClr val="E36C09"/>
                </a:solidFill>
              </a:rPr>
              <a:t>řešením</a:t>
            </a:r>
            <a:r>
              <a:rPr lang="en-CA" sz="2400" b="1" i="1" dirty="0">
                <a:solidFill>
                  <a:srgbClr val="E36C09"/>
                </a:solidFill>
              </a:rPr>
              <a:t> </a:t>
            </a:r>
            <a:r>
              <a:rPr lang="en-CA" sz="2400" b="1" i="1" dirty="0" err="1">
                <a:solidFill>
                  <a:srgbClr val="E36C09"/>
                </a:solidFill>
              </a:rPr>
              <a:t>konfliktu</a:t>
            </a:r>
            <a:r>
              <a:rPr lang="en-CA" sz="2400" b="1" i="1" dirty="0">
                <a:solidFill>
                  <a:srgbClr val="E36C09"/>
                </a:solidFill>
              </a:rPr>
              <a:t> </a:t>
            </a:r>
            <a:r>
              <a:rPr lang="en-CA" sz="2400" b="1" i="1" dirty="0" err="1">
                <a:solidFill>
                  <a:srgbClr val="E36C09"/>
                </a:solidFill>
              </a:rPr>
              <a:t>si</a:t>
            </a:r>
            <a:r>
              <a:rPr lang="en-CA" sz="2400" b="1" i="1" dirty="0">
                <a:solidFill>
                  <a:srgbClr val="E36C09"/>
                </a:solidFill>
              </a:rPr>
              <a:t> </a:t>
            </a:r>
            <a:r>
              <a:rPr lang="en-CA" sz="2400" b="1" i="1" dirty="0" err="1">
                <a:solidFill>
                  <a:srgbClr val="E36C09"/>
                </a:solidFill>
              </a:rPr>
              <a:t>musíme</a:t>
            </a:r>
            <a:r>
              <a:rPr lang="en-CA" sz="2400" b="1" i="1" dirty="0">
                <a:solidFill>
                  <a:srgbClr val="E36C09"/>
                </a:solidFill>
              </a:rPr>
              <a:t> </a:t>
            </a:r>
            <a:r>
              <a:rPr lang="en-CA" sz="2400" b="1" i="1" dirty="0" err="1">
                <a:solidFill>
                  <a:srgbClr val="E36C09"/>
                </a:solidFill>
              </a:rPr>
              <a:t>ujasnit</a:t>
            </a:r>
            <a:r>
              <a:rPr lang="en-CA" sz="2400" b="1" i="1" dirty="0">
                <a:solidFill>
                  <a:srgbClr val="E36C09"/>
                </a:solidFill>
              </a:rPr>
              <a:t> </a:t>
            </a:r>
            <a:r>
              <a:rPr lang="en-CA" sz="2400" b="1" i="1" dirty="0" err="1">
                <a:solidFill>
                  <a:srgbClr val="E36C09"/>
                </a:solidFill>
              </a:rPr>
              <a:t>naše</a:t>
            </a:r>
            <a:r>
              <a:rPr lang="en-CA" sz="2400" b="1" i="1" dirty="0">
                <a:solidFill>
                  <a:srgbClr val="E36C09"/>
                </a:solidFill>
              </a:rPr>
              <a:t> </a:t>
            </a:r>
            <a:r>
              <a:rPr lang="en-CA" sz="2400" b="1" i="1" dirty="0" err="1">
                <a:solidFill>
                  <a:srgbClr val="E36C09"/>
                </a:solidFill>
              </a:rPr>
              <a:t>hodnoty</a:t>
            </a:r>
            <a:r>
              <a:rPr lang="en-CA" sz="2400" b="1" i="1" dirty="0">
                <a:solidFill>
                  <a:srgbClr val="E36C09"/>
                </a:solidFill>
              </a:rPr>
              <a:t>...“</a:t>
            </a:r>
            <a:endParaRPr lang="cs-CZ" sz="2400" b="1" i="1" dirty="0">
              <a:solidFill>
                <a:srgbClr val="E36C09"/>
              </a:solidFill>
            </a:endParaRPr>
          </a:p>
          <a:p>
            <a:pPr marL="0" lvl="0" indent="0" algn="ctr" rtl="0">
              <a:lnSpc>
                <a:spcPct val="160000"/>
              </a:lnSpc>
              <a:spcBef>
                <a:spcPts val="700"/>
              </a:spcBef>
              <a:spcAft>
                <a:spcPts val="0"/>
              </a:spcAft>
              <a:buClr>
                <a:srgbClr val="E36C09"/>
              </a:buClr>
              <a:buSzPct val="100000"/>
              <a:buFont typeface="Comic Sans MS"/>
              <a:buNone/>
            </a:pPr>
            <a:endParaRPr lang="cs-CZ" sz="2400" b="1" i="1" dirty="0">
              <a:solidFill>
                <a:srgbClr val="E36C09"/>
              </a:solidFill>
            </a:endParaRPr>
          </a:p>
          <a:p>
            <a:pPr algn="r">
              <a:lnSpc>
                <a:spcPct val="160000"/>
              </a:lnSpc>
              <a:spcBef>
                <a:spcPts val="700"/>
              </a:spcBef>
              <a:buClr>
                <a:srgbClr val="E36C09"/>
              </a:buClr>
              <a:buSzPct val="100000"/>
            </a:pPr>
            <a:r>
              <a:rPr lang="en-US" sz="1200" b="0" i="1" dirty="0"/>
              <a:t>K. </a:t>
            </a:r>
            <a:r>
              <a:rPr lang="en-US" sz="1200" b="0" i="1" dirty="0" err="1"/>
              <a:t>Pranis</a:t>
            </a:r>
            <a:r>
              <a:rPr lang="en-US" sz="1200" b="0" i="1" dirty="0"/>
              <a:t>, B. Stuart, M. Wedge, Peacemaking Circles From Crime to Community</a:t>
            </a:r>
            <a:endParaRPr lang="en-US" sz="1200" dirty="0"/>
          </a:p>
          <a:p>
            <a:pPr marL="0" lvl="0" indent="0" algn="ctr" rtl="0">
              <a:lnSpc>
                <a:spcPct val="160000"/>
              </a:lnSpc>
              <a:spcBef>
                <a:spcPts val="700"/>
              </a:spcBef>
              <a:spcAft>
                <a:spcPts val="0"/>
              </a:spcAft>
              <a:buClr>
                <a:srgbClr val="E36C09"/>
              </a:buClr>
              <a:buSzPct val="100000"/>
              <a:buFont typeface="Comic Sans MS"/>
              <a:buNone/>
            </a:pPr>
            <a:endParaRPr lang="en-CA" sz="2400" b="1" i="1" dirty="0">
              <a:solidFill>
                <a:srgbClr val="E36C09"/>
              </a:solidFill>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2036214" y="1186677"/>
            <a:ext cx="1028007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1" i="1" dirty="0"/>
              <a:t>“Values are our compass in life… the values we bring </a:t>
            </a:r>
            <a:br>
              <a:rPr lang="en-CA" sz="2400" b="1" i="1" dirty="0"/>
            </a:br>
            <a:r>
              <a:rPr lang="en-CA" sz="2400" b="1" i="1" dirty="0"/>
              <a:t>to a situation determine  how we respond…</a:t>
            </a:r>
            <a:br>
              <a:rPr lang="en-CA" sz="2400" b="1" i="1" dirty="0"/>
            </a:br>
            <a:br>
              <a:rPr lang="en-CA" sz="2400" b="1" i="1" dirty="0"/>
            </a:br>
            <a:r>
              <a:rPr lang="en-CA" sz="2400" b="1" i="1" dirty="0">
                <a:solidFill>
                  <a:srgbClr val="E36C09"/>
                </a:solidFill>
              </a:rPr>
              <a:t>„</a:t>
            </a:r>
            <a:r>
              <a:rPr lang="en-CA" sz="2400" b="1" i="1" dirty="0" err="1">
                <a:solidFill>
                  <a:srgbClr val="E36C09"/>
                </a:solidFill>
              </a:rPr>
              <a:t>Hodnoty</a:t>
            </a:r>
            <a:r>
              <a:rPr lang="en-CA" sz="2400" b="1" i="1" dirty="0">
                <a:solidFill>
                  <a:srgbClr val="E36C09"/>
                </a:solidFill>
              </a:rPr>
              <a:t> </a:t>
            </a:r>
            <a:r>
              <a:rPr lang="en-CA" sz="2400" b="1" i="1" dirty="0" err="1">
                <a:solidFill>
                  <a:srgbClr val="E36C09"/>
                </a:solidFill>
              </a:rPr>
              <a:t>jsou</a:t>
            </a:r>
            <a:r>
              <a:rPr lang="en-CA" sz="2400" b="1" i="1" dirty="0">
                <a:solidFill>
                  <a:srgbClr val="E36C09"/>
                </a:solidFill>
              </a:rPr>
              <a:t> </a:t>
            </a:r>
            <a:r>
              <a:rPr lang="en-CA" sz="2400" b="1" i="1" dirty="0" err="1">
                <a:solidFill>
                  <a:srgbClr val="E36C09"/>
                </a:solidFill>
              </a:rPr>
              <a:t>naším</a:t>
            </a:r>
            <a:r>
              <a:rPr lang="en-CA" sz="2400" b="1" i="1" dirty="0">
                <a:solidFill>
                  <a:srgbClr val="E36C09"/>
                </a:solidFill>
              </a:rPr>
              <a:t> </a:t>
            </a:r>
            <a:r>
              <a:rPr lang="en-CA" sz="2400" b="1" i="1" dirty="0" err="1">
                <a:solidFill>
                  <a:srgbClr val="E36C09"/>
                </a:solidFill>
              </a:rPr>
              <a:t>kompasem</a:t>
            </a:r>
            <a:r>
              <a:rPr lang="en-CA" sz="2400" b="1" i="1" dirty="0">
                <a:solidFill>
                  <a:srgbClr val="E36C09"/>
                </a:solidFill>
              </a:rPr>
              <a:t> v </a:t>
            </a:r>
            <a:r>
              <a:rPr lang="en-CA" sz="2400" b="1" i="1" dirty="0" err="1">
                <a:solidFill>
                  <a:srgbClr val="E36C09"/>
                </a:solidFill>
              </a:rPr>
              <a:t>životě</a:t>
            </a:r>
            <a:r>
              <a:rPr lang="en-CA" sz="2400" b="1" i="1" dirty="0">
                <a:solidFill>
                  <a:srgbClr val="E36C09"/>
                </a:solidFill>
              </a:rPr>
              <a:t>… </a:t>
            </a:r>
            <a:r>
              <a:rPr lang="en-CA" sz="2400" b="1" i="1" dirty="0" err="1">
                <a:solidFill>
                  <a:srgbClr val="E36C09"/>
                </a:solidFill>
              </a:rPr>
              <a:t>hodnoty</a:t>
            </a:r>
            <a:r>
              <a:rPr lang="en-CA" sz="2400" b="1" i="1" dirty="0">
                <a:solidFill>
                  <a:srgbClr val="E36C09"/>
                </a:solidFill>
              </a:rPr>
              <a:t>, </a:t>
            </a:r>
            <a:r>
              <a:rPr lang="en-CA" sz="2400" b="1" i="1" dirty="0" err="1">
                <a:solidFill>
                  <a:srgbClr val="E36C09"/>
                </a:solidFill>
              </a:rPr>
              <a:t>které</a:t>
            </a:r>
            <a:r>
              <a:rPr lang="en-CA" sz="2400" b="1" i="1" dirty="0">
                <a:solidFill>
                  <a:srgbClr val="E36C09"/>
                </a:solidFill>
              </a:rPr>
              <a:t> do </a:t>
            </a:r>
            <a:r>
              <a:rPr lang="en-CA" sz="2400" b="1" i="1" dirty="0" err="1">
                <a:solidFill>
                  <a:srgbClr val="E36C09"/>
                </a:solidFill>
              </a:rPr>
              <a:t>situace</a:t>
            </a:r>
            <a:r>
              <a:rPr lang="en-CA" sz="2400" b="1" i="1" dirty="0">
                <a:solidFill>
                  <a:srgbClr val="E36C09"/>
                </a:solidFill>
              </a:rPr>
              <a:t> </a:t>
            </a:r>
            <a:r>
              <a:rPr lang="en-CA" sz="2400" b="1" i="1" dirty="0" err="1">
                <a:solidFill>
                  <a:srgbClr val="E36C09"/>
                </a:solidFill>
              </a:rPr>
              <a:t>vneseme</a:t>
            </a:r>
            <a:r>
              <a:rPr lang="en-CA" sz="2400" b="1" i="1" dirty="0">
                <a:solidFill>
                  <a:srgbClr val="E36C09"/>
                </a:solidFill>
              </a:rPr>
              <a:t>, </a:t>
            </a:r>
            <a:r>
              <a:rPr lang="en-CA" sz="2400" b="1" i="1" dirty="0" err="1">
                <a:solidFill>
                  <a:srgbClr val="E36C09"/>
                </a:solidFill>
              </a:rPr>
              <a:t>určují</a:t>
            </a:r>
            <a:r>
              <a:rPr lang="en-CA" sz="2400" b="1" i="1" dirty="0">
                <a:solidFill>
                  <a:srgbClr val="E36C09"/>
                </a:solidFill>
              </a:rPr>
              <a:t>, jak </a:t>
            </a:r>
            <a:r>
              <a:rPr lang="en-CA" sz="2400" b="1" i="1" dirty="0" err="1">
                <a:solidFill>
                  <a:srgbClr val="E36C09"/>
                </a:solidFill>
              </a:rPr>
              <a:t>budeme</a:t>
            </a:r>
            <a:r>
              <a:rPr lang="en-CA" sz="2400" b="1" i="1" dirty="0">
                <a:solidFill>
                  <a:srgbClr val="E36C09"/>
                </a:solidFill>
              </a:rPr>
              <a:t> </a:t>
            </a:r>
            <a:r>
              <a:rPr lang="en-CA" sz="2400" b="1" i="1" dirty="0" err="1">
                <a:solidFill>
                  <a:srgbClr val="E36C09"/>
                </a:solidFill>
              </a:rPr>
              <a:t>reagovat</a:t>
            </a:r>
            <a:r>
              <a:rPr lang="en-CA" sz="2400" b="1" i="1" dirty="0">
                <a:solidFill>
                  <a:srgbClr val="E36C09"/>
                </a:solidFill>
              </a:rPr>
              <a:t>…</a:t>
            </a:r>
            <a:endParaRPr kumimoji="0" lang="cs-CZ"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9210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CA" sz="1200" b="0" i="1" dirty="0"/>
              <a:t>Groh, A. A Healing Approach to Elder Abuse and Mistreatment: The Restorative Justice Approaches to Elder Abuse Project (2003)</a:t>
            </a: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82947" y="1883816"/>
            <a:ext cx="10209053" cy="4398127"/>
          </a:xfrm>
          <a:prstGeom prst="rect">
            <a:avLst/>
          </a:prstGeom>
          <a:noFill/>
        </p:spPr>
        <p:txBody>
          <a:bodyPr wrap="square">
            <a:spAutoFit/>
          </a:bodyPr>
          <a:lstStyle/>
          <a:p>
            <a:pPr marL="342900" lvl="0" indent="-342900" algn="l" rtl="0">
              <a:lnSpc>
                <a:spcPct val="140000"/>
              </a:lnSpc>
              <a:spcBef>
                <a:spcPts val="0"/>
              </a:spcBef>
              <a:spcAft>
                <a:spcPts val="0"/>
              </a:spcAft>
              <a:buClr>
                <a:srgbClr val="000000"/>
              </a:buClr>
              <a:buSzPct val="100000"/>
              <a:buFont typeface="Comic Sans MS"/>
              <a:buNone/>
            </a:pPr>
            <a:r>
              <a:rPr lang="en-CA" sz="2400" b="1" dirty="0"/>
              <a:t>People have the right to</a:t>
            </a:r>
            <a:r>
              <a:rPr lang="cs-CZ" sz="2400" b="1" dirty="0"/>
              <a:t>… / </a:t>
            </a:r>
            <a:r>
              <a:rPr lang="en-CA" sz="2400" b="1" dirty="0" err="1">
                <a:solidFill>
                  <a:srgbClr val="E36C09"/>
                </a:solidFill>
              </a:rPr>
              <a:t>Lidí</a:t>
            </a:r>
            <a:r>
              <a:rPr lang="en-CA" sz="2400" b="1" dirty="0">
                <a:solidFill>
                  <a:srgbClr val="E36C09"/>
                </a:solidFill>
              </a:rPr>
              <a:t> </a:t>
            </a:r>
            <a:r>
              <a:rPr lang="en-CA" sz="2400" b="1" dirty="0" err="1">
                <a:solidFill>
                  <a:srgbClr val="E36C09"/>
                </a:solidFill>
              </a:rPr>
              <a:t>mají</a:t>
            </a:r>
            <a:r>
              <a:rPr lang="en-CA" sz="2400" b="1" dirty="0">
                <a:solidFill>
                  <a:srgbClr val="E36C09"/>
                </a:solidFill>
              </a:rPr>
              <a:t> </a:t>
            </a:r>
            <a:r>
              <a:rPr lang="en-CA" sz="2400" b="1" dirty="0" err="1">
                <a:solidFill>
                  <a:srgbClr val="E36C09"/>
                </a:solidFill>
              </a:rPr>
              <a:t>právo</a:t>
            </a:r>
            <a:r>
              <a:rPr lang="en-CA" sz="2400" b="1" dirty="0">
                <a:solidFill>
                  <a:srgbClr val="E36C09"/>
                </a:solidFill>
              </a:rPr>
              <a:t> </a:t>
            </a:r>
            <a:r>
              <a:rPr lang="en-CA" sz="2400" b="1" dirty="0" err="1">
                <a:solidFill>
                  <a:srgbClr val="E36C09"/>
                </a:solidFill>
              </a:rPr>
              <a:t>na</a:t>
            </a:r>
            <a:r>
              <a:rPr lang="en-CA" sz="2400" b="1" dirty="0">
                <a:solidFill>
                  <a:srgbClr val="E36C09"/>
                </a:solidFill>
              </a:rPr>
              <a:t>…</a:t>
            </a:r>
          </a:p>
          <a:p>
            <a:pPr marL="342900" lvl="0" indent="-342900" algn="l" rtl="0">
              <a:lnSpc>
                <a:spcPct val="140000"/>
              </a:lnSpc>
              <a:spcBef>
                <a:spcPts val="700"/>
              </a:spcBef>
              <a:spcAft>
                <a:spcPts val="0"/>
              </a:spcAft>
              <a:buClr>
                <a:srgbClr val="000000"/>
              </a:buClr>
              <a:buSzPct val="100000"/>
              <a:buFont typeface="Comic Sans MS"/>
              <a:buChar char="•"/>
            </a:pPr>
            <a:r>
              <a:rPr lang="en-CA" sz="2400" b="1" dirty="0"/>
              <a:t>Safety: to live in safety and security. / </a:t>
            </a:r>
            <a:r>
              <a:rPr lang="en-CA" sz="2400" b="1" dirty="0" err="1">
                <a:solidFill>
                  <a:srgbClr val="E36C09"/>
                </a:solidFill>
              </a:rPr>
              <a:t>Bezpečnost</a:t>
            </a:r>
            <a:r>
              <a:rPr lang="en-CA" sz="2400" b="1" dirty="0">
                <a:solidFill>
                  <a:srgbClr val="E36C09"/>
                </a:solidFill>
              </a:rPr>
              <a:t>: </a:t>
            </a:r>
            <a:r>
              <a:rPr lang="en-CA" sz="2400" b="1" dirty="0" err="1">
                <a:solidFill>
                  <a:srgbClr val="E36C09"/>
                </a:solidFill>
              </a:rPr>
              <a:t>žít</a:t>
            </a:r>
            <a:r>
              <a:rPr lang="en-CA" sz="2400" b="1" dirty="0">
                <a:solidFill>
                  <a:srgbClr val="E36C09"/>
                </a:solidFill>
              </a:rPr>
              <a:t> v </a:t>
            </a:r>
            <a:r>
              <a:rPr lang="en-CA" sz="2400" b="1" dirty="0" err="1">
                <a:solidFill>
                  <a:srgbClr val="E36C09"/>
                </a:solidFill>
              </a:rPr>
              <a:t>bezpečí</a:t>
            </a:r>
            <a:r>
              <a:rPr lang="en-CA" sz="2400" b="1" dirty="0">
                <a:solidFill>
                  <a:srgbClr val="E36C09"/>
                </a:solidFill>
              </a:rPr>
              <a:t> a </a:t>
            </a:r>
            <a:r>
              <a:rPr lang="en-CA" sz="2400" b="1" dirty="0" err="1">
                <a:solidFill>
                  <a:srgbClr val="E36C09"/>
                </a:solidFill>
              </a:rPr>
              <a:t>jistotě</a:t>
            </a:r>
            <a:r>
              <a:rPr lang="en-CA" sz="2400" b="1" dirty="0">
                <a:solidFill>
                  <a:srgbClr val="E36C09"/>
                </a:solidFill>
              </a:rPr>
              <a:t>.</a:t>
            </a:r>
          </a:p>
          <a:p>
            <a:pPr marL="342900" lvl="0" indent="-342900" algn="l" rtl="0">
              <a:lnSpc>
                <a:spcPct val="140000"/>
              </a:lnSpc>
              <a:spcBef>
                <a:spcPts val="700"/>
              </a:spcBef>
              <a:spcAft>
                <a:spcPts val="0"/>
              </a:spcAft>
              <a:buClr>
                <a:srgbClr val="000000"/>
              </a:buClr>
              <a:buSzPct val="100000"/>
              <a:buFont typeface="Comic Sans MS"/>
              <a:buChar char="•"/>
            </a:pPr>
            <a:r>
              <a:rPr lang="en-CA" sz="2400" b="1" dirty="0"/>
              <a:t>Dignity and Respect: to have personal values and preferences respected. / </a:t>
            </a:r>
            <a:r>
              <a:rPr lang="en-CA" sz="2400" b="1" dirty="0" err="1">
                <a:solidFill>
                  <a:srgbClr val="E36C09"/>
                </a:solidFill>
              </a:rPr>
              <a:t>Důstojnost</a:t>
            </a:r>
            <a:r>
              <a:rPr lang="en-CA" sz="2400" b="1" dirty="0">
                <a:solidFill>
                  <a:srgbClr val="E36C09"/>
                </a:solidFill>
              </a:rPr>
              <a:t> a </a:t>
            </a:r>
            <a:r>
              <a:rPr lang="en-CA" sz="2400" b="1" dirty="0" err="1">
                <a:solidFill>
                  <a:srgbClr val="E36C09"/>
                </a:solidFill>
              </a:rPr>
              <a:t>respekt</a:t>
            </a:r>
            <a:r>
              <a:rPr lang="en-CA" sz="2400" b="1" dirty="0">
                <a:solidFill>
                  <a:srgbClr val="E36C09"/>
                </a:solidFill>
              </a:rPr>
              <a:t>: ​​</a:t>
            </a:r>
            <a:r>
              <a:rPr lang="en-CA" sz="2400" b="1" dirty="0" err="1">
                <a:solidFill>
                  <a:srgbClr val="E36C09"/>
                </a:solidFill>
              </a:rPr>
              <a:t>osobní</a:t>
            </a:r>
            <a:r>
              <a:rPr lang="en-CA" sz="2400" b="1" dirty="0">
                <a:solidFill>
                  <a:srgbClr val="E36C09"/>
                </a:solidFill>
              </a:rPr>
              <a:t> </a:t>
            </a:r>
            <a:r>
              <a:rPr lang="en-CA" sz="2400" b="1" dirty="0" err="1">
                <a:solidFill>
                  <a:srgbClr val="E36C09"/>
                </a:solidFill>
              </a:rPr>
              <a:t>hodnoty</a:t>
            </a:r>
            <a:r>
              <a:rPr lang="en-CA" sz="2400" b="1" dirty="0">
                <a:solidFill>
                  <a:srgbClr val="E36C09"/>
                </a:solidFill>
              </a:rPr>
              <a:t> a preference </a:t>
            </a:r>
            <a:r>
              <a:rPr lang="en-CA" sz="2400" b="1" dirty="0" err="1">
                <a:solidFill>
                  <a:srgbClr val="E36C09"/>
                </a:solidFill>
              </a:rPr>
              <a:t>jsou</a:t>
            </a:r>
            <a:r>
              <a:rPr lang="en-CA" sz="2400" b="1" dirty="0">
                <a:solidFill>
                  <a:srgbClr val="E36C09"/>
                </a:solidFill>
              </a:rPr>
              <a:t> </a:t>
            </a:r>
            <a:r>
              <a:rPr lang="en-CA" sz="2400" b="1" dirty="0" err="1">
                <a:solidFill>
                  <a:srgbClr val="E36C09"/>
                </a:solidFill>
              </a:rPr>
              <a:t>respektovány</a:t>
            </a:r>
            <a:r>
              <a:rPr lang="en-CA" sz="2400" b="1" dirty="0">
                <a:solidFill>
                  <a:srgbClr val="E36C09"/>
                </a:solidFill>
              </a:rPr>
              <a:t>.</a:t>
            </a:r>
          </a:p>
          <a:p>
            <a:pPr marL="342900" lvl="0" indent="-342900" algn="l" rtl="0">
              <a:lnSpc>
                <a:spcPct val="120000"/>
              </a:lnSpc>
              <a:spcBef>
                <a:spcPts val="700"/>
              </a:spcBef>
              <a:spcAft>
                <a:spcPts val="0"/>
              </a:spcAft>
              <a:buClr>
                <a:srgbClr val="000000"/>
              </a:buClr>
              <a:buSzPct val="100000"/>
              <a:buFont typeface="Comic Sans MS"/>
              <a:buChar char="•"/>
            </a:pPr>
            <a:r>
              <a:rPr lang="en-CA" sz="2400" b="1" dirty="0"/>
              <a:t>Autonomy: to determine and control their own affairs</a:t>
            </a:r>
            <a:r>
              <a:rPr lang="cs-CZ" sz="2400" b="1" dirty="0"/>
              <a:t>.</a:t>
            </a:r>
            <a:r>
              <a:rPr lang="en-CA" sz="2400" b="1" dirty="0"/>
              <a:t> / </a:t>
            </a:r>
            <a:endParaRPr lang="cs-CZ" sz="2400" b="1" dirty="0"/>
          </a:p>
          <a:p>
            <a:pPr lvl="0" algn="l" rtl="0">
              <a:lnSpc>
                <a:spcPct val="120000"/>
              </a:lnSpc>
              <a:spcBef>
                <a:spcPts val="700"/>
              </a:spcBef>
              <a:spcAft>
                <a:spcPts val="0"/>
              </a:spcAft>
              <a:buClr>
                <a:srgbClr val="000000"/>
              </a:buClr>
              <a:buSzPct val="100000"/>
            </a:pPr>
            <a:r>
              <a:rPr lang="cs-CZ" sz="2400" b="1" dirty="0">
                <a:solidFill>
                  <a:srgbClr val="E36C09"/>
                </a:solidFill>
              </a:rPr>
              <a:t>     </a:t>
            </a:r>
            <a:r>
              <a:rPr lang="en-CA" sz="2400" b="1" dirty="0" err="1">
                <a:solidFill>
                  <a:srgbClr val="E36C09"/>
                </a:solidFill>
              </a:rPr>
              <a:t>Autonomie</a:t>
            </a:r>
            <a:r>
              <a:rPr lang="en-CA" sz="2400" b="1" dirty="0">
                <a:solidFill>
                  <a:srgbClr val="E36C09"/>
                </a:solidFill>
              </a:rPr>
              <a:t>: </a:t>
            </a:r>
            <a:r>
              <a:rPr lang="en-CA" sz="2400" b="1" dirty="0" err="1">
                <a:solidFill>
                  <a:srgbClr val="E36C09"/>
                </a:solidFill>
              </a:rPr>
              <a:t>určovat</a:t>
            </a:r>
            <a:r>
              <a:rPr lang="en-CA" sz="2400" b="1" dirty="0">
                <a:solidFill>
                  <a:srgbClr val="E36C09"/>
                </a:solidFill>
              </a:rPr>
              <a:t> a </a:t>
            </a:r>
            <a:r>
              <a:rPr lang="en-CA" sz="2400" b="1" dirty="0" err="1">
                <a:solidFill>
                  <a:srgbClr val="E36C09"/>
                </a:solidFill>
              </a:rPr>
              <a:t>kontrolovat</a:t>
            </a:r>
            <a:r>
              <a:rPr lang="en-CA" sz="2400" b="1" dirty="0">
                <a:solidFill>
                  <a:srgbClr val="E36C09"/>
                </a:solidFill>
              </a:rPr>
              <a:t> </a:t>
            </a:r>
            <a:r>
              <a:rPr lang="en-CA" sz="2400" b="1" dirty="0" err="1">
                <a:solidFill>
                  <a:srgbClr val="E36C09"/>
                </a:solidFill>
              </a:rPr>
              <a:t>své</a:t>
            </a:r>
            <a:r>
              <a:rPr lang="en-CA" sz="2400" b="1" dirty="0">
                <a:solidFill>
                  <a:srgbClr val="E36C09"/>
                </a:solidFill>
              </a:rPr>
              <a:t> </a:t>
            </a:r>
            <a:r>
              <a:rPr lang="en-CA" sz="2400" b="1" dirty="0" err="1">
                <a:solidFill>
                  <a:srgbClr val="E36C09"/>
                </a:solidFill>
              </a:rPr>
              <a:t>vlastní</a:t>
            </a:r>
            <a:r>
              <a:rPr lang="en-CA" sz="2400" b="1" dirty="0">
                <a:solidFill>
                  <a:srgbClr val="E36C09"/>
                </a:solidFill>
              </a:rPr>
              <a:t> </a:t>
            </a:r>
            <a:r>
              <a:rPr lang="en-CA" sz="2400" b="1" dirty="0" err="1">
                <a:solidFill>
                  <a:srgbClr val="E36C09"/>
                </a:solidFill>
              </a:rPr>
              <a:t>záležitosti</a:t>
            </a:r>
            <a:r>
              <a:rPr lang="cs-CZ" sz="2400" b="1" dirty="0">
                <a:solidFill>
                  <a:srgbClr val="E36C09"/>
                </a:solidFill>
              </a:rPr>
              <a:t>.</a:t>
            </a:r>
          </a:p>
          <a:p>
            <a:pPr marL="342900" lvl="0" indent="-342900" algn="l" rtl="0">
              <a:lnSpc>
                <a:spcPct val="120000"/>
              </a:lnSpc>
              <a:spcBef>
                <a:spcPts val="700"/>
              </a:spcBef>
              <a:spcAft>
                <a:spcPts val="0"/>
              </a:spcAft>
              <a:buClr>
                <a:srgbClr val="000000"/>
              </a:buClr>
              <a:buSzPct val="100000"/>
              <a:buFont typeface="Comic Sans MS"/>
              <a:buChar char="•"/>
            </a:pPr>
            <a:endParaRPr lang="en-CA" sz="2400" b="1" dirty="0">
              <a:solidFill>
                <a:srgbClr val="E36C09"/>
              </a:solidFill>
            </a:endParaRPr>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335695"/>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Guiding Values/Principles</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Hlavní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hodnoty</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principy</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9521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US" sz="1200" b="0" i="1" dirty="0"/>
              <a:t>Groh,</a:t>
            </a:r>
            <a:r>
              <a:rPr lang="cs-CZ" sz="1200" b="0" i="1" dirty="0"/>
              <a:t> </a:t>
            </a:r>
            <a:r>
              <a:rPr lang="en-US" sz="1200" b="0" i="1" dirty="0"/>
              <a:t>A. A Healing Approach to Elder Abuse and Mistreatment: The Restorative Justice Approaches to Elder Abuse Project (2003)</a:t>
            </a: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endParaRPr kumimoji="0" lang="cs-CZ" sz="1200" b="0" i="1" u="none" strike="noStrike" kern="1200" cap="none" spc="0" normalizeH="0" baseline="0" noProof="0" dirty="0">
              <a:ln>
                <a:noFill/>
              </a:ln>
              <a:solidFill>
                <a:srgbClr val="000000"/>
              </a:solidFill>
              <a:effectLst/>
              <a:uLnTx/>
              <a:uFillTx/>
              <a:ea typeface="Comic Sans MS"/>
              <a:cs typeface="Comic Sans MS"/>
              <a:sym typeface="Comic Sans MS"/>
            </a:endParaRP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11926" y="1602841"/>
            <a:ext cx="10280074" cy="4367029"/>
          </a:xfrm>
          <a:prstGeom prst="rect">
            <a:avLst/>
          </a:prstGeom>
          <a:noFill/>
        </p:spPr>
        <p:txBody>
          <a:bodyPr wrap="square">
            <a:spAutoFit/>
          </a:bodyPr>
          <a:lstStyle/>
          <a:p>
            <a:pPr marL="0" lvl="0" indent="0" algn="l" rtl="0">
              <a:lnSpc>
                <a:spcPct val="50000"/>
              </a:lnSpc>
              <a:spcBef>
                <a:spcPts val="700"/>
              </a:spcBef>
              <a:spcAft>
                <a:spcPts val="0"/>
              </a:spcAft>
              <a:buClr>
                <a:srgbClr val="000000"/>
              </a:buClr>
              <a:buSzPts val="2000"/>
              <a:buFont typeface="Comic Sans MS"/>
              <a:buNone/>
            </a:pPr>
            <a:r>
              <a:rPr lang="en-CA" sz="2400" b="1" dirty="0"/>
              <a:t>People have the right to</a:t>
            </a:r>
            <a:r>
              <a:rPr lang="cs-CZ" sz="2400" b="1" dirty="0"/>
              <a:t> … / </a:t>
            </a:r>
            <a:r>
              <a:rPr lang="en-CA" sz="2400" b="1" dirty="0" err="1">
                <a:solidFill>
                  <a:srgbClr val="E36C09"/>
                </a:solidFill>
              </a:rPr>
              <a:t>Lidé</a:t>
            </a:r>
            <a:r>
              <a:rPr lang="en-CA" sz="2400" b="1" dirty="0">
                <a:solidFill>
                  <a:srgbClr val="E36C09"/>
                </a:solidFill>
              </a:rPr>
              <a:t> </a:t>
            </a:r>
            <a:r>
              <a:rPr lang="en-CA" sz="2400" b="1" dirty="0" err="1">
                <a:solidFill>
                  <a:srgbClr val="E36C09"/>
                </a:solidFill>
              </a:rPr>
              <a:t>mají</a:t>
            </a:r>
            <a:r>
              <a:rPr lang="en-CA" sz="2400" b="1" dirty="0">
                <a:solidFill>
                  <a:srgbClr val="E36C09"/>
                </a:solidFill>
              </a:rPr>
              <a:t> </a:t>
            </a:r>
            <a:r>
              <a:rPr lang="en-CA" sz="2400" b="1" dirty="0" err="1">
                <a:solidFill>
                  <a:srgbClr val="E36C09"/>
                </a:solidFill>
              </a:rPr>
              <a:t>právo</a:t>
            </a:r>
            <a:r>
              <a:rPr lang="en-CA" sz="2400" b="1" dirty="0">
                <a:solidFill>
                  <a:srgbClr val="E36C09"/>
                </a:solidFill>
              </a:rPr>
              <a:t> </a:t>
            </a:r>
            <a:r>
              <a:rPr lang="en-CA" sz="2400" b="1" dirty="0" err="1">
                <a:solidFill>
                  <a:srgbClr val="E36C09"/>
                </a:solidFill>
              </a:rPr>
              <a:t>na</a:t>
            </a:r>
            <a:r>
              <a:rPr lang="cs-CZ" sz="2400" b="1" dirty="0">
                <a:solidFill>
                  <a:srgbClr val="E36C09"/>
                </a:solidFill>
              </a:rPr>
              <a:t> …</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000"/>
              <a:buFont typeface="Arial"/>
              <a:buChar char="•"/>
            </a:pPr>
            <a:r>
              <a:rPr lang="en-CA" sz="2400" b="1" dirty="0"/>
              <a:t>Access Information:</a:t>
            </a:r>
            <a:r>
              <a:rPr lang="en-CA" sz="2400" dirty="0"/>
              <a:t> </a:t>
            </a:r>
            <a:r>
              <a:rPr lang="en-CA" sz="2400" b="0" dirty="0"/>
              <a:t>to receive all the available information they need in order to make meaningful and informed decisions</a:t>
            </a:r>
            <a:r>
              <a:rPr lang="en-CA" sz="2400" dirty="0"/>
              <a:t>. / </a:t>
            </a:r>
            <a:r>
              <a:rPr lang="en-CA" sz="2400" b="1" dirty="0" err="1">
                <a:solidFill>
                  <a:srgbClr val="E36C09"/>
                </a:solidFill>
              </a:rPr>
              <a:t>Přístup</a:t>
            </a:r>
            <a:r>
              <a:rPr lang="en-CA" sz="2400" b="1" dirty="0">
                <a:solidFill>
                  <a:srgbClr val="E36C09"/>
                </a:solidFill>
              </a:rPr>
              <a:t> k </a:t>
            </a:r>
            <a:r>
              <a:rPr lang="en-CA" sz="2400" b="1" dirty="0" err="1">
                <a:solidFill>
                  <a:srgbClr val="E36C09"/>
                </a:solidFill>
              </a:rPr>
              <a:t>informacím</a:t>
            </a:r>
            <a:r>
              <a:rPr lang="en-CA" sz="2400" dirty="0">
                <a:solidFill>
                  <a:srgbClr val="E36C09"/>
                </a:solidFill>
              </a:rPr>
              <a:t>:</a:t>
            </a:r>
            <a:r>
              <a:rPr lang="en-CA" sz="2400" b="0" dirty="0">
                <a:solidFill>
                  <a:srgbClr val="E36C09"/>
                </a:solidFill>
              </a:rPr>
              <a:t> </a:t>
            </a:r>
            <a:r>
              <a:rPr lang="en-CA" sz="2400" b="0" dirty="0" err="1">
                <a:solidFill>
                  <a:srgbClr val="E36C09"/>
                </a:solidFill>
              </a:rPr>
              <a:t>získat</a:t>
            </a:r>
            <a:r>
              <a:rPr lang="en-CA" sz="2400" b="0" dirty="0">
                <a:solidFill>
                  <a:srgbClr val="E36C09"/>
                </a:solidFill>
              </a:rPr>
              <a:t> </a:t>
            </a:r>
            <a:r>
              <a:rPr lang="en-CA" sz="2400" b="0" dirty="0" err="1">
                <a:solidFill>
                  <a:srgbClr val="E36C09"/>
                </a:solidFill>
              </a:rPr>
              <a:t>všechny</a:t>
            </a:r>
            <a:r>
              <a:rPr lang="en-CA" sz="2400" b="0" dirty="0">
                <a:solidFill>
                  <a:srgbClr val="E36C09"/>
                </a:solidFill>
              </a:rPr>
              <a:t> </a:t>
            </a:r>
            <a:r>
              <a:rPr lang="en-CA" sz="2400" b="0" dirty="0" err="1">
                <a:solidFill>
                  <a:srgbClr val="E36C09"/>
                </a:solidFill>
              </a:rPr>
              <a:t>dostupné</a:t>
            </a:r>
            <a:r>
              <a:rPr lang="en-CA" sz="2400" b="0" dirty="0">
                <a:solidFill>
                  <a:srgbClr val="E36C09"/>
                </a:solidFill>
              </a:rPr>
              <a:t> </a:t>
            </a:r>
            <a:r>
              <a:rPr lang="en-CA" sz="2400" b="0" dirty="0" err="1">
                <a:solidFill>
                  <a:srgbClr val="E36C09"/>
                </a:solidFill>
              </a:rPr>
              <a:t>informace</a:t>
            </a:r>
            <a:r>
              <a:rPr lang="en-CA" sz="2400" b="0" dirty="0">
                <a:solidFill>
                  <a:srgbClr val="E36C09"/>
                </a:solidFill>
              </a:rPr>
              <a:t>, </a:t>
            </a:r>
            <a:r>
              <a:rPr lang="en-CA" sz="2400" b="0" dirty="0" err="1">
                <a:solidFill>
                  <a:srgbClr val="E36C09"/>
                </a:solidFill>
              </a:rPr>
              <a:t>které</a:t>
            </a:r>
            <a:r>
              <a:rPr lang="en-CA" sz="2400" b="0" dirty="0">
                <a:solidFill>
                  <a:srgbClr val="E36C09"/>
                </a:solidFill>
              </a:rPr>
              <a:t> </a:t>
            </a:r>
            <a:r>
              <a:rPr lang="en-CA" sz="2400" b="0" dirty="0" err="1">
                <a:solidFill>
                  <a:srgbClr val="E36C09"/>
                </a:solidFill>
              </a:rPr>
              <a:t>potřebují</a:t>
            </a:r>
            <a:r>
              <a:rPr lang="en-CA" sz="2400" b="0" dirty="0">
                <a:solidFill>
                  <a:srgbClr val="E36C09"/>
                </a:solidFill>
              </a:rPr>
              <a:t>, aby </a:t>
            </a:r>
            <a:r>
              <a:rPr lang="en-CA" sz="2400" b="0" dirty="0" err="1">
                <a:solidFill>
                  <a:srgbClr val="E36C09"/>
                </a:solidFill>
              </a:rPr>
              <a:t>mohli</a:t>
            </a:r>
            <a:r>
              <a:rPr lang="en-CA" sz="2400" b="0" dirty="0">
                <a:solidFill>
                  <a:srgbClr val="E36C09"/>
                </a:solidFill>
              </a:rPr>
              <a:t> </a:t>
            </a:r>
            <a:r>
              <a:rPr lang="en-CA" sz="2400" b="0" dirty="0" err="1">
                <a:solidFill>
                  <a:srgbClr val="E36C09"/>
                </a:solidFill>
              </a:rPr>
              <a:t>činit</a:t>
            </a:r>
            <a:r>
              <a:rPr lang="en-CA" sz="2400" b="0" dirty="0">
                <a:solidFill>
                  <a:srgbClr val="E36C09"/>
                </a:solidFill>
              </a:rPr>
              <a:t> </a:t>
            </a:r>
            <a:r>
              <a:rPr lang="en-CA" sz="2400" b="0" dirty="0" err="1">
                <a:solidFill>
                  <a:srgbClr val="E36C09"/>
                </a:solidFill>
              </a:rPr>
              <a:t>smysluplná</a:t>
            </a:r>
            <a:r>
              <a:rPr lang="en-CA" sz="2400" b="0" dirty="0">
                <a:solidFill>
                  <a:srgbClr val="E36C09"/>
                </a:solidFill>
              </a:rPr>
              <a:t> a </a:t>
            </a:r>
            <a:r>
              <a:rPr lang="en-CA" sz="2400" b="0" dirty="0" err="1">
                <a:solidFill>
                  <a:srgbClr val="E36C09"/>
                </a:solidFill>
              </a:rPr>
              <a:t>informovaná</a:t>
            </a:r>
            <a:r>
              <a:rPr lang="en-CA" sz="2400" b="0" dirty="0">
                <a:solidFill>
                  <a:srgbClr val="E36C09"/>
                </a:solidFill>
              </a:rPr>
              <a:t> </a:t>
            </a:r>
            <a:r>
              <a:rPr lang="en-CA" sz="2400" b="0" dirty="0" err="1">
                <a:solidFill>
                  <a:srgbClr val="E36C09"/>
                </a:solidFill>
              </a:rPr>
              <a:t>rozhodnutí</a:t>
            </a:r>
            <a:r>
              <a:rPr lang="en-CA" sz="2400" b="0" dirty="0">
                <a:solidFill>
                  <a:srgbClr val="E36C09"/>
                </a:solidFill>
              </a:rPr>
              <a:t>.</a:t>
            </a:r>
          </a:p>
          <a:p>
            <a:pPr marL="342900" lvl="0" indent="-342900" algn="l" rtl="0">
              <a:lnSpc>
                <a:spcPct val="150000"/>
              </a:lnSpc>
              <a:spcBef>
                <a:spcPts val="700"/>
              </a:spcBef>
              <a:spcAft>
                <a:spcPts val="0"/>
              </a:spcAft>
              <a:buClr>
                <a:srgbClr val="000000"/>
              </a:buClr>
              <a:buSzPts val="2000"/>
              <a:buFont typeface="Arial"/>
              <a:buChar char="•"/>
            </a:pPr>
            <a:r>
              <a:rPr lang="en-CA" sz="2400" b="1" dirty="0"/>
              <a:t>Confidentiality</a:t>
            </a:r>
            <a:r>
              <a:rPr lang="en-CA" sz="2400" dirty="0"/>
              <a:t>: </a:t>
            </a:r>
            <a:r>
              <a:rPr lang="en-CA" sz="2400" b="0" dirty="0"/>
              <a:t>to determine for themselves what information is shared. / </a:t>
            </a:r>
            <a:r>
              <a:rPr lang="en-CA" sz="2400" b="1" dirty="0" err="1">
                <a:solidFill>
                  <a:srgbClr val="E36C09"/>
                </a:solidFill>
              </a:rPr>
              <a:t>Důvěrnost</a:t>
            </a:r>
            <a:r>
              <a:rPr lang="en-CA" sz="2400" b="1" dirty="0">
                <a:solidFill>
                  <a:srgbClr val="E36C09"/>
                </a:solidFill>
              </a:rPr>
              <a:t>: </a:t>
            </a:r>
            <a:r>
              <a:rPr lang="en-CA" sz="2400" b="0" dirty="0">
                <a:solidFill>
                  <a:srgbClr val="E36C09"/>
                </a:solidFill>
              </a:rPr>
              <a:t>aby </a:t>
            </a:r>
            <a:r>
              <a:rPr lang="en-CA" sz="2400" b="0" dirty="0" err="1">
                <a:solidFill>
                  <a:srgbClr val="E36C09"/>
                </a:solidFill>
              </a:rPr>
              <a:t>sami</a:t>
            </a:r>
            <a:r>
              <a:rPr lang="en-CA" sz="2400" b="0" dirty="0">
                <a:solidFill>
                  <a:srgbClr val="E36C09"/>
                </a:solidFill>
              </a:rPr>
              <a:t> </a:t>
            </a:r>
            <a:r>
              <a:rPr lang="en-CA" sz="2400" b="0" dirty="0" err="1">
                <a:solidFill>
                  <a:srgbClr val="E36C09"/>
                </a:solidFill>
              </a:rPr>
              <a:t>určili</a:t>
            </a:r>
            <a:r>
              <a:rPr lang="en-CA" sz="2400" b="0" dirty="0">
                <a:solidFill>
                  <a:srgbClr val="E36C09"/>
                </a:solidFill>
              </a:rPr>
              <a:t>, </a:t>
            </a:r>
            <a:r>
              <a:rPr lang="en-CA" sz="2400" b="0" dirty="0" err="1">
                <a:solidFill>
                  <a:srgbClr val="E36C09"/>
                </a:solidFill>
              </a:rPr>
              <a:t>jaké</a:t>
            </a:r>
            <a:r>
              <a:rPr lang="en-CA" sz="2400" b="0" dirty="0">
                <a:solidFill>
                  <a:srgbClr val="E36C09"/>
                </a:solidFill>
              </a:rPr>
              <a:t> </a:t>
            </a:r>
            <a:r>
              <a:rPr lang="en-CA" sz="2400" b="0" dirty="0" err="1">
                <a:solidFill>
                  <a:srgbClr val="E36C09"/>
                </a:solidFill>
              </a:rPr>
              <a:t>informace</a:t>
            </a:r>
            <a:r>
              <a:rPr lang="en-CA" sz="2400" b="0" dirty="0">
                <a:solidFill>
                  <a:srgbClr val="E36C09"/>
                </a:solidFill>
              </a:rPr>
              <a:t> </a:t>
            </a:r>
            <a:r>
              <a:rPr lang="en-CA" sz="2400" b="0" dirty="0" err="1">
                <a:solidFill>
                  <a:srgbClr val="E36C09"/>
                </a:solidFill>
              </a:rPr>
              <a:t>budou</a:t>
            </a:r>
            <a:r>
              <a:rPr lang="en-CA" sz="2400" b="0" dirty="0">
                <a:solidFill>
                  <a:srgbClr val="E36C09"/>
                </a:solidFill>
              </a:rPr>
              <a:t> </a:t>
            </a:r>
            <a:r>
              <a:rPr lang="en-CA" sz="2400" b="0" dirty="0" err="1">
                <a:solidFill>
                  <a:srgbClr val="E36C09"/>
                </a:solidFill>
              </a:rPr>
              <a:t>sdíleny</a:t>
            </a:r>
            <a:r>
              <a:rPr lang="en-CA" sz="2400" b="0" dirty="0">
                <a:solidFill>
                  <a:srgbClr val="E36C09"/>
                </a:solidFill>
              </a:rPr>
              <a:t>.</a:t>
            </a:r>
          </a:p>
          <a:p>
            <a:pPr marL="342900" lvl="0" indent="-342900" algn="l" rtl="0">
              <a:lnSpc>
                <a:spcPct val="150000"/>
              </a:lnSpc>
              <a:spcBef>
                <a:spcPts val="700"/>
              </a:spcBef>
              <a:spcAft>
                <a:spcPts val="0"/>
              </a:spcAft>
              <a:buClr>
                <a:srgbClr val="000000"/>
              </a:buClr>
              <a:buSzPts val="2000"/>
              <a:buFont typeface="Arial"/>
              <a:buChar char="•"/>
            </a:pPr>
            <a:r>
              <a:rPr lang="en-CA" sz="2400" b="1" dirty="0"/>
              <a:t>The least restrictive interventions. / </a:t>
            </a:r>
            <a:r>
              <a:rPr lang="cs-CZ" sz="2400" b="1" dirty="0">
                <a:solidFill>
                  <a:srgbClr val="E36C09"/>
                </a:solidFill>
              </a:rPr>
              <a:t>Intervence s n</a:t>
            </a:r>
            <a:r>
              <a:rPr lang="en-CA" sz="2400" b="1" dirty="0" err="1">
                <a:solidFill>
                  <a:srgbClr val="E36C09"/>
                </a:solidFill>
              </a:rPr>
              <a:t>ejm</a:t>
            </a:r>
            <a:r>
              <a:rPr lang="cs-CZ" sz="2400" b="1" dirty="0" err="1">
                <a:solidFill>
                  <a:srgbClr val="E36C09"/>
                </a:solidFill>
              </a:rPr>
              <a:t>enšími</a:t>
            </a:r>
            <a:r>
              <a:rPr lang="cs-CZ" sz="2400" b="1" dirty="0">
                <a:solidFill>
                  <a:srgbClr val="E36C09"/>
                </a:solidFill>
              </a:rPr>
              <a:t> zásahy</a:t>
            </a:r>
            <a:r>
              <a:rPr lang="en-CA" sz="2400" b="1" dirty="0">
                <a:solidFill>
                  <a:srgbClr val="E36C09"/>
                </a:solidFill>
              </a:rPr>
              <a:t>.</a:t>
            </a: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130235"/>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t>Guiding Values/Principles</a:t>
            </a:r>
            <a:br>
              <a:rPr kumimoji="0" lang="en-CA" sz="3600" b="1" i="0"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br>
            <a:r>
              <a:rPr kumimoji="0" lang="en-CA" sz="3600" b="1" i="0"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Hlavní</a:t>
            </a:r>
            <a:r>
              <a:rPr kumimoji="0" lang="en-CA" sz="3600" b="1" i="0"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 </a:t>
            </a:r>
            <a:r>
              <a:rPr kumimoji="0" lang="en-CA" sz="3600" b="1" i="0"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hodnoty</a:t>
            </a:r>
            <a:r>
              <a:rPr kumimoji="0" lang="en-CA" sz="3600" b="1" i="0"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a:t>
            </a:r>
            <a:r>
              <a:rPr kumimoji="0" lang="en-CA" sz="3600" b="1" i="0"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principy</a:t>
            </a:r>
            <a:r>
              <a:rPr kumimoji="0" lang="en-CA" sz="3600" b="1" i="0"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 </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83350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2062846" y="352177"/>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Mission Statement</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Prohlášení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o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poslání</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Google Shape;195;p23">
            <a:extLst>
              <a:ext uri="{FF2B5EF4-FFF2-40B4-BE49-F238E27FC236}">
                <a16:creationId xmlns:a16="http://schemas.microsoft.com/office/drawing/2014/main" id="{ED467AB4-CF73-0189-A700-1459AA09418F}"/>
              </a:ext>
            </a:extLst>
          </p:cNvPr>
          <p:cNvSpPr txBox="1">
            <a:spLocks/>
          </p:cNvSpPr>
          <p:nvPr/>
        </p:nvSpPr>
        <p:spPr>
          <a:xfrm>
            <a:off x="3513075" y="1987430"/>
            <a:ext cx="7693025" cy="4168468"/>
          </a:xfrm>
          <a:prstGeom prst="rect">
            <a:avLst/>
          </a:prstGeom>
          <a:solidFill>
            <a:srgbClr val="BBE0E3"/>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1pPr>
            <a:lvl2pPr marL="914400" marR="0" lvl="1" indent="-228600" algn="l" rtl="0">
              <a:lnSpc>
                <a:spcPct val="100000"/>
              </a:lnSpc>
              <a:spcBef>
                <a:spcPts val="700"/>
              </a:spcBef>
              <a:spcAft>
                <a:spcPts val="0"/>
              </a:spcAft>
              <a:buClr>
                <a:srgbClr val="000000"/>
              </a:buClr>
              <a:buSzPts val="1800"/>
              <a:buFont typeface="Comic Sans MS"/>
              <a:buNone/>
              <a:defRPr sz="3200" b="1" i="0" u="none" strike="noStrike" cap="none">
                <a:solidFill>
                  <a:srgbClr val="000000"/>
                </a:solidFill>
                <a:latin typeface="Comic Sans MS"/>
                <a:ea typeface="Comic Sans MS"/>
                <a:cs typeface="Comic Sans MS"/>
                <a:sym typeface="Comic Sans MS"/>
              </a:defRPr>
            </a:lvl2pPr>
            <a:lvl3pPr marL="1371600" marR="0" lvl="2"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3pPr>
            <a:lvl4pPr marL="1828800" marR="0" lvl="3"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4pPr>
            <a:lvl5pPr marL="2286000" marR="0" lvl="4" indent="-342900" algn="l" rtl="0">
              <a:lnSpc>
                <a:spcPct val="100000"/>
              </a:lnSpc>
              <a:spcBef>
                <a:spcPts val="700"/>
              </a:spcBef>
              <a:spcAft>
                <a:spcPts val="0"/>
              </a:spcAft>
              <a:buClr>
                <a:srgbClr val="000000"/>
              </a:buClr>
              <a:buSzPts val="1800"/>
              <a:buFont typeface="Comic Sans MS"/>
              <a:buChar char="»"/>
              <a:defRPr sz="2600" b="1" i="0" u="none" strike="noStrike" cap="none">
                <a:solidFill>
                  <a:srgbClr val="000000"/>
                </a:solidFill>
                <a:latin typeface="Comic Sans MS"/>
                <a:ea typeface="Comic Sans MS"/>
                <a:cs typeface="Comic Sans MS"/>
                <a:sym typeface="Comic Sans MS"/>
              </a:defRPr>
            </a:lvl5pPr>
            <a:lvl6pPr marL="2743200" marR="0" lvl="5"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6pPr>
            <a:lvl7pPr marL="3200400" marR="0" lvl="6"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7pPr>
            <a:lvl8pPr marL="3657600" marR="0" lvl="7"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8pPr>
            <a:lvl9pPr marL="4114800" marR="0" lvl="8" indent="-342900" algn="l" rtl="0">
              <a:lnSpc>
                <a:spcPct val="100000"/>
              </a:lnSpc>
              <a:spcBef>
                <a:spcPts val="700"/>
              </a:spcBef>
              <a:spcAft>
                <a:spcPts val="0"/>
              </a:spcAft>
              <a:buClr>
                <a:srgbClr val="000000"/>
              </a:buClr>
              <a:buSzPts val="1800"/>
              <a:buFont typeface="Comic Sans MS"/>
              <a:buChar char="●"/>
              <a:defRPr sz="3200" b="1" i="0" u="none" strike="noStrike" cap="none">
                <a:solidFill>
                  <a:srgbClr val="000000"/>
                </a:solidFill>
                <a:latin typeface="Comic Sans MS"/>
                <a:ea typeface="Comic Sans MS"/>
                <a:cs typeface="Comic Sans MS"/>
                <a:sym typeface="Comic Sans MS"/>
              </a:defRPr>
            </a:lvl9pPr>
          </a:lstStyle>
          <a:p>
            <a:pPr marL="342900" marR="0" lvl="0" indent="-34290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cs-CZ" sz="2400" b="1" i="1" u="none" strike="noStrike" kern="0" cap="none" spc="0" normalizeH="0" baseline="0" noProof="0" dirty="0">
              <a:ln>
                <a:noFill/>
              </a:ln>
              <a:solidFill>
                <a:srgbClr val="006600"/>
              </a:solidFill>
              <a:effectLst/>
              <a:uLnTx/>
              <a:uFillTx/>
              <a:latin typeface="Calibri" panose="020F0502020204030204" pitchFamily="34" charset="0"/>
              <a:cs typeface="Calibri" panose="020F0502020204030204" pitchFamily="34" charset="0"/>
              <a:sym typeface="Comic Sans MS"/>
            </a:endParaRPr>
          </a:p>
          <a:p>
            <a:pPr marL="342900" marR="0" lvl="0" indent="-342900" algn="ctr" defTabSz="914400" rtl="0" eaLnBrk="1" fontAlgn="auto" latinLnBrk="0" hangingPunct="1">
              <a:lnSpc>
                <a:spcPct val="150000"/>
              </a:lnSpc>
              <a:spcBef>
                <a:spcPts val="800"/>
              </a:spcBef>
              <a:spcAft>
                <a:spcPts val="0"/>
              </a:spcAft>
              <a:buClr>
                <a:srgbClr val="006600"/>
              </a:buClr>
              <a:buSzPts val="2000"/>
              <a:buFont typeface="Comic Sans MS"/>
              <a:buNone/>
              <a:tabLst/>
              <a:defRPr/>
            </a:pP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To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provide</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an</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opportunity</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for</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change</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and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healing</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for</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people</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affected</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by </a:t>
            </a:r>
            <a:r>
              <a:rPr kumimoji="0" lang="cs-CZ" sz="2400" b="1" i="1"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sym typeface="Comic Sans MS"/>
              </a:rPr>
              <a:t>elder</a:t>
            </a:r>
            <a:r>
              <a:rPr kumimoji="0" lang="cs-CZ" sz="2400" b="1" i="1"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rPr>
              <a:t> abuse. </a:t>
            </a:r>
            <a:endParaRPr kumimoji="0" lang="cs-CZ" sz="2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omic Sans MS"/>
            </a:endParaRPr>
          </a:p>
          <a:p>
            <a:pPr marL="342900" marR="0" lvl="0" indent="-342900" algn="ctr" defTabSz="914400" rtl="0" eaLnBrk="1" fontAlgn="auto" latinLnBrk="0" hangingPunct="1">
              <a:lnSpc>
                <a:spcPct val="100000"/>
              </a:lnSpc>
              <a:spcBef>
                <a:spcPts val="800"/>
              </a:spcBef>
              <a:spcAft>
                <a:spcPts val="0"/>
              </a:spcAft>
              <a:buClr>
                <a:srgbClr val="000000"/>
              </a:buClr>
              <a:buSzPts val="2000"/>
              <a:buFont typeface="Arial"/>
              <a:buNone/>
              <a:tabLst/>
              <a:defRPr/>
            </a:pPr>
            <a:endParaRPr kumimoji="0" lang="cs-CZ" sz="2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endParaRPr>
          </a:p>
          <a:p>
            <a:pPr marL="342900" marR="0" lvl="0" indent="-342900" algn="ctr" defTabSz="914400" rtl="0" eaLnBrk="1" fontAlgn="auto" latinLnBrk="0" hangingPunct="1">
              <a:lnSpc>
                <a:spcPct val="100000"/>
              </a:lnSpc>
              <a:spcBef>
                <a:spcPts val="800"/>
              </a:spcBef>
              <a:spcAft>
                <a:spcPts val="0"/>
              </a:spcAft>
              <a:buClr>
                <a:srgbClr val="000000"/>
              </a:buClr>
              <a:buSzPts val="2000"/>
              <a:buFont typeface="Arial"/>
              <a:buNone/>
              <a:tabLst/>
              <a:defRPr/>
            </a:pPr>
            <a:endParaRPr kumimoji="0" lang="cs-CZ" sz="2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endParaRPr>
          </a:p>
          <a:p>
            <a:pPr marL="342900" marR="0" lvl="0" indent="-342900" algn="ctr" defTabSz="914400" rtl="0" eaLnBrk="1" fontAlgn="auto" latinLnBrk="0" hangingPunct="1">
              <a:lnSpc>
                <a:spcPct val="100000"/>
              </a:lnSpc>
              <a:spcBef>
                <a:spcPts val="800"/>
              </a:spcBef>
              <a:spcAft>
                <a:spcPts val="0"/>
              </a:spcAft>
              <a:buClr>
                <a:srgbClr val="E36C09"/>
              </a:buClr>
              <a:buSzPts val="2000"/>
              <a:buFont typeface="Comic Sans MS"/>
              <a:buNone/>
              <a:tabLst/>
              <a:defRPr/>
            </a:pPr>
            <a:r>
              <a:rPr kumimoji="0" lang="cs-CZ" sz="2400" b="1"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Poskytnout příležitost ke změně a uzdravení lidem zasaženým týráním a zneužíváním starších osob.</a:t>
            </a:r>
          </a:p>
        </p:txBody>
      </p:sp>
    </p:spTree>
    <p:extLst>
      <p:ext uri="{BB962C8B-B14F-4D97-AF65-F5344CB8AC3E}">
        <p14:creationId xmlns:p14="http://schemas.microsoft.com/office/powerpoint/2010/main" val="2793494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82947" y="1727129"/>
            <a:ext cx="10209053" cy="4028795"/>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rgbClr val="000000"/>
              </a:buClr>
              <a:buSzPts val="2400"/>
              <a:buFont typeface="Comic Sans MS"/>
              <a:buNone/>
            </a:pPr>
            <a:r>
              <a:rPr lang="en-CA" sz="2400" b="1" dirty="0">
                <a:latin typeface="Calibri" panose="020F0502020204030204" pitchFamily="34" charset="0"/>
                <a:cs typeface="Calibri" panose="020F0502020204030204" pitchFamily="34" charset="0"/>
              </a:rPr>
              <a:t>People directly or indirectly affected by the harm done address: / </a:t>
            </a:r>
            <a:endParaRPr lang="cs-CZ" sz="2400" b="1" dirty="0">
              <a:latin typeface="Calibri" panose="020F0502020204030204" pitchFamily="34" charset="0"/>
              <a:cs typeface="Calibri" panose="020F0502020204030204" pitchFamily="34" charset="0"/>
            </a:endParaRPr>
          </a:p>
          <a:p>
            <a:pPr marL="342900" lvl="0" indent="-342900" algn="l" rtl="0">
              <a:lnSpc>
                <a:spcPct val="100000"/>
              </a:lnSpc>
              <a:spcBef>
                <a:spcPts val="0"/>
              </a:spcBef>
              <a:spcAft>
                <a:spcPts val="0"/>
              </a:spcAft>
              <a:buClr>
                <a:srgbClr val="000000"/>
              </a:buClr>
              <a:buSzPts val="2400"/>
              <a:buFont typeface="Comic Sans MS"/>
              <a:buNone/>
            </a:pPr>
            <a:r>
              <a:rPr lang="en-CA" sz="2400" b="1" dirty="0" err="1">
                <a:solidFill>
                  <a:srgbClr val="E36C09"/>
                </a:solidFill>
                <a:latin typeface="Calibri" panose="020F0502020204030204" pitchFamily="34" charset="0"/>
                <a:cs typeface="Calibri" panose="020F0502020204030204" pitchFamily="34" charset="0"/>
              </a:rPr>
              <a:t>Lidé</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přímo</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či</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nepřímo</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zasažení</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způsobenou</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újmou</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řeší</a:t>
            </a:r>
            <a:r>
              <a:rPr lang="en-CA" sz="2400" b="1" dirty="0">
                <a:solidFill>
                  <a:srgbClr val="E36C09"/>
                </a:solidFill>
                <a:latin typeface="Calibri" panose="020F0502020204030204" pitchFamily="34" charset="0"/>
                <a:cs typeface="Calibri" panose="020F0502020204030204" pitchFamily="34" charset="0"/>
              </a:rPr>
              <a:t>:</a:t>
            </a:r>
            <a:endParaRPr lang="en-CA" sz="4000" b="1" dirty="0">
              <a:latin typeface="Calibri" panose="020F0502020204030204" pitchFamily="34" charset="0"/>
              <a:cs typeface="Calibri" panose="020F0502020204030204" pitchFamily="34" charset="0"/>
            </a:endParaRPr>
          </a:p>
          <a:p>
            <a:pPr marL="342900" lvl="0" indent="-342900" algn="l" rtl="0">
              <a:lnSpc>
                <a:spcPct val="100000"/>
              </a:lnSpc>
              <a:spcBef>
                <a:spcPts val="700"/>
              </a:spcBef>
              <a:spcAft>
                <a:spcPts val="0"/>
              </a:spcAft>
              <a:buClr>
                <a:srgbClr val="000000"/>
              </a:buClr>
              <a:buSzPts val="2400"/>
              <a:buFont typeface="Comic Sans MS"/>
              <a:buNone/>
            </a:pPr>
            <a:endParaRPr lang="en-CA" sz="2400" b="1" dirty="0">
              <a:latin typeface="Calibri" panose="020F0502020204030204" pitchFamily="34" charset="0"/>
              <a:cs typeface="Calibri" panose="020F0502020204030204" pitchFamily="34" charset="0"/>
            </a:endParaRPr>
          </a:p>
          <a:p>
            <a:pPr marL="342900" lvl="0" indent="-342900" algn="l" rtl="0">
              <a:lnSpc>
                <a:spcPct val="100000"/>
              </a:lnSpc>
              <a:spcBef>
                <a:spcPts val="700"/>
              </a:spcBef>
              <a:spcAft>
                <a:spcPts val="0"/>
              </a:spcAft>
              <a:buClr>
                <a:srgbClr val="000000"/>
              </a:buClr>
              <a:buSzPts val="2400"/>
              <a:buFont typeface="Arial"/>
              <a:buChar char="•"/>
            </a:pPr>
            <a:r>
              <a:rPr lang="en-CA" sz="2400" b="1" dirty="0">
                <a:latin typeface="Calibri" panose="020F0502020204030204" pitchFamily="34" charset="0"/>
                <a:cs typeface="Calibri" panose="020F0502020204030204" pitchFamily="34" charset="0"/>
              </a:rPr>
              <a:t>Why it happened / </a:t>
            </a:r>
            <a:r>
              <a:rPr lang="en-CA" sz="2400" b="1" dirty="0" err="1">
                <a:solidFill>
                  <a:srgbClr val="E36C09"/>
                </a:solidFill>
                <a:latin typeface="Calibri" panose="020F0502020204030204" pitchFamily="34" charset="0"/>
                <a:cs typeface="Calibri" panose="020F0502020204030204" pitchFamily="34" charset="0"/>
              </a:rPr>
              <a:t>Proč</a:t>
            </a:r>
            <a:r>
              <a:rPr lang="en-CA" sz="2400" b="1" dirty="0">
                <a:solidFill>
                  <a:srgbClr val="E36C09"/>
                </a:solidFill>
                <a:latin typeface="Calibri" panose="020F0502020204030204" pitchFamily="34" charset="0"/>
                <a:cs typeface="Calibri" panose="020F0502020204030204" pitchFamily="34" charset="0"/>
              </a:rPr>
              <a:t> se to </a:t>
            </a:r>
            <a:r>
              <a:rPr lang="en-CA" sz="2400" b="1" dirty="0" err="1">
                <a:solidFill>
                  <a:srgbClr val="E36C09"/>
                </a:solidFill>
                <a:latin typeface="Calibri" panose="020F0502020204030204" pitchFamily="34" charset="0"/>
                <a:cs typeface="Calibri" panose="020F0502020204030204" pitchFamily="34" charset="0"/>
              </a:rPr>
              <a:t>stalo</a:t>
            </a:r>
            <a:endParaRPr lang="en-CA" sz="2400" b="1" dirty="0">
              <a:solidFill>
                <a:srgbClr val="E36C09"/>
              </a:solidFill>
              <a:latin typeface="Calibri" panose="020F0502020204030204" pitchFamily="34" charset="0"/>
              <a:cs typeface="Calibri" panose="020F0502020204030204" pitchFamily="34" charset="0"/>
            </a:endParaRPr>
          </a:p>
          <a:p>
            <a:pPr marL="342900" lvl="0" indent="-342900" algn="l" rtl="0">
              <a:lnSpc>
                <a:spcPct val="100000"/>
              </a:lnSpc>
              <a:spcBef>
                <a:spcPts val="700"/>
              </a:spcBef>
              <a:spcAft>
                <a:spcPts val="0"/>
              </a:spcAft>
              <a:buClr>
                <a:srgbClr val="000000"/>
              </a:buClr>
              <a:buSzPts val="2400"/>
              <a:buFont typeface="Arial"/>
              <a:buChar char="•"/>
            </a:pPr>
            <a:r>
              <a:rPr lang="en-CA" sz="2400" b="1" dirty="0">
                <a:latin typeface="Calibri" panose="020F0502020204030204" pitchFamily="34" charset="0"/>
                <a:cs typeface="Calibri" panose="020F0502020204030204" pitchFamily="34" charset="0"/>
              </a:rPr>
              <a:t>What can be done to repair the harm / </a:t>
            </a:r>
            <a:r>
              <a:rPr lang="en-CA" sz="2400" b="1" dirty="0">
                <a:solidFill>
                  <a:srgbClr val="E36C09"/>
                </a:solidFill>
                <a:latin typeface="Calibri" panose="020F0502020204030204" pitchFamily="34" charset="0"/>
                <a:cs typeface="Calibri" panose="020F0502020204030204" pitchFamily="34" charset="0"/>
              </a:rPr>
              <a:t>Co </a:t>
            </a:r>
            <a:r>
              <a:rPr lang="en-CA" sz="2400" b="1" dirty="0" err="1">
                <a:solidFill>
                  <a:srgbClr val="E36C09"/>
                </a:solidFill>
                <a:latin typeface="Calibri" panose="020F0502020204030204" pitchFamily="34" charset="0"/>
                <a:cs typeface="Calibri" panose="020F0502020204030204" pitchFamily="34" charset="0"/>
              </a:rPr>
              <a:t>lze</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udělat</a:t>
            </a:r>
            <a:r>
              <a:rPr lang="en-CA" sz="2400" b="1" dirty="0">
                <a:solidFill>
                  <a:srgbClr val="E36C09"/>
                </a:solidFill>
                <a:latin typeface="Calibri" panose="020F0502020204030204" pitchFamily="34" charset="0"/>
                <a:cs typeface="Calibri" panose="020F0502020204030204" pitchFamily="34" charset="0"/>
              </a:rPr>
              <a:t> pro </a:t>
            </a:r>
            <a:r>
              <a:rPr lang="en-CA" sz="2400" b="1" dirty="0" err="1">
                <a:solidFill>
                  <a:srgbClr val="E36C09"/>
                </a:solidFill>
                <a:latin typeface="Calibri" panose="020F0502020204030204" pitchFamily="34" charset="0"/>
                <a:cs typeface="Calibri" panose="020F0502020204030204" pitchFamily="34" charset="0"/>
              </a:rPr>
              <a:t>nápravu</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újmy</a:t>
            </a:r>
            <a:endParaRPr lang="en-CA" sz="4000" b="1" dirty="0">
              <a:latin typeface="Calibri" panose="020F0502020204030204" pitchFamily="34" charset="0"/>
              <a:cs typeface="Calibri" panose="020F0502020204030204" pitchFamily="34" charset="0"/>
            </a:endParaRPr>
          </a:p>
          <a:p>
            <a:pPr marL="342900" lvl="0" indent="-342900" algn="l" rtl="0">
              <a:lnSpc>
                <a:spcPct val="100000"/>
              </a:lnSpc>
              <a:spcBef>
                <a:spcPts val="700"/>
              </a:spcBef>
              <a:spcAft>
                <a:spcPts val="0"/>
              </a:spcAft>
              <a:buClr>
                <a:srgbClr val="000000"/>
              </a:buClr>
              <a:buSzPts val="2400"/>
              <a:buFont typeface="Arial"/>
              <a:buChar char="•"/>
            </a:pPr>
            <a:r>
              <a:rPr lang="en-CA" sz="2400" b="1" dirty="0">
                <a:latin typeface="Calibri" panose="020F0502020204030204" pitchFamily="34" charset="0"/>
                <a:cs typeface="Calibri" panose="020F0502020204030204" pitchFamily="34" charset="0"/>
              </a:rPr>
              <a:t>What needs to be put into place to prevent it from happening again / </a:t>
            </a:r>
            <a:endParaRPr lang="cs-CZ" sz="2400" b="1" dirty="0">
              <a:latin typeface="Calibri" panose="020F0502020204030204" pitchFamily="34" charset="0"/>
              <a:cs typeface="Calibri" panose="020F0502020204030204" pitchFamily="34" charset="0"/>
            </a:endParaRPr>
          </a:p>
          <a:p>
            <a:pPr lvl="0" algn="l" rtl="0">
              <a:lnSpc>
                <a:spcPct val="100000"/>
              </a:lnSpc>
              <a:spcBef>
                <a:spcPts val="700"/>
              </a:spcBef>
              <a:spcAft>
                <a:spcPts val="0"/>
              </a:spcAft>
              <a:buClr>
                <a:srgbClr val="000000"/>
              </a:buClr>
              <a:buSzPts val="2400"/>
            </a:pPr>
            <a:r>
              <a:rPr lang="cs-CZ" sz="2400" b="1" dirty="0">
                <a:solidFill>
                  <a:srgbClr val="E36C09"/>
                </a:solidFill>
                <a:latin typeface="Calibri" panose="020F0502020204030204" pitchFamily="34" charset="0"/>
                <a:cs typeface="Calibri" panose="020F0502020204030204" pitchFamily="34" charset="0"/>
              </a:rPr>
              <a:t>     </a:t>
            </a:r>
            <a:r>
              <a:rPr lang="en-CA" sz="2400" b="1" dirty="0">
                <a:solidFill>
                  <a:srgbClr val="E36C09"/>
                </a:solidFill>
                <a:latin typeface="Calibri" panose="020F0502020204030204" pitchFamily="34" charset="0"/>
                <a:cs typeface="Calibri" panose="020F0502020204030204" pitchFamily="34" charset="0"/>
              </a:rPr>
              <a:t>Co je </a:t>
            </a:r>
            <a:r>
              <a:rPr lang="en-CA" sz="2400" b="1" dirty="0" err="1">
                <a:solidFill>
                  <a:srgbClr val="E36C09"/>
                </a:solidFill>
                <a:latin typeface="Calibri" panose="020F0502020204030204" pitchFamily="34" charset="0"/>
                <a:cs typeface="Calibri" panose="020F0502020204030204" pitchFamily="34" charset="0"/>
              </a:rPr>
              <a:t>potřeba</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zavést</a:t>
            </a:r>
            <a:r>
              <a:rPr lang="en-CA" sz="2400" b="1" dirty="0">
                <a:solidFill>
                  <a:srgbClr val="E36C09"/>
                </a:solidFill>
                <a:latin typeface="Calibri" panose="020F0502020204030204" pitchFamily="34" charset="0"/>
                <a:cs typeface="Calibri" panose="020F0502020204030204" pitchFamily="34" charset="0"/>
              </a:rPr>
              <a:t>, aby se to </a:t>
            </a:r>
            <a:r>
              <a:rPr lang="en-CA" sz="2400" b="1" dirty="0" err="1">
                <a:solidFill>
                  <a:srgbClr val="E36C09"/>
                </a:solidFill>
                <a:latin typeface="Calibri" panose="020F0502020204030204" pitchFamily="34" charset="0"/>
                <a:cs typeface="Calibri" panose="020F0502020204030204" pitchFamily="34" charset="0"/>
              </a:rPr>
              <a:t>už</a:t>
            </a:r>
            <a:r>
              <a:rPr lang="en-CA" sz="2400" b="1" dirty="0">
                <a:solidFill>
                  <a:srgbClr val="E36C09"/>
                </a:solidFill>
                <a:latin typeface="Calibri" panose="020F0502020204030204" pitchFamily="34" charset="0"/>
                <a:cs typeface="Calibri" panose="020F0502020204030204" pitchFamily="34" charset="0"/>
              </a:rPr>
              <a:t> </a:t>
            </a:r>
            <a:r>
              <a:rPr lang="en-CA" sz="2400" b="1" dirty="0" err="1">
                <a:solidFill>
                  <a:srgbClr val="E36C09"/>
                </a:solidFill>
                <a:latin typeface="Calibri" panose="020F0502020204030204" pitchFamily="34" charset="0"/>
                <a:cs typeface="Calibri" panose="020F0502020204030204" pitchFamily="34" charset="0"/>
              </a:rPr>
              <a:t>neopakovalo</a:t>
            </a:r>
            <a:endParaRPr lang="en-CA" sz="2400" b="1" dirty="0">
              <a:solidFill>
                <a:srgbClr val="E36C09"/>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263400"/>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Circle</a:t>
            </a:r>
            <a:br>
              <a:rPr lang="en-CA" sz="3600" b="1" dirty="0"/>
            </a:br>
            <a:r>
              <a:rPr lang="en-CA" sz="3600" b="1" dirty="0" err="1">
                <a:solidFill>
                  <a:srgbClr val="E36C09"/>
                </a:solidFill>
              </a:rPr>
              <a:t>Kruh</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47725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982947" y="1727129"/>
            <a:ext cx="10209053" cy="4814138"/>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200"/>
              <a:buFont typeface="Arial"/>
              <a:buChar char="•"/>
            </a:pPr>
            <a:r>
              <a:rPr lang="en-CA" sz="2200" b="1" dirty="0"/>
              <a:t>People sit in a circle with no table, often a center piece with a candle / </a:t>
            </a:r>
            <a:endParaRPr lang="cs-CZ" sz="2200" b="1" dirty="0"/>
          </a:p>
          <a:p>
            <a:pPr lvl="0" algn="l" rtl="0">
              <a:lnSpc>
                <a:spcPct val="100000"/>
              </a:lnSpc>
              <a:spcBef>
                <a:spcPts val="0"/>
              </a:spcBef>
              <a:spcAft>
                <a:spcPts val="0"/>
              </a:spcAft>
              <a:buClr>
                <a:srgbClr val="000000"/>
              </a:buClr>
              <a:buSzPts val="2200"/>
            </a:pPr>
            <a:r>
              <a:rPr lang="cs-CZ" sz="2200" b="1" dirty="0">
                <a:solidFill>
                  <a:srgbClr val="E36C09"/>
                </a:solidFill>
              </a:rPr>
              <a:t>     </a:t>
            </a:r>
            <a:r>
              <a:rPr lang="en-CA" sz="2200" b="1" dirty="0" err="1">
                <a:solidFill>
                  <a:srgbClr val="E36C09"/>
                </a:solidFill>
              </a:rPr>
              <a:t>Lidé</a:t>
            </a:r>
            <a:r>
              <a:rPr lang="en-CA" sz="2200" b="1" dirty="0">
                <a:solidFill>
                  <a:srgbClr val="E36C09"/>
                </a:solidFill>
              </a:rPr>
              <a:t> </a:t>
            </a:r>
            <a:r>
              <a:rPr lang="en-CA" sz="2200" b="1" dirty="0" err="1">
                <a:solidFill>
                  <a:srgbClr val="E36C09"/>
                </a:solidFill>
              </a:rPr>
              <a:t>sedí</a:t>
            </a:r>
            <a:r>
              <a:rPr lang="en-CA" sz="2200" b="1" dirty="0">
                <a:solidFill>
                  <a:srgbClr val="E36C09"/>
                </a:solidFill>
              </a:rPr>
              <a:t> v </a:t>
            </a:r>
            <a:r>
              <a:rPr lang="en-CA" sz="2200" b="1" dirty="0" err="1">
                <a:solidFill>
                  <a:srgbClr val="E36C09"/>
                </a:solidFill>
              </a:rPr>
              <a:t>kruhu</a:t>
            </a:r>
            <a:r>
              <a:rPr lang="en-CA" sz="2200" b="1" dirty="0">
                <a:solidFill>
                  <a:srgbClr val="E36C09"/>
                </a:solidFill>
              </a:rPr>
              <a:t> bez </a:t>
            </a:r>
            <a:r>
              <a:rPr lang="en-CA" sz="2200" b="1" dirty="0" err="1">
                <a:solidFill>
                  <a:srgbClr val="E36C09"/>
                </a:solidFill>
              </a:rPr>
              <a:t>stolu</a:t>
            </a:r>
            <a:r>
              <a:rPr lang="en-CA" sz="2200" b="1" dirty="0">
                <a:solidFill>
                  <a:srgbClr val="E36C09"/>
                </a:solidFill>
              </a:rPr>
              <a:t>, </a:t>
            </a:r>
            <a:r>
              <a:rPr lang="en-CA" sz="2200" b="1" dirty="0" err="1">
                <a:solidFill>
                  <a:srgbClr val="E36C09"/>
                </a:solidFill>
              </a:rPr>
              <a:t>často</a:t>
            </a:r>
            <a:r>
              <a:rPr lang="en-CA" sz="2200" b="1" dirty="0">
                <a:solidFill>
                  <a:srgbClr val="E36C09"/>
                </a:solidFill>
              </a:rPr>
              <a:t> </a:t>
            </a:r>
            <a:r>
              <a:rPr lang="en-CA" sz="2200" b="1" dirty="0" err="1">
                <a:solidFill>
                  <a:srgbClr val="E36C09"/>
                </a:solidFill>
              </a:rPr>
              <a:t>uprostřed</a:t>
            </a:r>
            <a:r>
              <a:rPr lang="en-CA" sz="2200" b="1" dirty="0">
                <a:solidFill>
                  <a:srgbClr val="E36C09"/>
                </a:solidFill>
              </a:rPr>
              <a:t> se </a:t>
            </a:r>
            <a:r>
              <a:rPr lang="en-CA" sz="2200" b="1" dirty="0" err="1">
                <a:solidFill>
                  <a:srgbClr val="E36C09"/>
                </a:solidFill>
              </a:rPr>
              <a:t>svíčkou</a:t>
            </a:r>
            <a:endParaRPr lang="en-CA" sz="2200" b="1" dirty="0">
              <a:solidFill>
                <a:srgbClr val="E36C09"/>
              </a:solidFill>
            </a:endParaRPr>
          </a:p>
          <a:p>
            <a:pPr marL="342900" lvl="0" indent="-342900" algn="l" rtl="0">
              <a:lnSpc>
                <a:spcPct val="100000"/>
              </a:lnSpc>
              <a:spcBef>
                <a:spcPts val="700"/>
              </a:spcBef>
              <a:spcAft>
                <a:spcPts val="0"/>
              </a:spcAft>
              <a:buClr>
                <a:srgbClr val="000000"/>
              </a:buClr>
              <a:buSzPts val="2200"/>
              <a:buFont typeface="Arial"/>
              <a:buChar char="•"/>
            </a:pPr>
            <a:r>
              <a:rPr lang="en-CA" sz="2200" b="1" dirty="0"/>
              <a:t>One or two circle keepers facilitate the process / </a:t>
            </a:r>
            <a:endParaRPr lang="cs-CZ" sz="2200" b="1" dirty="0"/>
          </a:p>
          <a:p>
            <a:pPr lvl="0" algn="l" rtl="0">
              <a:lnSpc>
                <a:spcPct val="100000"/>
              </a:lnSpc>
              <a:spcBef>
                <a:spcPts val="700"/>
              </a:spcBef>
              <a:spcAft>
                <a:spcPts val="0"/>
              </a:spcAft>
              <a:buClr>
                <a:srgbClr val="000000"/>
              </a:buClr>
              <a:buSzPts val="2200"/>
            </a:pPr>
            <a:r>
              <a:rPr lang="cs-CZ" sz="2200" b="1" dirty="0">
                <a:solidFill>
                  <a:srgbClr val="E36C09"/>
                </a:solidFill>
              </a:rPr>
              <a:t>     </a:t>
            </a:r>
            <a:r>
              <a:rPr lang="en-CA" sz="2200" b="1" dirty="0" err="1">
                <a:solidFill>
                  <a:srgbClr val="E36C09"/>
                </a:solidFill>
              </a:rPr>
              <a:t>Jeden</a:t>
            </a:r>
            <a:r>
              <a:rPr lang="en-CA" sz="2200" b="1" dirty="0">
                <a:solidFill>
                  <a:srgbClr val="E36C09"/>
                </a:solidFill>
              </a:rPr>
              <a:t> </a:t>
            </a:r>
            <a:r>
              <a:rPr lang="en-CA" sz="2200" b="1" dirty="0" err="1">
                <a:solidFill>
                  <a:srgbClr val="E36C09"/>
                </a:solidFill>
              </a:rPr>
              <a:t>nebo</a:t>
            </a:r>
            <a:r>
              <a:rPr lang="en-CA" sz="2200" b="1" dirty="0">
                <a:solidFill>
                  <a:srgbClr val="E36C09"/>
                </a:solidFill>
              </a:rPr>
              <a:t> </a:t>
            </a:r>
            <a:r>
              <a:rPr lang="en-CA" sz="2200" b="1" dirty="0" err="1">
                <a:solidFill>
                  <a:srgbClr val="E36C09"/>
                </a:solidFill>
              </a:rPr>
              <a:t>dva</a:t>
            </a:r>
            <a:r>
              <a:rPr lang="en-CA" sz="2200" b="1" dirty="0">
                <a:solidFill>
                  <a:srgbClr val="E36C09"/>
                </a:solidFill>
              </a:rPr>
              <a:t> </a:t>
            </a:r>
            <a:r>
              <a:rPr lang="en-CA" sz="2200" b="1" dirty="0" err="1">
                <a:solidFill>
                  <a:srgbClr val="E36C09"/>
                </a:solidFill>
              </a:rPr>
              <a:t>strážci</a:t>
            </a:r>
            <a:r>
              <a:rPr lang="en-CA" sz="2200" b="1" dirty="0">
                <a:solidFill>
                  <a:srgbClr val="E36C09"/>
                </a:solidFill>
              </a:rPr>
              <a:t> </a:t>
            </a:r>
            <a:r>
              <a:rPr lang="en-CA" sz="2200" b="1" dirty="0" err="1">
                <a:solidFill>
                  <a:srgbClr val="E36C09"/>
                </a:solidFill>
              </a:rPr>
              <a:t>kruhu</a:t>
            </a:r>
            <a:r>
              <a:rPr lang="en-CA" sz="2200" b="1" dirty="0">
                <a:solidFill>
                  <a:srgbClr val="E36C09"/>
                </a:solidFill>
              </a:rPr>
              <a:t> </a:t>
            </a:r>
            <a:r>
              <a:rPr lang="en-CA" sz="2200" b="1" dirty="0" err="1">
                <a:solidFill>
                  <a:srgbClr val="E36C09"/>
                </a:solidFill>
              </a:rPr>
              <a:t>tento</a:t>
            </a:r>
            <a:r>
              <a:rPr lang="en-CA" sz="2200" b="1" dirty="0">
                <a:solidFill>
                  <a:srgbClr val="E36C09"/>
                </a:solidFill>
              </a:rPr>
              <a:t> </a:t>
            </a:r>
            <a:r>
              <a:rPr lang="en-CA" sz="2200" b="1" dirty="0" err="1">
                <a:solidFill>
                  <a:srgbClr val="E36C09"/>
                </a:solidFill>
              </a:rPr>
              <a:t>proces</a:t>
            </a:r>
            <a:r>
              <a:rPr lang="en-CA" sz="2200" b="1" dirty="0">
                <a:solidFill>
                  <a:srgbClr val="E36C09"/>
                </a:solidFill>
              </a:rPr>
              <a:t> </a:t>
            </a:r>
            <a:r>
              <a:rPr lang="en-CA" sz="2200" b="1" dirty="0" err="1">
                <a:solidFill>
                  <a:srgbClr val="E36C09"/>
                </a:solidFill>
              </a:rPr>
              <a:t>facilitují</a:t>
            </a:r>
            <a:endParaRPr lang="en-CA" sz="2200" b="1" dirty="0">
              <a:solidFill>
                <a:srgbClr val="E36C09"/>
              </a:solidFill>
            </a:endParaRPr>
          </a:p>
          <a:p>
            <a:pPr marL="342900" lvl="0" indent="-342900" algn="l" rtl="0">
              <a:lnSpc>
                <a:spcPct val="100000"/>
              </a:lnSpc>
              <a:spcBef>
                <a:spcPts val="700"/>
              </a:spcBef>
              <a:spcAft>
                <a:spcPts val="0"/>
              </a:spcAft>
              <a:buClr>
                <a:srgbClr val="000000"/>
              </a:buClr>
              <a:buSzPts val="2200"/>
              <a:buFont typeface="Arial"/>
              <a:buChar char="•"/>
            </a:pPr>
            <a:r>
              <a:rPr lang="en-CA" sz="2200" b="1" dirty="0"/>
              <a:t>Talking piece is passed around the circle.  Speak only when holding it…may pass with out speaking / </a:t>
            </a:r>
            <a:r>
              <a:rPr lang="en-CA" sz="2200" b="1" dirty="0" err="1">
                <a:solidFill>
                  <a:srgbClr val="E36C09"/>
                </a:solidFill>
              </a:rPr>
              <a:t>Mluvící</a:t>
            </a:r>
            <a:r>
              <a:rPr lang="en-CA" sz="2200" b="1" dirty="0">
                <a:solidFill>
                  <a:srgbClr val="E36C09"/>
                </a:solidFill>
              </a:rPr>
              <a:t> </a:t>
            </a:r>
            <a:r>
              <a:rPr lang="en-CA" sz="2200" b="1" dirty="0" err="1">
                <a:solidFill>
                  <a:srgbClr val="E36C09"/>
                </a:solidFill>
              </a:rPr>
              <a:t>předmět</a:t>
            </a:r>
            <a:r>
              <a:rPr lang="en-CA" sz="2200" b="1" dirty="0">
                <a:solidFill>
                  <a:srgbClr val="E36C09"/>
                </a:solidFill>
              </a:rPr>
              <a:t> je </a:t>
            </a:r>
            <a:r>
              <a:rPr lang="en-CA" sz="2200" b="1" dirty="0" err="1">
                <a:solidFill>
                  <a:srgbClr val="E36C09"/>
                </a:solidFill>
              </a:rPr>
              <a:t>předáván</a:t>
            </a:r>
            <a:r>
              <a:rPr lang="en-CA" sz="2200" b="1" dirty="0">
                <a:solidFill>
                  <a:srgbClr val="E36C09"/>
                </a:solidFill>
              </a:rPr>
              <a:t> v </a:t>
            </a:r>
            <a:r>
              <a:rPr lang="en-CA" sz="2200" b="1" dirty="0" err="1">
                <a:solidFill>
                  <a:srgbClr val="E36C09"/>
                </a:solidFill>
              </a:rPr>
              <a:t>rámci</a:t>
            </a:r>
            <a:r>
              <a:rPr lang="en-CA" sz="2200" b="1" dirty="0">
                <a:solidFill>
                  <a:srgbClr val="E36C09"/>
                </a:solidFill>
              </a:rPr>
              <a:t> </a:t>
            </a:r>
            <a:r>
              <a:rPr lang="en-CA" sz="2200" b="1" dirty="0" err="1">
                <a:solidFill>
                  <a:srgbClr val="E36C09"/>
                </a:solidFill>
              </a:rPr>
              <a:t>kruhu</a:t>
            </a:r>
            <a:r>
              <a:rPr lang="en-CA" sz="2200" b="1" dirty="0">
                <a:solidFill>
                  <a:srgbClr val="E36C09"/>
                </a:solidFill>
              </a:rPr>
              <a:t>. </a:t>
            </a:r>
            <a:r>
              <a:rPr lang="en-CA" sz="2200" b="1" dirty="0" err="1">
                <a:solidFill>
                  <a:srgbClr val="E36C09"/>
                </a:solidFill>
              </a:rPr>
              <a:t>Mluvte</a:t>
            </a:r>
            <a:r>
              <a:rPr lang="en-CA" sz="2200" b="1" dirty="0">
                <a:solidFill>
                  <a:srgbClr val="E36C09"/>
                </a:solidFill>
              </a:rPr>
              <a:t> </a:t>
            </a:r>
            <a:r>
              <a:rPr lang="en-CA" sz="2200" b="1" dirty="0" err="1">
                <a:solidFill>
                  <a:srgbClr val="E36C09"/>
                </a:solidFill>
              </a:rPr>
              <a:t>pouze</a:t>
            </a:r>
            <a:r>
              <a:rPr lang="en-CA" sz="2200" b="1" dirty="0">
                <a:solidFill>
                  <a:srgbClr val="E36C09"/>
                </a:solidFill>
              </a:rPr>
              <a:t>, </a:t>
            </a:r>
            <a:r>
              <a:rPr lang="en-CA" sz="2200" b="1" dirty="0" err="1">
                <a:solidFill>
                  <a:srgbClr val="E36C09"/>
                </a:solidFill>
              </a:rPr>
              <a:t>když</a:t>
            </a:r>
            <a:r>
              <a:rPr lang="en-CA" sz="2200" b="1" dirty="0">
                <a:solidFill>
                  <a:srgbClr val="E36C09"/>
                </a:solidFill>
              </a:rPr>
              <a:t> </a:t>
            </a:r>
            <a:r>
              <a:rPr lang="en-CA" sz="2200" b="1" dirty="0" err="1">
                <a:solidFill>
                  <a:srgbClr val="E36C09"/>
                </a:solidFill>
              </a:rPr>
              <a:t>jej</a:t>
            </a:r>
            <a:r>
              <a:rPr lang="en-CA" sz="2200" b="1" dirty="0">
                <a:solidFill>
                  <a:srgbClr val="E36C09"/>
                </a:solidFill>
              </a:rPr>
              <a:t> </a:t>
            </a:r>
            <a:r>
              <a:rPr lang="en-CA" sz="2200" b="1" dirty="0" err="1">
                <a:solidFill>
                  <a:srgbClr val="E36C09"/>
                </a:solidFill>
              </a:rPr>
              <a:t>držíte</a:t>
            </a:r>
            <a:r>
              <a:rPr lang="en-CA" sz="2200" b="1" dirty="0">
                <a:solidFill>
                  <a:srgbClr val="E36C09"/>
                </a:solidFill>
              </a:rPr>
              <a:t>... </a:t>
            </a:r>
            <a:r>
              <a:rPr lang="en-CA" sz="2200" b="1" dirty="0" err="1">
                <a:solidFill>
                  <a:srgbClr val="E36C09"/>
                </a:solidFill>
              </a:rPr>
              <a:t>může</a:t>
            </a:r>
            <a:r>
              <a:rPr lang="en-CA" sz="2200" b="1" dirty="0">
                <a:solidFill>
                  <a:srgbClr val="E36C09"/>
                </a:solidFill>
              </a:rPr>
              <a:t> </a:t>
            </a:r>
            <a:r>
              <a:rPr lang="en-CA" sz="2200" b="1" dirty="0" err="1">
                <a:solidFill>
                  <a:srgbClr val="E36C09"/>
                </a:solidFill>
              </a:rPr>
              <a:t>projít</a:t>
            </a:r>
            <a:r>
              <a:rPr lang="en-CA" sz="2200" b="1" dirty="0">
                <a:solidFill>
                  <a:srgbClr val="E36C09"/>
                </a:solidFill>
              </a:rPr>
              <a:t> bez </a:t>
            </a:r>
            <a:r>
              <a:rPr lang="en-CA" sz="2200" b="1" dirty="0" err="1">
                <a:solidFill>
                  <a:srgbClr val="E36C09"/>
                </a:solidFill>
              </a:rPr>
              <a:t>mluvení</a:t>
            </a:r>
            <a:endParaRPr lang="en-CA" sz="2200" b="1" dirty="0">
              <a:solidFill>
                <a:srgbClr val="E36C09"/>
              </a:solidFill>
            </a:endParaRPr>
          </a:p>
          <a:p>
            <a:pPr marL="342900" lvl="0" indent="-342900" algn="l" rtl="0">
              <a:lnSpc>
                <a:spcPct val="100000"/>
              </a:lnSpc>
              <a:spcBef>
                <a:spcPts val="700"/>
              </a:spcBef>
              <a:spcAft>
                <a:spcPts val="0"/>
              </a:spcAft>
              <a:buClr>
                <a:srgbClr val="000000"/>
              </a:buClr>
              <a:buSzPts val="2200"/>
              <a:buFont typeface="Arial"/>
              <a:buChar char="•"/>
            </a:pPr>
            <a:r>
              <a:rPr lang="en-CA" sz="2200" b="1" dirty="0"/>
              <a:t>Talking piece slows conversation, empowers seniors, provides equal voice / </a:t>
            </a:r>
            <a:r>
              <a:rPr lang="en-CA" sz="2200" b="1" dirty="0" err="1">
                <a:solidFill>
                  <a:srgbClr val="E36C09"/>
                </a:solidFill>
              </a:rPr>
              <a:t>Mluvící</a:t>
            </a:r>
            <a:r>
              <a:rPr lang="en-CA" sz="2200" b="1" dirty="0">
                <a:solidFill>
                  <a:srgbClr val="E36C09"/>
                </a:solidFill>
              </a:rPr>
              <a:t> </a:t>
            </a:r>
            <a:r>
              <a:rPr lang="en-CA" sz="2200" b="1" dirty="0" err="1">
                <a:solidFill>
                  <a:srgbClr val="E36C09"/>
                </a:solidFill>
              </a:rPr>
              <a:t>předmět</a:t>
            </a:r>
            <a:r>
              <a:rPr lang="en-CA" sz="2200" b="1" dirty="0">
                <a:solidFill>
                  <a:srgbClr val="E36C09"/>
                </a:solidFill>
              </a:rPr>
              <a:t> </a:t>
            </a:r>
            <a:r>
              <a:rPr lang="en-CA" sz="2200" b="1" dirty="0" err="1">
                <a:solidFill>
                  <a:srgbClr val="E36C09"/>
                </a:solidFill>
              </a:rPr>
              <a:t>zpomaluje</a:t>
            </a:r>
            <a:r>
              <a:rPr lang="en-CA" sz="2200" b="1" dirty="0">
                <a:solidFill>
                  <a:srgbClr val="E36C09"/>
                </a:solidFill>
              </a:rPr>
              <a:t> </a:t>
            </a:r>
            <a:r>
              <a:rPr lang="en-CA" sz="2200" b="1" dirty="0" err="1">
                <a:solidFill>
                  <a:srgbClr val="E36C09"/>
                </a:solidFill>
              </a:rPr>
              <a:t>konverzaci</a:t>
            </a:r>
            <a:r>
              <a:rPr lang="en-CA" sz="2200" b="1" dirty="0">
                <a:solidFill>
                  <a:srgbClr val="E36C09"/>
                </a:solidFill>
              </a:rPr>
              <a:t>, </a:t>
            </a:r>
            <a:r>
              <a:rPr lang="en-CA" sz="2200" b="1" dirty="0" err="1">
                <a:solidFill>
                  <a:srgbClr val="E36C09"/>
                </a:solidFill>
              </a:rPr>
              <a:t>posiluje</a:t>
            </a:r>
            <a:r>
              <a:rPr lang="en-CA" sz="2200" b="1" dirty="0">
                <a:solidFill>
                  <a:srgbClr val="E36C09"/>
                </a:solidFill>
              </a:rPr>
              <a:t> </a:t>
            </a:r>
            <a:r>
              <a:rPr lang="en-CA" sz="2200" b="1" dirty="0" err="1">
                <a:solidFill>
                  <a:srgbClr val="E36C09"/>
                </a:solidFill>
              </a:rPr>
              <a:t>seniory</a:t>
            </a:r>
            <a:r>
              <a:rPr lang="en-CA" sz="2200" b="1" dirty="0">
                <a:solidFill>
                  <a:srgbClr val="E36C09"/>
                </a:solidFill>
              </a:rPr>
              <a:t> a </a:t>
            </a:r>
            <a:r>
              <a:rPr lang="en-CA" sz="2200" b="1" dirty="0" err="1">
                <a:solidFill>
                  <a:srgbClr val="E36C09"/>
                </a:solidFill>
              </a:rPr>
              <a:t>poskytuje</a:t>
            </a:r>
            <a:r>
              <a:rPr lang="en-CA" sz="2200" b="1" dirty="0">
                <a:solidFill>
                  <a:srgbClr val="E36C09"/>
                </a:solidFill>
              </a:rPr>
              <a:t> </a:t>
            </a:r>
            <a:r>
              <a:rPr lang="en-CA" sz="2200" b="1" dirty="0" err="1">
                <a:solidFill>
                  <a:srgbClr val="E36C09"/>
                </a:solidFill>
              </a:rPr>
              <a:t>rovnocenný</a:t>
            </a:r>
            <a:r>
              <a:rPr lang="en-CA" sz="2200" b="1" dirty="0">
                <a:solidFill>
                  <a:srgbClr val="E36C09"/>
                </a:solidFill>
              </a:rPr>
              <a:t> </a:t>
            </a:r>
            <a:r>
              <a:rPr lang="en-CA" sz="2200" b="1" dirty="0" err="1">
                <a:solidFill>
                  <a:srgbClr val="E36C09"/>
                </a:solidFill>
              </a:rPr>
              <a:t>hlas</a:t>
            </a:r>
            <a:endParaRPr lang="en-CA" sz="2200" b="1" dirty="0">
              <a:solidFill>
                <a:srgbClr val="E36C09"/>
              </a:solidFill>
            </a:endParaRPr>
          </a:p>
          <a:p>
            <a:pPr marL="342900" lvl="0" indent="-342900" algn="l" rtl="0">
              <a:lnSpc>
                <a:spcPct val="100000"/>
              </a:lnSpc>
              <a:spcBef>
                <a:spcPts val="700"/>
              </a:spcBef>
              <a:spcAft>
                <a:spcPts val="0"/>
              </a:spcAft>
              <a:buClr>
                <a:srgbClr val="000000"/>
              </a:buClr>
              <a:buSzPts val="2200"/>
              <a:buFont typeface="Arial"/>
              <a:buChar char="•"/>
            </a:pPr>
            <a:r>
              <a:rPr lang="en-CA" sz="2200" b="1" dirty="0"/>
              <a:t>Guided by Values and principles / </a:t>
            </a:r>
            <a:endParaRPr lang="cs-CZ" sz="2200" b="1" dirty="0"/>
          </a:p>
          <a:p>
            <a:pPr lvl="0" algn="l" rtl="0">
              <a:lnSpc>
                <a:spcPct val="100000"/>
              </a:lnSpc>
              <a:spcBef>
                <a:spcPts val="700"/>
              </a:spcBef>
              <a:spcAft>
                <a:spcPts val="0"/>
              </a:spcAft>
              <a:buClr>
                <a:srgbClr val="000000"/>
              </a:buClr>
              <a:buSzPts val="2200"/>
            </a:pPr>
            <a:r>
              <a:rPr lang="cs-CZ" sz="2200" b="1" dirty="0">
                <a:solidFill>
                  <a:srgbClr val="E36C09"/>
                </a:solidFill>
              </a:rPr>
              <a:t>     </a:t>
            </a:r>
            <a:r>
              <a:rPr lang="en-CA" sz="2200" b="1" dirty="0" err="1">
                <a:solidFill>
                  <a:srgbClr val="E36C09"/>
                </a:solidFill>
              </a:rPr>
              <a:t>Řídí</a:t>
            </a:r>
            <a:r>
              <a:rPr lang="en-CA" sz="2200" b="1" dirty="0">
                <a:solidFill>
                  <a:srgbClr val="E36C09"/>
                </a:solidFill>
              </a:rPr>
              <a:t> se </a:t>
            </a:r>
            <a:r>
              <a:rPr lang="en-CA" sz="2200" b="1" dirty="0" err="1">
                <a:solidFill>
                  <a:srgbClr val="E36C09"/>
                </a:solidFill>
              </a:rPr>
              <a:t>hodnotami</a:t>
            </a:r>
            <a:r>
              <a:rPr lang="en-CA" sz="2200" b="1" dirty="0">
                <a:solidFill>
                  <a:srgbClr val="E36C09"/>
                </a:solidFill>
              </a:rPr>
              <a:t> a </a:t>
            </a:r>
            <a:r>
              <a:rPr lang="en-CA" sz="2200" b="1" dirty="0" err="1">
                <a:solidFill>
                  <a:srgbClr val="E36C09"/>
                </a:solidFill>
              </a:rPr>
              <a:t>principy</a:t>
            </a:r>
            <a:endParaRPr lang="en-CA" sz="2200" b="1" dirty="0">
              <a:solidFill>
                <a:srgbClr val="E36C09"/>
              </a:solidFill>
            </a:endParaRPr>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263400"/>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Circle Structure</a:t>
            </a:r>
            <a:br>
              <a:rPr lang="en-CA" sz="3600" b="1" dirty="0"/>
            </a:br>
            <a:r>
              <a:rPr lang="en-CA" sz="3600" b="1" dirty="0" err="1">
                <a:solidFill>
                  <a:srgbClr val="E36C09"/>
                </a:solidFill>
              </a:rPr>
              <a:t>Struktura</a:t>
            </a:r>
            <a:r>
              <a:rPr lang="en-CA" sz="3600" b="1" dirty="0">
                <a:solidFill>
                  <a:srgbClr val="E36C09"/>
                </a:solidFill>
              </a:rPr>
              <a:t> </a:t>
            </a:r>
            <a:r>
              <a:rPr lang="en-CA" sz="3600" b="1" dirty="0" err="1">
                <a:solidFill>
                  <a:srgbClr val="E36C09"/>
                </a:solidFill>
              </a:rPr>
              <a:t>kruhu</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0393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098357" y="2375199"/>
            <a:ext cx="10209053" cy="3300391"/>
          </a:xfrm>
          <a:prstGeom prst="rect">
            <a:avLst/>
          </a:prstGeom>
          <a:noFill/>
        </p:spPr>
        <p:txBody>
          <a:bodyPr wrap="square">
            <a:spAutoFit/>
          </a:bodyPr>
          <a:lstStyle/>
          <a:p>
            <a:pPr marL="332613" lvl="0" indent="-332613" algn="l" rtl="0">
              <a:lnSpc>
                <a:spcPct val="120000"/>
              </a:lnSpc>
              <a:spcBef>
                <a:spcPts val="0"/>
              </a:spcBef>
              <a:spcAft>
                <a:spcPts val="0"/>
              </a:spcAft>
              <a:buClr>
                <a:srgbClr val="000000"/>
              </a:buClr>
              <a:buSzPct val="96875"/>
              <a:buFont typeface="Comic Sans MS"/>
              <a:buNone/>
            </a:pPr>
            <a:r>
              <a:rPr lang="en-CA" sz="2400" b="1" dirty="0"/>
              <a:t>“…</a:t>
            </a:r>
            <a:r>
              <a:rPr lang="en-CA" sz="2400" b="1" i="1" dirty="0"/>
              <a:t>the theory of restorative justice looks much tidier on paper than it does when you are sitting in a room with people whose lives have been disrupted by violence and its aftermath.”</a:t>
            </a:r>
          </a:p>
          <a:p>
            <a:pPr marL="332613" lvl="0" indent="-332613" algn="l" rtl="0">
              <a:lnSpc>
                <a:spcPct val="120000"/>
              </a:lnSpc>
              <a:spcBef>
                <a:spcPts val="700"/>
              </a:spcBef>
              <a:spcAft>
                <a:spcPts val="0"/>
              </a:spcAft>
              <a:buClr>
                <a:srgbClr val="E36C09"/>
              </a:buClr>
              <a:buSzPct val="96875"/>
              <a:buFont typeface="Comic Sans MS"/>
              <a:buNone/>
            </a:pPr>
            <a:r>
              <a:rPr lang="en-CA" sz="2400" b="1" i="1" dirty="0">
                <a:solidFill>
                  <a:srgbClr val="E36C09"/>
                </a:solidFill>
              </a:rPr>
              <a:t>"...</a:t>
            </a:r>
            <a:r>
              <a:rPr lang="en-CA" sz="2400" b="1" i="1" dirty="0" err="1">
                <a:solidFill>
                  <a:srgbClr val="E36C09"/>
                </a:solidFill>
              </a:rPr>
              <a:t>teorie</a:t>
            </a:r>
            <a:r>
              <a:rPr lang="en-CA" sz="2400" b="1" i="1" dirty="0">
                <a:solidFill>
                  <a:srgbClr val="E36C09"/>
                </a:solidFill>
              </a:rPr>
              <a:t> </a:t>
            </a:r>
            <a:r>
              <a:rPr lang="en-CA" sz="2400" b="1" i="1" dirty="0" err="1">
                <a:solidFill>
                  <a:srgbClr val="E36C09"/>
                </a:solidFill>
              </a:rPr>
              <a:t>restorativní</a:t>
            </a:r>
            <a:r>
              <a:rPr lang="en-CA" sz="2400" b="1" i="1" dirty="0">
                <a:solidFill>
                  <a:srgbClr val="E36C09"/>
                </a:solidFill>
              </a:rPr>
              <a:t> </a:t>
            </a:r>
            <a:r>
              <a:rPr lang="en-CA" sz="2400" b="1" i="1" dirty="0" err="1">
                <a:solidFill>
                  <a:srgbClr val="E36C09"/>
                </a:solidFill>
              </a:rPr>
              <a:t>spravedlnosti</a:t>
            </a:r>
            <a:r>
              <a:rPr lang="en-CA" sz="2400" b="1" i="1" dirty="0">
                <a:solidFill>
                  <a:srgbClr val="E36C09"/>
                </a:solidFill>
              </a:rPr>
              <a:t> </a:t>
            </a:r>
            <a:r>
              <a:rPr lang="en-CA" sz="2400" b="1" i="1" dirty="0" err="1">
                <a:solidFill>
                  <a:srgbClr val="E36C09"/>
                </a:solidFill>
              </a:rPr>
              <a:t>vypadá</a:t>
            </a:r>
            <a:r>
              <a:rPr lang="en-CA" sz="2400" b="1" i="1" dirty="0">
                <a:solidFill>
                  <a:srgbClr val="E36C09"/>
                </a:solidFill>
              </a:rPr>
              <a:t> </a:t>
            </a:r>
            <a:r>
              <a:rPr lang="en-CA" sz="2400" b="1" i="1" dirty="0" err="1">
                <a:solidFill>
                  <a:srgbClr val="E36C09"/>
                </a:solidFill>
              </a:rPr>
              <a:t>na</a:t>
            </a:r>
            <a:r>
              <a:rPr lang="en-CA" sz="2400" b="1" i="1" dirty="0">
                <a:solidFill>
                  <a:srgbClr val="E36C09"/>
                </a:solidFill>
              </a:rPr>
              <a:t> </a:t>
            </a:r>
            <a:r>
              <a:rPr lang="en-CA" sz="2400" b="1" i="1" dirty="0" err="1">
                <a:solidFill>
                  <a:srgbClr val="E36C09"/>
                </a:solidFill>
              </a:rPr>
              <a:t>papíře</a:t>
            </a:r>
            <a:r>
              <a:rPr lang="en-CA" sz="2400" b="1" i="1" dirty="0">
                <a:solidFill>
                  <a:srgbClr val="E36C09"/>
                </a:solidFill>
              </a:rPr>
              <a:t> </a:t>
            </a:r>
            <a:r>
              <a:rPr lang="en-CA" sz="2400" b="1" i="1" dirty="0" err="1">
                <a:solidFill>
                  <a:srgbClr val="E36C09"/>
                </a:solidFill>
              </a:rPr>
              <a:t>mnohem</a:t>
            </a:r>
            <a:r>
              <a:rPr lang="en-CA" sz="2400" b="1" i="1" dirty="0">
                <a:solidFill>
                  <a:srgbClr val="E36C09"/>
                </a:solidFill>
              </a:rPr>
              <a:t> </a:t>
            </a:r>
            <a:r>
              <a:rPr lang="en-CA" sz="2400" b="1" i="1" dirty="0" err="1">
                <a:solidFill>
                  <a:srgbClr val="E36C09"/>
                </a:solidFill>
              </a:rPr>
              <a:t>úhledněji</a:t>
            </a:r>
            <a:r>
              <a:rPr lang="en-CA" sz="2400" b="1" i="1" dirty="0">
                <a:solidFill>
                  <a:srgbClr val="E36C09"/>
                </a:solidFill>
              </a:rPr>
              <a:t>, </a:t>
            </a:r>
            <a:r>
              <a:rPr lang="en-CA" sz="2400" b="1" i="1" dirty="0" err="1">
                <a:solidFill>
                  <a:srgbClr val="E36C09"/>
                </a:solidFill>
              </a:rPr>
              <a:t>než</a:t>
            </a:r>
            <a:r>
              <a:rPr lang="en-CA" sz="2400" b="1" i="1" dirty="0">
                <a:solidFill>
                  <a:srgbClr val="E36C09"/>
                </a:solidFill>
              </a:rPr>
              <a:t> </a:t>
            </a:r>
            <a:r>
              <a:rPr lang="en-CA" sz="2400" b="1" i="1" dirty="0" err="1">
                <a:solidFill>
                  <a:srgbClr val="E36C09"/>
                </a:solidFill>
              </a:rPr>
              <a:t>když</a:t>
            </a:r>
            <a:r>
              <a:rPr lang="en-CA" sz="2400" b="1" i="1" dirty="0">
                <a:solidFill>
                  <a:srgbClr val="E36C09"/>
                </a:solidFill>
              </a:rPr>
              <a:t> </a:t>
            </a:r>
            <a:r>
              <a:rPr lang="en-CA" sz="2400" b="1" i="1" dirty="0" err="1">
                <a:solidFill>
                  <a:srgbClr val="E36C09"/>
                </a:solidFill>
              </a:rPr>
              <a:t>sedíte</a:t>
            </a:r>
            <a:r>
              <a:rPr lang="en-CA" sz="2400" b="1" i="1" dirty="0">
                <a:solidFill>
                  <a:srgbClr val="E36C09"/>
                </a:solidFill>
              </a:rPr>
              <a:t> v </a:t>
            </a:r>
            <a:r>
              <a:rPr lang="en-CA" sz="2400" b="1" i="1" dirty="0" err="1">
                <a:solidFill>
                  <a:srgbClr val="E36C09"/>
                </a:solidFill>
              </a:rPr>
              <a:t>místnosti</a:t>
            </a:r>
            <a:r>
              <a:rPr lang="en-CA" sz="2400" b="1" i="1" dirty="0">
                <a:solidFill>
                  <a:srgbClr val="E36C09"/>
                </a:solidFill>
              </a:rPr>
              <a:t> s </a:t>
            </a:r>
            <a:r>
              <a:rPr lang="en-CA" sz="2400" b="1" i="1" dirty="0" err="1">
                <a:solidFill>
                  <a:srgbClr val="E36C09"/>
                </a:solidFill>
              </a:rPr>
              <a:t>lidmi</a:t>
            </a:r>
            <a:r>
              <a:rPr lang="en-CA" sz="2400" b="1" i="1" dirty="0">
                <a:solidFill>
                  <a:srgbClr val="E36C09"/>
                </a:solidFill>
              </a:rPr>
              <a:t>, </a:t>
            </a:r>
            <a:r>
              <a:rPr lang="en-CA" sz="2400" b="1" i="1" dirty="0" err="1">
                <a:solidFill>
                  <a:srgbClr val="E36C09"/>
                </a:solidFill>
              </a:rPr>
              <a:t>jejichž</a:t>
            </a:r>
            <a:r>
              <a:rPr lang="en-CA" sz="2400" b="1" i="1" dirty="0">
                <a:solidFill>
                  <a:srgbClr val="E36C09"/>
                </a:solidFill>
              </a:rPr>
              <a:t> </a:t>
            </a:r>
            <a:r>
              <a:rPr lang="en-CA" sz="2400" b="1" i="1" dirty="0" err="1">
                <a:solidFill>
                  <a:srgbClr val="E36C09"/>
                </a:solidFill>
              </a:rPr>
              <a:t>životy</a:t>
            </a:r>
            <a:r>
              <a:rPr lang="en-CA" sz="2400" b="1" i="1" dirty="0">
                <a:solidFill>
                  <a:srgbClr val="E36C09"/>
                </a:solidFill>
              </a:rPr>
              <a:t> </a:t>
            </a:r>
            <a:r>
              <a:rPr lang="en-CA" sz="2400" b="1" i="1" dirty="0" err="1">
                <a:solidFill>
                  <a:srgbClr val="E36C09"/>
                </a:solidFill>
              </a:rPr>
              <a:t>byly</a:t>
            </a:r>
            <a:r>
              <a:rPr lang="en-CA" sz="2400" b="1" i="1" dirty="0">
                <a:solidFill>
                  <a:srgbClr val="E36C09"/>
                </a:solidFill>
              </a:rPr>
              <a:t> </a:t>
            </a:r>
            <a:r>
              <a:rPr lang="en-CA" sz="2400" b="1" i="1" dirty="0" err="1">
                <a:solidFill>
                  <a:srgbClr val="E36C09"/>
                </a:solidFill>
              </a:rPr>
              <a:t>narušeny</a:t>
            </a:r>
            <a:r>
              <a:rPr lang="en-CA" sz="2400" b="1" i="1" dirty="0">
                <a:solidFill>
                  <a:srgbClr val="E36C09"/>
                </a:solidFill>
              </a:rPr>
              <a:t> </a:t>
            </a:r>
            <a:r>
              <a:rPr lang="en-CA" sz="2400" b="1" i="1" dirty="0" err="1">
                <a:solidFill>
                  <a:srgbClr val="E36C09"/>
                </a:solidFill>
              </a:rPr>
              <a:t>násilím</a:t>
            </a:r>
            <a:r>
              <a:rPr lang="en-CA" sz="2400" b="1" i="1" dirty="0">
                <a:solidFill>
                  <a:srgbClr val="E36C09"/>
                </a:solidFill>
              </a:rPr>
              <a:t> a </a:t>
            </a:r>
            <a:r>
              <a:rPr lang="en-CA" sz="2400" b="1" i="1" dirty="0" err="1">
                <a:solidFill>
                  <a:srgbClr val="E36C09"/>
                </a:solidFill>
              </a:rPr>
              <a:t>jeho</a:t>
            </a:r>
            <a:r>
              <a:rPr lang="en-CA" sz="2400" b="1" i="1" dirty="0">
                <a:solidFill>
                  <a:srgbClr val="E36C09"/>
                </a:solidFill>
              </a:rPr>
              <a:t> </a:t>
            </a:r>
            <a:r>
              <a:rPr lang="en-CA" sz="2400" b="1" i="1" dirty="0" err="1">
                <a:solidFill>
                  <a:srgbClr val="E36C09"/>
                </a:solidFill>
              </a:rPr>
              <a:t>následky</a:t>
            </a:r>
            <a:r>
              <a:rPr lang="en-CA" sz="2400" b="1" i="1" dirty="0">
                <a:solidFill>
                  <a:srgbClr val="E36C09"/>
                </a:solidFill>
              </a:rPr>
              <a:t>."</a:t>
            </a:r>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467587"/>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Restorative Justice Response</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Odpověď</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justice</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095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832027" y="601197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US" sz="1200" b="0" dirty="0" err="1"/>
              <a:t>Groh,A</a:t>
            </a:r>
            <a:r>
              <a:rPr lang="en-US" sz="1200" b="0" dirty="0"/>
              <a:t>. </a:t>
            </a:r>
            <a:r>
              <a:rPr lang="en-US" sz="1200" b="0" i="1" dirty="0"/>
              <a:t>A Healing Approach to Elder Abuse and Mistreatment: The Restorative Justice Approaches to Elder Abuse Project (2003)</a:t>
            </a:r>
            <a:endParaRPr lang="en-US" sz="1200" b="0" dirty="0"/>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098357" y="2375199"/>
            <a:ext cx="10209053" cy="3743589"/>
          </a:xfrm>
          <a:prstGeom prst="rect">
            <a:avLst/>
          </a:prstGeom>
          <a:noFill/>
        </p:spPr>
        <p:txBody>
          <a:bodyPr wrap="square">
            <a:spAutoFit/>
          </a:bodyPr>
          <a:lstStyle/>
          <a:p>
            <a:pPr marL="342900" lvl="0" indent="-342900" algn="l" rtl="0">
              <a:lnSpc>
                <a:spcPct val="140000"/>
              </a:lnSpc>
              <a:spcBef>
                <a:spcPts val="0"/>
              </a:spcBef>
              <a:spcAft>
                <a:spcPts val="0"/>
              </a:spcAft>
              <a:buClr>
                <a:srgbClr val="000000"/>
              </a:buClr>
              <a:buSzPts val="2400"/>
              <a:buFont typeface="Arial"/>
              <a:buChar char="•"/>
            </a:pPr>
            <a:r>
              <a:rPr lang="en-CA" sz="2400" b="1" dirty="0"/>
              <a:t>Essential that legal, health, social services, and faith and cultural communities work together to build safe communities for seniors / </a:t>
            </a:r>
            <a:endParaRPr lang="cs-CZ" sz="2400" b="1" dirty="0"/>
          </a:p>
          <a:p>
            <a:pPr lvl="0" algn="l" rtl="0">
              <a:lnSpc>
                <a:spcPct val="140000"/>
              </a:lnSpc>
              <a:spcBef>
                <a:spcPts val="0"/>
              </a:spcBef>
              <a:spcAft>
                <a:spcPts val="0"/>
              </a:spcAft>
              <a:buClr>
                <a:srgbClr val="000000"/>
              </a:buClr>
              <a:buSzPts val="2400"/>
            </a:pPr>
            <a:r>
              <a:rPr lang="cs-CZ" sz="2400" b="1" dirty="0">
                <a:solidFill>
                  <a:srgbClr val="E36C09"/>
                </a:solidFill>
              </a:rPr>
              <a:t>     </a:t>
            </a:r>
            <a:r>
              <a:rPr lang="en-CA" sz="2400" b="1" dirty="0">
                <a:solidFill>
                  <a:srgbClr val="E36C09"/>
                </a:solidFill>
              </a:rPr>
              <a:t>Je </a:t>
            </a:r>
            <a:r>
              <a:rPr lang="en-CA" sz="2400" b="1" dirty="0" err="1">
                <a:solidFill>
                  <a:srgbClr val="E36C09"/>
                </a:solidFill>
              </a:rPr>
              <a:t>nezbytné</a:t>
            </a:r>
            <a:r>
              <a:rPr lang="en-CA" sz="2400" b="1" dirty="0">
                <a:solidFill>
                  <a:srgbClr val="E36C09"/>
                </a:solidFill>
              </a:rPr>
              <a:t>, aby </a:t>
            </a:r>
            <a:r>
              <a:rPr lang="en-CA" sz="2400" b="1" dirty="0" err="1">
                <a:solidFill>
                  <a:srgbClr val="E36C09"/>
                </a:solidFill>
              </a:rPr>
              <a:t>právní</a:t>
            </a:r>
            <a:r>
              <a:rPr lang="en-CA" sz="2400" b="1" dirty="0">
                <a:solidFill>
                  <a:srgbClr val="E36C09"/>
                </a:solidFill>
              </a:rPr>
              <a:t>, </a:t>
            </a:r>
            <a:r>
              <a:rPr lang="en-CA" sz="2400" b="1" dirty="0" err="1">
                <a:solidFill>
                  <a:srgbClr val="E36C09"/>
                </a:solidFill>
              </a:rPr>
              <a:t>zdravotnické</a:t>
            </a:r>
            <a:r>
              <a:rPr lang="en-CA" sz="2400" b="1" dirty="0">
                <a:solidFill>
                  <a:srgbClr val="E36C09"/>
                </a:solidFill>
              </a:rPr>
              <a:t>, </a:t>
            </a:r>
            <a:r>
              <a:rPr lang="en-CA" sz="2400" b="1" dirty="0" err="1">
                <a:solidFill>
                  <a:srgbClr val="E36C09"/>
                </a:solidFill>
              </a:rPr>
              <a:t>sociální</a:t>
            </a:r>
            <a:r>
              <a:rPr lang="en-CA" sz="2400" b="1" dirty="0">
                <a:solidFill>
                  <a:srgbClr val="E36C09"/>
                </a:solidFill>
              </a:rPr>
              <a:t>, </a:t>
            </a:r>
            <a:r>
              <a:rPr lang="en-CA" sz="2400" b="1" dirty="0" err="1">
                <a:solidFill>
                  <a:srgbClr val="E36C09"/>
                </a:solidFill>
              </a:rPr>
              <a:t>náboženské</a:t>
            </a:r>
            <a:r>
              <a:rPr lang="en-CA" sz="2400" b="1" dirty="0">
                <a:solidFill>
                  <a:srgbClr val="E36C09"/>
                </a:solidFill>
              </a:rPr>
              <a:t> a </a:t>
            </a:r>
            <a:r>
              <a:rPr lang="en-CA" sz="2400" b="1" dirty="0" err="1">
                <a:solidFill>
                  <a:srgbClr val="E36C09"/>
                </a:solidFill>
              </a:rPr>
              <a:t>kulturní</a:t>
            </a:r>
            <a:r>
              <a:rPr lang="en-CA" sz="2400" b="1" dirty="0">
                <a:solidFill>
                  <a:srgbClr val="E36C09"/>
                </a:solidFill>
              </a:rPr>
              <a:t> </a:t>
            </a:r>
            <a:r>
              <a:rPr lang="cs-CZ" sz="2400" b="1" dirty="0">
                <a:solidFill>
                  <a:srgbClr val="E36C09"/>
                </a:solidFill>
              </a:rPr>
              <a:t> </a:t>
            </a:r>
            <a:br>
              <a:rPr lang="cs-CZ" sz="2400" b="1" dirty="0">
                <a:solidFill>
                  <a:srgbClr val="E36C09"/>
                </a:solidFill>
              </a:rPr>
            </a:br>
            <a:r>
              <a:rPr lang="cs-CZ" sz="2400" b="1" dirty="0">
                <a:solidFill>
                  <a:srgbClr val="E36C09"/>
                </a:solidFill>
              </a:rPr>
              <a:t>     </a:t>
            </a:r>
            <a:r>
              <a:rPr lang="en-CA" sz="2400" b="1" dirty="0" err="1">
                <a:solidFill>
                  <a:srgbClr val="E36C09"/>
                </a:solidFill>
              </a:rPr>
              <a:t>komunity</a:t>
            </a:r>
            <a:r>
              <a:rPr lang="en-CA" sz="2400" b="1" dirty="0">
                <a:solidFill>
                  <a:srgbClr val="E36C09"/>
                </a:solidFill>
              </a:rPr>
              <a:t> </a:t>
            </a:r>
            <a:r>
              <a:rPr lang="en-CA" sz="2400" b="1" dirty="0" err="1">
                <a:solidFill>
                  <a:srgbClr val="E36C09"/>
                </a:solidFill>
              </a:rPr>
              <a:t>spolupracovaly</a:t>
            </a:r>
            <a:r>
              <a:rPr lang="en-CA" sz="2400" b="1" dirty="0">
                <a:solidFill>
                  <a:srgbClr val="E36C09"/>
                </a:solidFill>
              </a:rPr>
              <a:t> </a:t>
            </a:r>
            <a:r>
              <a:rPr lang="en-CA" sz="2400" b="1" dirty="0" err="1">
                <a:solidFill>
                  <a:srgbClr val="E36C09"/>
                </a:solidFill>
              </a:rPr>
              <a:t>na</a:t>
            </a:r>
            <a:r>
              <a:rPr lang="en-CA" sz="2400" b="1" dirty="0">
                <a:solidFill>
                  <a:srgbClr val="E36C09"/>
                </a:solidFill>
              </a:rPr>
              <a:t> </a:t>
            </a:r>
            <a:r>
              <a:rPr lang="en-CA" sz="2400" b="1" dirty="0" err="1">
                <a:solidFill>
                  <a:srgbClr val="E36C09"/>
                </a:solidFill>
              </a:rPr>
              <a:t>budování</a:t>
            </a:r>
            <a:r>
              <a:rPr lang="en-CA" sz="2400" b="1" dirty="0">
                <a:solidFill>
                  <a:srgbClr val="E36C09"/>
                </a:solidFill>
              </a:rPr>
              <a:t> </a:t>
            </a:r>
            <a:r>
              <a:rPr lang="en-CA" sz="2400" b="1" dirty="0" err="1">
                <a:solidFill>
                  <a:srgbClr val="E36C09"/>
                </a:solidFill>
              </a:rPr>
              <a:t>bezpečných</a:t>
            </a:r>
            <a:r>
              <a:rPr lang="en-CA" sz="2400" b="1" dirty="0">
                <a:solidFill>
                  <a:srgbClr val="E36C09"/>
                </a:solidFill>
              </a:rPr>
              <a:t> </a:t>
            </a:r>
            <a:r>
              <a:rPr lang="en-CA" sz="2400" b="1" dirty="0" err="1">
                <a:solidFill>
                  <a:srgbClr val="E36C09"/>
                </a:solidFill>
              </a:rPr>
              <a:t>komunit</a:t>
            </a:r>
            <a:r>
              <a:rPr lang="en-CA" sz="2400" b="1" dirty="0">
                <a:solidFill>
                  <a:srgbClr val="E36C09"/>
                </a:solidFill>
              </a:rPr>
              <a:t> pro </a:t>
            </a:r>
            <a:r>
              <a:rPr lang="en-CA" sz="2400" b="1" dirty="0" err="1">
                <a:solidFill>
                  <a:srgbClr val="E36C09"/>
                </a:solidFill>
              </a:rPr>
              <a:t>seniory</a:t>
            </a:r>
            <a:endParaRPr lang="en-CA" sz="2400" b="1" dirty="0">
              <a:solidFill>
                <a:srgbClr val="E36C09"/>
              </a:solidFill>
            </a:endParaRPr>
          </a:p>
          <a:p>
            <a:pPr marL="342900" lvl="0" indent="-342900" algn="l" rtl="0">
              <a:lnSpc>
                <a:spcPct val="140000"/>
              </a:lnSpc>
              <a:spcBef>
                <a:spcPts val="700"/>
              </a:spcBef>
              <a:spcAft>
                <a:spcPts val="0"/>
              </a:spcAft>
              <a:buClr>
                <a:srgbClr val="000000"/>
              </a:buClr>
              <a:buSzPts val="2400"/>
              <a:buFont typeface="Arial"/>
              <a:buChar char="•"/>
            </a:pPr>
            <a:r>
              <a:rPr lang="en-CA" sz="2400" b="1" dirty="0"/>
              <a:t>Community benefited from frontline person dedicated to this issue / </a:t>
            </a:r>
            <a:r>
              <a:rPr lang="en-CA" sz="2400" b="1" dirty="0" err="1">
                <a:solidFill>
                  <a:srgbClr val="E36C09"/>
                </a:solidFill>
              </a:rPr>
              <a:t>Komunita</a:t>
            </a:r>
            <a:r>
              <a:rPr lang="en-CA" sz="2400" b="1" dirty="0">
                <a:solidFill>
                  <a:srgbClr val="E36C09"/>
                </a:solidFill>
              </a:rPr>
              <a:t> </a:t>
            </a:r>
            <a:r>
              <a:rPr lang="en-CA" sz="2400" b="1" dirty="0" err="1">
                <a:solidFill>
                  <a:srgbClr val="E36C09"/>
                </a:solidFill>
              </a:rPr>
              <a:t>těžila</a:t>
            </a:r>
            <a:r>
              <a:rPr lang="en-CA" sz="2400" b="1" dirty="0">
                <a:solidFill>
                  <a:srgbClr val="E36C09"/>
                </a:solidFill>
              </a:rPr>
              <a:t> z </a:t>
            </a:r>
            <a:r>
              <a:rPr lang="en-CA" sz="2400" b="1" dirty="0" err="1">
                <a:solidFill>
                  <a:srgbClr val="E36C09"/>
                </a:solidFill>
              </a:rPr>
              <a:t>osoby</a:t>
            </a:r>
            <a:r>
              <a:rPr lang="en-CA" sz="2400" b="1" dirty="0">
                <a:solidFill>
                  <a:srgbClr val="E36C09"/>
                </a:solidFill>
              </a:rPr>
              <a:t> v </a:t>
            </a:r>
            <a:r>
              <a:rPr lang="en-CA" sz="2400" b="1" dirty="0" err="1">
                <a:solidFill>
                  <a:srgbClr val="E36C09"/>
                </a:solidFill>
              </a:rPr>
              <a:t>první</a:t>
            </a:r>
            <a:r>
              <a:rPr lang="en-CA" sz="2400" b="1" dirty="0">
                <a:solidFill>
                  <a:srgbClr val="E36C09"/>
                </a:solidFill>
              </a:rPr>
              <a:t> </a:t>
            </a:r>
            <a:r>
              <a:rPr lang="en-CA" sz="2400" b="1" dirty="0" err="1">
                <a:solidFill>
                  <a:srgbClr val="E36C09"/>
                </a:solidFill>
              </a:rPr>
              <a:t>linii</a:t>
            </a:r>
            <a:r>
              <a:rPr lang="en-CA" sz="2400" b="1" dirty="0">
                <a:solidFill>
                  <a:srgbClr val="E36C09"/>
                </a:solidFill>
              </a:rPr>
              <a:t> </a:t>
            </a:r>
            <a:r>
              <a:rPr lang="en-CA" sz="2400" b="1" dirty="0" err="1">
                <a:solidFill>
                  <a:srgbClr val="E36C09"/>
                </a:solidFill>
              </a:rPr>
              <a:t>věnované</a:t>
            </a:r>
            <a:r>
              <a:rPr lang="en-CA" sz="2400" b="1" dirty="0">
                <a:solidFill>
                  <a:srgbClr val="E36C09"/>
                </a:solidFill>
              </a:rPr>
              <a:t> </a:t>
            </a:r>
            <a:r>
              <a:rPr lang="en-CA" sz="2400" b="1" dirty="0" err="1">
                <a:solidFill>
                  <a:srgbClr val="E36C09"/>
                </a:solidFill>
              </a:rPr>
              <a:t>této</a:t>
            </a:r>
            <a:r>
              <a:rPr lang="en-CA" sz="2400" b="1" dirty="0">
                <a:solidFill>
                  <a:srgbClr val="E36C09"/>
                </a:solidFill>
              </a:rPr>
              <a:t> </a:t>
            </a:r>
            <a:r>
              <a:rPr lang="en-CA" sz="2400" b="1" dirty="0" err="1">
                <a:solidFill>
                  <a:srgbClr val="E36C09"/>
                </a:solidFill>
              </a:rPr>
              <a:t>problematice</a:t>
            </a:r>
            <a:endParaRPr lang="en-CA" sz="2400" b="1" dirty="0">
              <a:solidFill>
                <a:srgbClr val="E36C09"/>
              </a:solidFill>
            </a:endParaRPr>
          </a:p>
          <a:p>
            <a:pPr marR="0" lvl="0" algn="l" defTabSz="914400" rtl="0" eaLnBrk="1" fontAlgn="auto" latinLnBrk="0" hangingPunct="1">
              <a:lnSpc>
                <a:spcPct val="100000"/>
              </a:lnSpc>
              <a:spcBef>
                <a:spcPts val="700"/>
              </a:spcBef>
              <a:spcAft>
                <a:spcPts val="0"/>
              </a:spcAft>
              <a:buClr>
                <a:srgbClr val="000000"/>
              </a:buClr>
              <a:buSzPct val="100000"/>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646121"/>
            <a:ext cx="10280074" cy="13619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Key Finding…</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Klíčové</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zjištění</a:t>
            </a:r>
            <a:br>
              <a:rPr lang="en-CA" sz="4000" b="1" i="0" u="none" strike="noStrike" cap="none" dirty="0">
                <a:solidFill>
                  <a:srgbClr val="000000"/>
                </a:solidFill>
                <a:latin typeface="Comic Sans MS"/>
                <a:ea typeface="Comic Sans MS"/>
                <a:cs typeface="Comic Sans MS"/>
                <a:sym typeface="Comic Sans MS"/>
              </a:rPr>
            </a:br>
            <a:r>
              <a:rPr lang="en-CA" sz="1050" b="0" i="1" u="none" strike="noStrike" cap="none" dirty="0">
                <a:solidFill>
                  <a:srgbClr val="000000"/>
                </a:solidFill>
                <a:latin typeface="Comic Sans MS"/>
                <a:ea typeface="Comic Sans MS"/>
                <a:cs typeface="Comic Sans MS"/>
                <a:sym typeface="Comic Sans MS"/>
              </a:rPr>
              <a:t>A. Groh (2003)</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8147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053968" y="1984582"/>
            <a:ext cx="10209053" cy="5062924"/>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000"/>
              <a:buFont typeface="Arial"/>
              <a:buChar char="•"/>
            </a:pPr>
            <a:r>
              <a:rPr lang="en-CA" sz="2400" b="1" dirty="0"/>
              <a:t>Successful in raising profile of elder abuse in community / </a:t>
            </a:r>
            <a:r>
              <a:rPr lang="en-CA" sz="2400" b="1" dirty="0" err="1">
                <a:solidFill>
                  <a:srgbClr val="E36C09"/>
                </a:solidFill>
              </a:rPr>
              <a:t>Úspěšný</a:t>
            </a:r>
            <a:r>
              <a:rPr lang="en-CA" sz="2400" b="1" dirty="0">
                <a:solidFill>
                  <a:srgbClr val="E36C09"/>
                </a:solidFill>
              </a:rPr>
              <a:t> </a:t>
            </a:r>
            <a:r>
              <a:rPr lang="en-CA" sz="2400" b="1" dirty="0" err="1">
                <a:solidFill>
                  <a:srgbClr val="E36C09"/>
                </a:solidFill>
              </a:rPr>
              <a:t>zviditelnění</a:t>
            </a:r>
            <a:r>
              <a:rPr lang="en-CA" sz="2400" b="1" dirty="0">
                <a:solidFill>
                  <a:srgbClr val="E36C09"/>
                </a:solidFill>
              </a:rPr>
              <a:t> </a:t>
            </a:r>
            <a:r>
              <a:rPr lang="en-CA" sz="2400" b="1" dirty="0" err="1">
                <a:solidFill>
                  <a:srgbClr val="E36C09"/>
                </a:solidFill>
              </a:rPr>
              <a:t>problematiky</a:t>
            </a:r>
            <a:r>
              <a:rPr lang="en-CA" sz="2400" b="1" dirty="0">
                <a:solidFill>
                  <a:srgbClr val="E36C09"/>
                </a:solidFill>
              </a:rPr>
              <a:t> </a:t>
            </a:r>
            <a:r>
              <a:rPr lang="en-CA" sz="2400" b="1" dirty="0" err="1">
                <a:solidFill>
                  <a:srgbClr val="E36C09"/>
                </a:solidFill>
              </a:rPr>
              <a:t>týrání</a:t>
            </a:r>
            <a:r>
              <a:rPr lang="en-CA" sz="2400" b="1" dirty="0">
                <a:solidFill>
                  <a:srgbClr val="E36C09"/>
                </a:solidFill>
              </a:rPr>
              <a:t> a </a:t>
            </a:r>
            <a:r>
              <a:rPr lang="en-CA" sz="2400" b="1" dirty="0" err="1">
                <a:solidFill>
                  <a:srgbClr val="E36C09"/>
                </a:solidFill>
              </a:rPr>
              <a:t>zneužívání</a:t>
            </a:r>
            <a:r>
              <a:rPr lang="en-CA" sz="2400" b="1" dirty="0">
                <a:solidFill>
                  <a:srgbClr val="E36C09"/>
                </a:solidFill>
              </a:rPr>
              <a:t> </a:t>
            </a:r>
            <a:r>
              <a:rPr lang="en-CA" sz="2400" b="1" dirty="0" err="1">
                <a:solidFill>
                  <a:srgbClr val="E36C09"/>
                </a:solidFill>
              </a:rPr>
              <a:t>seniorů</a:t>
            </a:r>
            <a:r>
              <a:rPr lang="en-CA" sz="2400" b="1" dirty="0">
                <a:solidFill>
                  <a:srgbClr val="E36C09"/>
                </a:solidFill>
              </a:rPr>
              <a:t> v </a:t>
            </a:r>
            <a:r>
              <a:rPr lang="en-CA" sz="2400" b="1" dirty="0" err="1">
                <a:solidFill>
                  <a:srgbClr val="E36C09"/>
                </a:solidFill>
              </a:rPr>
              <a:t>komunitě</a:t>
            </a:r>
            <a:endParaRPr lang="en-CA" sz="4000" b="1" dirty="0"/>
          </a:p>
          <a:p>
            <a:pPr marL="342900" lvl="0" indent="-215900" algn="l" rtl="0">
              <a:lnSpc>
                <a:spcPct val="100000"/>
              </a:lnSpc>
              <a:spcBef>
                <a:spcPts val="700"/>
              </a:spcBef>
              <a:spcAft>
                <a:spcPts val="0"/>
              </a:spcAft>
              <a:buClr>
                <a:srgbClr val="000000"/>
              </a:buClr>
              <a:buSzPts val="2000"/>
              <a:buFont typeface="Arial"/>
              <a:buNone/>
            </a:pPr>
            <a:endParaRPr lang="en-CA" sz="2400" b="1" dirty="0">
              <a:solidFill>
                <a:srgbClr val="E36C09"/>
              </a:solidFill>
            </a:endParaRPr>
          </a:p>
          <a:p>
            <a:pPr marL="342900" lvl="0" indent="-342900" algn="l" rtl="0">
              <a:lnSpc>
                <a:spcPct val="100000"/>
              </a:lnSpc>
              <a:spcBef>
                <a:spcPts val="700"/>
              </a:spcBef>
              <a:spcAft>
                <a:spcPts val="0"/>
              </a:spcAft>
              <a:buClr>
                <a:srgbClr val="000000"/>
              </a:buClr>
              <a:buSzPts val="2000"/>
              <a:buFont typeface="Arial"/>
              <a:buChar char="•"/>
            </a:pPr>
            <a:r>
              <a:rPr lang="en-CA" sz="2400" b="1" dirty="0"/>
              <a:t> Strong network of community partners including the multicultural community / </a:t>
            </a:r>
            <a:r>
              <a:rPr lang="en-CA" sz="2400" b="1" dirty="0" err="1">
                <a:solidFill>
                  <a:srgbClr val="E36C09"/>
                </a:solidFill>
              </a:rPr>
              <a:t>Silná</a:t>
            </a:r>
            <a:r>
              <a:rPr lang="en-CA" sz="2400" b="1" dirty="0">
                <a:solidFill>
                  <a:srgbClr val="E36C09"/>
                </a:solidFill>
              </a:rPr>
              <a:t> </a:t>
            </a:r>
            <a:r>
              <a:rPr lang="en-CA" sz="2400" b="1" dirty="0" err="1">
                <a:solidFill>
                  <a:srgbClr val="E36C09"/>
                </a:solidFill>
              </a:rPr>
              <a:t>síť</a:t>
            </a:r>
            <a:r>
              <a:rPr lang="en-CA" sz="2400" b="1" dirty="0">
                <a:solidFill>
                  <a:srgbClr val="E36C09"/>
                </a:solidFill>
              </a:rPr>
              <a:t> </a:t>
            </a:r>
            <a:r>
              <a:rPr lang="en-CA" sz="2400" b="1" dirty="0" err="1">
                <a:solidFill>
                  <a:srgbClr val="E36C09"/>
                </a:solidFill>
              </a:rPr>
              <a:t>komunitních</a:t>
            </a:r>
            <a:r>
              <a:rPr lang="en-CA" sz="2400" b="1" dirty="0">
                <a:solidFill>
                  <a:srgbClr val="E36C09"/>
                </a:solidFill>
              </a:rPr>
              <a:t> </a:t>
            </a:r>
            <a:r>
              <a:rPr lang="en-CA" sz="2400" b="1" dirty="0" err="1">
                <a:solidFill>
                  <a:srgbClr val="E36C09"/>
                </a:solidFill>
              </a:rPr>
              <a:t>partnerů</a:t>
            </a:r>
            <a:r>
              <a:rPr lang="en-CA" sz="2400" b="1" dirty="0">
                <a:solidFill>
                  <a:srgbClr val="E36C09"/>
                </a:solidFill>
              </a:rPr>
              <a:t> </a:t>
            </a:r>
            <a:r>
              <a:rPr lang="en-CA" sz="2400" b="1" dirty="0" err="1">
                <a:solidFill>
                  <a:srgbClr val="E36C09"/>
                </a:solidFill>
              </a:rPr>
              <a:t>včetně</a:t>
            </a:r>
            <a:r>
              <a:rPr lang="en-CA" sz="2400" b="1" dirty="0">
                <a:solidFill>
                  <a:srgbClr val="E36C09"/>
                </a:solidFill>
              </a:rPr>
              <a:t> </a:t>
            </a:r>
            <a:r>
              <a:rPr lang="en-CA" sz="2400" b="1" dirty="0" err="1">
                <a:solidFill>
                  <a:srgbClr val="E36C09"/>
                </a:solidFill>
              </a:rPr>
              <a:t>multikulturní</a:t>
            </a:r>
            <a:r>
              <a:rPr lang="en-CA" sz="2400" b="1" dirty="0">
                <a:solidFill>
                  <a:srgbClr val="E36C09"/>
                </a:solidFill>
              </a:rPr>
              <a:t> </a:t>
            </a:r>
            <a:r>
              <a:rPr lang="en-CA" sz="2400" b="1" dirty="0" err="1">
                <a:solidFill>
                  <a:srgbClr val="E36C09"/>
                </a:solidFill>
              </a:rPr>
              <a:t>komunity</a:t>
            </a:r>
            <a:endParaRPr lang="en-CA" sz="4000" b="1" dirty="0"/>
          </a:p>
          <a:p>
            <a:pPr marL="342900" lvl="0" indent="-215900" algn="l" rtl="0">
              <a:lnSpc>
                <a:spcPct val="100000"/>
              </a:lnSpc>
              <a:spcBef>
                <a:spcPts val="700"/>
              </a:spcBef>
              <a:spcAft>
                <a:spcPts val="0"/>
              </a:spcAft>
              <a:buClr>
                <a:srgbClr val="000000"/>
              </a:buClr>
              <a:buSzPts val="2000"/>
              <a:buFont typeface="Arial"/>
              <a:buNone/>
            </a:pPr>
            <a:endParaRPr lang="en-CA" sz="2400" b="1" dirty="0">
              <a:solidFill>
                <a:srgbClr val="E36C09"/>
              </a:solidFill>
            </a:endParaRPr>
          </a:p>
          <a:p>
            <a:pPr marL="342900" lvl="0" indent="-342900" algn="l" rtl="0">
              <a:lnSpc>
                <a:spcPct val="100000"/>
              </a:lnSpc>
              <a:spcBef>
                <a:spcPts val="700"/>
              </a:spcBef>
              <a:spcAft>
                <a:spcPts val="0"/>
              </a:spcAft>
              <a:buClr>
                <a:srgbClr val="000000"/>
              </a:buClr>
              <a:buSzPts val="2000"/>
              <a:buFont typeface="Arial"/>
              <a:buChar char="•"/>
            </a:pPr>
            <a:r>
              <a:rPr lang="en-CA" sz="2400" b="1" i="1" dirty="0"/>
              <a:t>Lack of referrals and difficulty completing circle meant that restorative justice could not be primary means of dealing with elder abuse. </a:t>
            </a:r>
            <a:r>
              <a:rPr lang="en-CA" sz="1050" b="1" i="1" dirty="0"/>
              <a:t>(Final evaluation) </a:t>
            </a:r>
            <a:r>
              <a:rPr lang="en-CA" sz="2400" b="1" dirty="0"/>
              <a:t>/ </a:t>
            </a:r>
            <a:endParaRPr lang="cs-CZ" sz="2400" b="1" dirty="0"/>
          </a:p>
          <a:p>
            <a:pPr lvl="0" algn="l" rtl="0">
              <a:lnSpc>
                <a:spcPct val="100000"/>
              </a:lnSpc>
              <a:spcBef>
                <a:spcPts val="700"/>
              </a:spcBef>
              <a:spcAft>
                <a:spcPts val="0"/>
              </a:spcAft>
              <a:buClr>
                <a:srgbClr val="000000"/>
              </a:buClr>
              <a:buSzPts val="2000"/>
            </a:pPr>
            <a:r>
              <a:rPr lang="cs-CZ" sz="2400" b="1" dirty="0">
                <a:solidFill>
                  <a:srgbClr val="E36C09"/>
                </a:solidFill>
              </a:rPr>
              <a:t>     </a:t>
            </a:r>
            <a:r>
              <a:rPr lang="en-CA" sz="2400" b="1" dirty="0" err="1">
                <a:solidFill>
                  <a:srgbClr val="E36C09"/>
                </a:solidFill>
              </a:rPr>
              <a:t>Nedostatek</a:t>
            </a:r>
            <a:r>
              <a:rPr lang="en-CA" sz="2400" b="1" dirty="0">
                <a:solidFill>
                  <a:srgbClr val="E36C09"/>
                </a:solidFill>
              </a:rPr>
              <a:t> </a:t>
            </a:r>
            <a:r>
              <a:rPr lang="en-CA" sz="2400" b="1" dirty="0" err="1">
                <a:solidFill>
                  <a:srgbClr val="E36C09"/>
                </a:solidFill>
              </a:rPr>
              <a:t>předání</a:t>
            </a:r>
            <a:r>
              <a:rPr lang="en-CA" sz="2400" b="1" dirty="0">
                <a:solidFill>
                  <a:srgbClr val="E36C09"/>
                </a:solidFill>
              </a:rPr>
              <a:t> </a:t>
            </a:r>
            <a:r>
              <a:rPr lang="en-CA" sz="2400" b="1" dirty="0" err="1">
                <a:solidFill>
                  <a:srgbClr val="E36C09"/>
                </a:solidFill>
              </a:rPr>
              <a:t>případu</a:t>
            </a:r>
            <a:r>
              <a:rPr lang="en-CA" sz="2400" b="1" dirty="0">
                <a:solidFill>
                  <a:srgbClr val="E36C09"/>
                </a:solidFill>
              </a:rPr>
              <a:t> a </a:t>
            </a:r>
            <a:r>
              <a:rPr lang="en-CA" sz="2400" b="1" dirty="0" err="1">
                <a:solidFill>
                  <a:srgbClr val="E36C09"/>
                </a:solidFill>
              </a:rPr>
              <a:t>potíže</a:t>
            </a:r>
            <a:r>
              <a:rPr lang="en-CA" sz="2400" b="1" dirty="0">
                <a:solidFill>
                  <a:srgbClr val="E36C09"/>
                </a:solidFill>
              </a:rPr>
              <a:t> s </a:t>
            </a:r>
            <a:r>
              <a:rPr lang="en-CA" sz="2400" b="1" dirty="0" err="1">
                <a:solidFill>
                  <a:srgbClr val="E36C09"/>
                </a:solidFill>
              </a:rPr>
              <a:t>dokončením</a:t>
            </a:r>
            <a:r>
              <a:rPr lang="en-CA" sz="2400" b="1" dirty="0">
                <a:solidFill>
                  <a:srgbClr val="E36C09"/>
                </a:solidFill>
              </a:rPr>
              <a:t> </a:t>
            </a:r>
            <a:r>
              <a:rPr lang="en-CA" sz="2400" b="1" dirty="0" err="1">
                <a:solidFill>
                  <a:srgbClr val="E36C09"/>
                </a:solidFill>
              </a:rPr>
              <a:t>kruhu</a:t>
            </a:r>
            <a:r>
              <a:rPr lang="en-CA" sz="2400" b="1" dirty="0">
                <a:solidFill>
                  <a:srgbClr val="E36C09"/>
                </a:solidFill>
              </a:rPr>
              <a:t> </a:t>
            </a:r>
            <a:r>
              <a:rPr lang="en-CA" sz="2400" b="1" dirty="0" err="1">
                <a:solidFill>
                  <a:srgbClr val="E36C09"/>
                </a:solidFill>
              </a:rPr>
              <a:t>znamenaly</a:t>
            </a:r>
            <a:r>
              <a:rPr lang="en-CA" sz="2400" b="1" dirty="0">
                <a:solidFill>
                  <a:srgbClr val="E36C09"/>
                </a:solidFill>
              </a:rPr>
              <a:t>, </a:t>
            </a:r>
            <a:r>
              <a:rPr lang="en-CA" sz="2400" b="1" dirty="0" err="1">
                <a:solidFill>
                  <a:srgbClr val="E36C09"/>
                </a:solidFill>
              </a:rPr>
              <a:t>že</a:t>
            </a:r>
            <a:r>
              <a:rPr lang="en-CA" sz="2400" b="1" dirty="0">
                <a:solidFill>
                  <a:srgbClr val="E36C09"/>
                </a:solidFill>
              </a:rPr>
              <a:t> </a:t>
            </a:r>
            <a:br>
              <a:rPr lang="cs-CZ" sz="2400" b="1" dirty="0">
                <a:solidFill>
                  <a:srgbClr val="E36C09"/>
                </a:solidFill>
              </a:rPr>
            </a:br>
            <a:r>
              <a:rPr lang="cs-CZ" sz="2400" b="1" dirty="0">
                <a:solidFill>
                  <a:srgbClr val="E36C09"/>
                </a:solidFill>
              </a:rPr>
              <a:t>     </a:t>
            </a:r>
            <a:r>
              <a:rPr lang="en-CA" sz="2400" b="1" dirty="0" err="1">
                <a:solidFill>
                  <a:srgbClr val="E36C09"/>
                </a:solidFill>
              </a:rPr>
              <a:t>restorativní</a:t>
            </a:r>
            <a:r>
              <a:rPr lang="en-CA" sz="2400" b="1" dirty="0">
                <a:solidFill>
                  <a:srgbClr val="E36C09"/>
                </a:solidFill>
              </a:rPr>
              <a:t> justice </a:t>
            </a:r>
            <a:r>
              <a:rPr lang="en-CA" sz="2400" b="1" dirty="0" err="1">
                <a:solidFill>
                  <a:srgbClr val="E36C09"/>
                </a:solidFill>
              </a:rPr>
              <a:t>nemohla</a:t>
            </a:r>
            <a:r>
              <a:rPr lang="en-CA" sz="2400" b="1" dirty="0">
                <a:solidFill>
                  <a:srgbClr val="E36C09"/>
                </a:solidFill>
              </a:rPr>
              <a:t> </a:t>
            </a:r>
            <a:r>
              <a:rPr lang="en-CA" sz="2400" b="1" dirty="0" err="1">
                <a:solidFill>
                  <a:srgbClr val="E36C09"/>
                </a:solidFill>
              </a:rPr>
              <a:t>být</a:t>
            </a:r>
            <a:r>
              <a:rPr lang="en-CA" sz="2400" b="1" dirty="0">
                <a:solidFill>
                  <a:srgbClr val="E36C09"/>
                </a:solidFill>
              </a:rPr>
              <a:t> </a:t>
            </a:r>
            <a:r>
              <a:rPr lang="en-CA" sz="2400" b="1" dirty="0" err="1">
                <a:solidFill>
                  <a:srgbClr val="E36C09"/>
                </a:solidFill>
              </a:rPr>
              <a:t>primárním</a:t>
            </a:r>
            <a:r>
              <a:rPr lang="en-CA" sz="2400" b="1" dirty="0">
                <a:solidFill>
                  <a:srgbClr val="E36C09"/>
                </a:solidFill>
              </a:rPr>
              <a:t> </a:t>
            </a:r>
            <a:r>
              <a:rPr lang="en-CA" sz="2400" b="1" dirty="0" err="1">
                <a:solidFill>
                  <a:srgbClr val="E36C09"/>
                </a:solidFill>
              </a:rPr>
              <a:t>prostředkem</a:t>
            </a:r>
            <a:r>
              <a:rPr lang="en-CA" sz="2400" b="1" dirty="0">
                <a:solidFill>
                  <a:srgbClr val="E36C09"/>
                </a:solidFill>
              </a:rPr>
              <a:t> pro </a:t>
            </a:r>
            <a:r>
              <a:rPr lang="en-CA" sz="2400" b="1" dirty="0" err="1">
                <a:solidFill>
                  <a:srgbClr val="E36C09"/>
                </a:solidFill>
              </a:rPr>
              <a:t>řešení</a:t>
            </a:r>
            <a:r>
              <a:rPr lang="en-CA" sz="2400" b="1" dirty="0">
                <a:solidFill>
                  <a:srgbClr val="E36C09"/>
                </a:solidFill>
              </a:rPr>
              <a:t> </a:t>
            </a:r>
            <a:r>
              <a:rPr lang="en-CA" sz="2400" b="1" dirty="0" err="1">
                <a:solidFill>
                  <a:srgbClr val="E36C09"/>
                </a:solidFill>
              </a:rPr>
              <a:t>týrání</a:t>
            </a:r>
            <a:r>
              <a:rPr lang="en-CA" sz="2400" b="1" dirty="0">
                <a:solidFill>
                  <a:srgbClr val="E36C09"/>
                </a:solidFill>
              </a:rPr>
              <a:t> a </a:t>
            </a:r>
            <a:br>
              <a:rPr lang="cs-CZ" sz="2400" b="1" dirty="0">
                <a:solidFill>
                  <a:srgbClr val="E36C09"/>
                </a:solidFill>
              </a:rPr>
            </a:br>
            <a:r>
              <a:rPr lang="cs-CZ" sz="2400" b="1" dirty="0">
                <a:solidFill>
                  <a:srgbClr val="E36C09"/>
                </a:solidFill>
              </a:rPr>
              <a:t>     </a:t>
            </a:r>
            <a:r>
              <a:rPr lang="en-CA" sz="2400" b="1" dirty="0" err="1">
                <a:solidFill>
                  <a:srgbClr val="E36C09"/>
                </a:solidFill>
              </a:rPr>
              <a:t>zneužívání</a:t>
            </a:r>
            <a:r>
              <a:rPr lang="en-CA" sz="2400" b="1" dirty="0">
                <a:solidFill>
                  <a:srgbClr val="E36C09"/>
                </a:solidFill>
              </a:rPr>
              <a:t> </a:t>
            </a:r>
            <a:r>
              <a:rPr lang="en-CA" sz="2400" b="1" dirty="0" err="1">
                <a:solidFill>
                  <a:srgbClr val="E36C09"/>
                </a:solidFill>
              </a:rPr>
              <a:t>seniorů</a:t>
            </a:r>
            <a:r>
              <a:rPr lang="en-CA" sz="2400" b="1" dirty="0">
                <a:solidFill>
                  <a:srgbClr val="E36C09"/>
                </a:solidFill>
              </a:rPr>
              <a:t>.</a:t>
            </a:r>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467587"/>
            <a:ext cx="10280074" cy="13696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Evaluation Summary… Project</a:t>
            </a:r>
            <a:br>
              <a:rPr lang="en-CA" sz="3600" b="1" dirty="0"/>
            </a:br>
            <a:r>
              <a:rPr lang="en-CA" sz="3600" b="1" dirty="0" err="1">
                <a:solidFill>
                  <a:srgbClr val="E36C09"/>
                </a:solidFill>
              </a:rPr>
              <a:t>Shrnutí</a:t>
            </a:r>
            <a:r>
              <a:rPr lang="en-CA" sz="3600" b="1" dirty="0">
                <a:solidFill>
                  <a:srgbClr val="E36C09"/>
                </a:solidFill>
              </a:rPr>
              <a:t> </a:t>
            </a:r>
            <a:r>
              <a:rPr lang="en-CA" sz="3600" b="1" dirty="0" err="1">
                <a:solidFill>
                  <a:srgbClr val="E36C09"/>
                </a:solidFill>
              </a:rPr>
              <a:t>hodnocení</a:t>
            </a:r>
            <a:r>
              <a:rPr lang="en-CA" sz="3600" b="1" dirty="0">
                <a:solidFill>
                  <a:srgbClr val="E36C09"/>
                </a:solidFill>
              </a:rPr>
              <a:t>… </a:t>
            </a:r>
            <a:r>
              <a:rPr lang="en-CA" sz="3600" b="1" dirty="0" err="1">
                <a:solidFill>
                  <a:srgbClr val="E36C09"/>
                </a:solidFill>
              </a:rPr>
              <a:t>Projekt</a:t>
            </a:r>
            <a:br>
              <a:rPr lang="cs-CZ" sz="3600" b="1" dirty="0">
                <a:solidFill>
                  <a:srgbClr val="E36C09"/>
                </a:solidFill>
              </a:rPr>
            </a:br>
            <a:r>
              <a:rPr lang="en-CA" sz="1100" i="1" dirty="0"/>
              <a:t>Dr. R. Linden ( 2007)</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3659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81943"/>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1840906" y="1268420"/>
            <a:ext cx="10351094" cy="5669757"/>
          </a:xfrm>
          <a:prstGeom prst="rect">
            <a:avLst/>
          </a:prstGeom>
          <a:noFill/>
        </p:spPr>
        <p:txBody>
          <a:bodyPr wrap="square">
            <a:spAutoFit/>
          </a:bodyPr>
          <a:lstStyle/>
          <a:p>
            <a:pPr marL="229743" lvl="0" indent="-229743" algn="ctr" rtl="0">
              <a:lnSpc>
                <a:spcPct val="150000"/>
              </a:lnSpc>
              <a:spcBef>
                <a:spcPts val="0"/>
              </a:spcBef>
              <a:spcAft>
                <a:spcPts val="0"/>
              </a:spcAft>
              <a:buClr>
                <a:srgbClr val="000000"/>
              </a:buClr>
              <a:buSzPct val="100000"/>
              <a:buFont typeface="Comic Sans MS"/>
              <a:buNone/>
            </a:pPr>
            <a:r>
              <a:rPr lang="en-CA" sz="2200" i="1" dirty="0"/>
              <a:t>“</a:t>
            </a:r>
            <a:r>
              <a:rPr lang="en-CA" sz="2200" b="1" i="1" dirty="0"/>
              <a:t>Project partners arrived at conflict</a:t>
            </a:r>
            <a:endParaRPr lang="en-CA" sz="4000" b="1" dirty="0"/>
          </a:p>
          <a:p>
            <a:pPr marL="229743" lvl="0" indent="-229743" algn="ctr" rtl="0">
              <a:lnSpc>
                <a:spcPct val="60000"/>
              </a:lnSpc>
              <a:spcBef>
                <a:spcPts val="400"/>
              </a:spcBef>
              <a:spcAft>
                <a:spcPts val="0"/>
              </a:spcAft>
              <a:buClr>
                <a:srgbClr val="000000"/>
              </a:buClr>
              <a:buSzPct val="100000"/>
              <a:buFont typeface="Comic Sans MS"/>
              <a:buNone/>
            </a:pPr>
            <a:r>
              <a:rPr lang="en-CA" sz="2200" b="1" i="1" dirty="0"/>
              <a:t>management approach to elder abuse…” </a:t>
            </a:r>
            <a:r>
              <a:rPr lang="en-CA" sz="1000" b="1" i="1" dirty="0"/>
              <a:t>Dr. R. Linden</a:t>
            </a:r>
            <a:endParaRPr lang="en-CA" sz="2400" b="1" i="1" dirty="0"/>
          </a:p>
          <a:p>
            <a:pPr marL="229743" lvl="0" indent="-229743" algn="ctr" rtl="0">
              <a:lnSpc>
                <a:spcPct val="60000"/>
              </a:lnSpc>
              <a:spcBef>
                <a:spcPts val="400"/>
              </a:spcBef>
              <a:spcAft>
                <a:spcPts val="0"/>
              </a:spcAft>
              <a:buClr>
                <a:srgbClr val="000000"/>
              </a:buClr>
              <a:buSzPct val="100000"/>
              <a:buFont typeface="Comic Sans MS"/>
              <a:buNone/>
            </a:pPr>
            <a:r>
              <a:rPr lang="en-CA" sz="2400" b="1" i="1" dirty="0"/>
              <a:t> </a:t>
            </a:r>
            <a:endParaRPr lang="en-CA" sz="4000" b="1" dirty="0"/>
          </a:p>
          <a:p>
            <a:pPr marL="229743" lvl="0" indent="-218312" algn="l" rtl="0">
              <a:lnSpc>
                <a:spcPct val="150000"/>
              </a:lnSpc>
              <a:spcBef>
                <a:spcPts val="400"/>
              </a:spcBef>
              <a:spcAft>
                <a:spcPts val="0"/>
              </a:spcAft>
              <a:buClr>
                <a:srgbClr val="000000"/>
              </a:buClr>
              <a:buSzPct val="100000"/>
              <a:buFont typeface="Comic Sans MS"/>
              <a:buChar char="•"/>
            </a:pPr>
            <a:r>
              <a:rPr lang="en-CA" sz="2400" b="1" dirty="0"/>
              <a:t>Best way to deal with conflict is to establish systems for conflict management / </a:t>
            </a:r>
            <a:r>
              <a:rPr lang="en-CA" sz="2400" b="1" dirty="0" err="1">
                <a:solidFill>
                  <a:srgbClr val="E36C09"/>
                </a:solidFill>
              </a:rPr>
              <a:t>Nejlepší</a:t>
            </a:r>
            <a:r>
              <a:rPr lang="en-CA" sz="2400" b="1" dirty="0">
                <a:solidFill>
                  <a:srgbClr val="E36C09"/>
                </a:solidFill>
              </a:rPr>
              <a:t> </a:t>
            </a:r>
            <a:r>
              <a:rPr lang="en-CA" sz="2400" b="1" dirty="0" err="1">
                <a:solidFill>
                  <a:srgbClr val="E36C09"/>
                </a:solidFill>
              </a:rPr>
              <a:t>způsob</a:t>
            </a:r>
            <a:r>
              <a:rPr lang="en-CA" sz="2400" b="1" dirty="0">
                <a:solidFill>
                  <a:srgbClr val="E36C09"/>
                </a:solidFill>
              </a:rPr>
              <a:t>, jak se </a:t>
            </a:r>
            <a:r>
              <a:rPr lang="en-CA" sz="2400" b="1" dirty="0" err="1">
                <a:solidFill>
                  <a:srgbClr val="E36C09"/>
                </a:solidFill>
              </a:rPr>
              <a:t>vypořádat</a:t>
            </a:r>
            <a:r>
              <a:rPr lang="en-CA" sz="2400" b="1" dirty="0">
                <a:solidFill>
                  <a:srgbClr val="E36C09"/>
                </a:solidFill>
              </a:rPr>
              <a:t> s </a:t>
            </a:r>
            <a:r>
              <a:rPr lang="en-CA" sz="2400" b="1" dirty="0" err="1">
                <a:solidFill>
                  <a:srgbClr val="E36C09"/>
                </a:solidFill>
              </a:rPr>
              <a:t>konflikty</a:t>
            </a:r>
            <a:r>
              <a:rPr lang="en-CA" sz="2400" b="1" dirty="0">
                <a:solidFill>
                  <a:srgbClr val="E36C09"/>
                </a:solidFill>
              </a:rPr>
              <a:t>, je </a:t>
            </a:r>
            <a:r>
              <a:rPr lang="en-CA" sz="2400" b="1" dirty="0" err="1">
                <a:solidFill>
                  <a:srgbClr val="E36C09"/>
                </a:solidFill>
              </a:rPr>
              <a:t>zavést</a:t>
            </a:r>
            <a:r>
              <a:rPr lang="en-CA" sz="2400" b="1" dirty="0">
                <a:solidFill>
                  <a:srgbClr val="E36C09"/>
                </a:solidFill>
              </a:rPr>
              <a:t> </a:t>
            </a:r>
            <a:r>
              <a:rPr lang="en-CA" sz="2400" b="1" dirty="0" err="1">
                <a:solidFill>
                  <a:srgbClr val="E36C09"/>
                </a:solidFill>
              </a:rPr>
              <a:t>systémy</a:t>
            </a:r>
            <a:r>
              <a:rPr lang="en-CA" sz="2400" b="1" dirty="0">
                <a:solidFill>
                  <a:srgbClr val="E36C09"/>
                </a:solidFill>
              </a:rPr>
              <a:t>, </a:t>
            </a:r>
            <a:r>
              <a:rPr lang="en-CA" sz="2400" b="1" dirty="0" err="1">
                <a:solidFill>
                  <a:srgbClr val="E36C09"/>
                </a:solidFill>
              </a:rPr>
              <a:t>které</a:t>
            </a:r>
            <a:r>
              <a:rPr lang="en-CA" sz="2400" b="1" dirty="0">
                <a:solidFill>
                  <a:srgbClr val="E36C09"/>
                </a:solidFill>
              </a:rPr>
              <a:t> </a:t>
            </a:r>
            <a:r>
              <a:rPr lang="en-CA" sz="2400" b="1" dirty="0" err="1">
                <a:solidFill>
                  <a:srgbClr val="E36C09"/>
                </a:solidFill>
              </a:rPr>
              <a:t>podporují</a:t>
            </a:r>
            <a:r>
              <a:rPr lang="en-CA" sz="2400" b="1" dirty="0">
                <a:solidFill>
                  <a:srgbClr val="E36C09"/>
                </a:solidFill>
              </a:rPr>
              <a:t> </a:t>
            </a:r>
            <a:r>
              <a:rPr lang="en-CA" sz="2400" b="1" dirty="0" err="1">
                <a:solidFill>
                  <a:srgbClr val="E36C09"/>
                </a:solidFill>
              </a:rPr>
              <a:t>řešení</a:t>
            </a:r>
            <a:r>
              <a:rPr lang="en-CA" sz="2400" b="1" dirty="0">
                <a:solidFill>
                  <a:srgbClr val="E36C09"/>
                </a:solidFill>
              </a:rPr>
              <a:t> </a:t>
            </a:r>
            <a:r>
              <a:rPr lang="en-CA" sz="2400" b="1" dirty="0" err="1">
                <a:solidFill>
                  <a:srgbClr val="E36C09"/>
                </a:solidFill>
              </a:rPr>
              <a:t>konfliktů</a:t>
            </a:r>
            <a:endParaRPr lang="en-CA" sz="2400" b="1" dirty="0">
              <a:solidFill>
                <a:srgbClr val="E36C09"/>
              </a:solidFill>
            </a:endParaRPr>
          </a:p>
          <a:p>
            <a:pPr marL="229743" lvl="0" indent="-218312" algn="l" rtl="0">
              <a:lnSpc>
                <a:spcPct val="150000"/>
              </a:lnSpc>
              <a:spcBef>
                <a:spcPts val="400"/>
              </a:spcBef>
              <a:spcAft>
                <a:spcPts val="0"/>
              </a:spcAft>
              <a:buClr>
                <a:srgbClr val="000000"/>
              </a:buClr>
              <a:buSzPct val="100000"/>
              <a:buFont typeface="Comic Sans MS"/>
              <a:buChar char="•"/>
            </a:pPr>
            <a:r>
              <a:rPr lang="en-CA" sz="2400" b="1" dirty="0"/>
              <a:t>Diverse agencies and organizations working together / </a:t>
            </a:r>
            <a:br>
              <a:rPr lang="cs-CZ" sz="2400" b="1" dirty="0"/>
            </a:br>
            <a:r>
              <a:rPr lang="en-CA" sz="2400" b="1" dirty="0" err="1">
                <a:solidFill>
                  <a:srgbClr val="E36C09"/>
                </a:solidFill>
              </a:rPr>
              <a:t>Různé</a:t>
            </a:r>
            <a:r>
              <a:rPr lang="en-CA" sz="2400" b="1" dirty="0">
                <a:solidFill>
                  <a:srgbClr val="E36C09"/>
                </a:solidFill>
              </a:rPr>
              <a:t> </a:t>
            </a:r>
            <a:r>
              <a:rPr lang="en-CA" sz="2400" b="1" dirty="0" err="1">
                <a:solidFill>
                  <a:srgbClr val="E36C09"/>
                </a:solidFill>
              </a:rPr>
              <a:t>spoulpracující</a:t>
            </a:r>
            <a:r>
              <a:rPr lang="en-CA" sz="2400" b="1" dirty="0">
                <a:solidFill>
                  <a:srgbClr val="E36C09"/>
                </a:solidFill>
              </a:rPr>
              <a:t> </a:t>
            </a:r>
            <a:r>
              <a:rPr lang="en-CA" sz="2400" b="1" dirty="0" err="1">
                <a:solidFill>
                  <a:srgbClr val="E36C09"/>
                </a:solidFill>
              </a:rPr>
              <a:t>agentury</a:t>
            </a:r>
            <a:r>
              <a:rPr lang="en-CA" sz="2400" b="1" dirty="0">
                <a:solidFill>
                  <a:srgbClr val="E36C09"/>
                </a:solidFill>
              </a:rPr>
              <a:t> a </a:t>
            </a:r>
            <a:r>
              <a:rPr lang="en-CA" sz="2400" b="1" dirty="0" err="1">
                <a:solidFill>
                  <a:srgbClr val="E36C09"/>
                </a:solidFill>
              </a:rPr>
              <a:t>organizace</a:t>
            </a:r>
            <a:endParaRPr lang="en-CA" sz="2400" b="1" dirty="0">
              <a:solidFill>
                <a:srgbClr val="E36C09"/>
              </a:solidFill>
            </a:endParaRPr>
          </a:p>
          <a:p>
            <a:pPr marL="229743" lvl="0" indent="-218312" algn="l" rtl="0">
              <a:lnSpc>
                <a:spcPct val="150000"/>
              </a:lnSpc>
              <a:spcBef>
                <a:spcPts val="400"/>
              </a:spcBef>
              <a:spcAft>
                <a:spcPts val="0"/>
              </a:spcAft>
              <a:buClr>
                <a:srgbClr val="000000"/>
              </a:buClr>
              <a:buSzPct val="100000"/>
              <a:buFont typeface="Comic Sans MS"/>
              <a:buChar char="•"/>
            </a:pPr>
            <a:r>
              <a:rPr lang="en-CA" sz="2400" b="1" dirty="0"/>
              <a:t>Multiple points of entry / </a:t>
            </a:r>
            <a:r>
              <a:rPr lang="en-CA" sz="2400" b="1" dirty="0" err="1">
                <a:solidFill>
                  <a:srgbClr val="E36C09"/>
                </a:solidFill>
              </a:rPr>
              <a:t>Více</a:t>
            </a:r>
            <a:r>
              <a:rPr lang="en-CA" sz="2400" b="1" dirty="0">
                <a:solidFill>
                  <a:srgbClr val="E36C09"/>
                </a:solidFill>
              </a:rPr>
              <a:t> </a:t>
            </a:r>
            <a:r>
              <a:rPr lang="en-CA" sz="2400" b="1" dirty="0" err="1">
                <a:solidFill>
                  <a:srgbClr val="E36C09"/>
                </a:solidFill>
              </a:rPr>
              <a:t>vstupních</a:t>
            </a:r>
            <a:r>
              <a:rPr lang="en-CA" sz="2400" b="1" dirty="0">
                <a:solidFill>
                  <a:srgbClr val="E36C09"/>
                </a:solidFill>
              </a:rPr>
              <a:t> </a:t>
            </a:r>
            <a:r>
              <a:rPr lang="en-CA" sz="2400" b="1" dirty="0" err="1">
                <a:solidFill>
                  <a:srgbClr val="E36C09"/>
                </a:solidFill>
              </a:rPr>
              <a:t>bodů</a:t>
            </a:r>
            <a:endParaRPr lang="en-CA" sz="2400" b="1" dirty="0">
              <a:solidFill>
                <a:srgbClr val="E36C09"/>
              </a:solidFill>
            </a:endParaRPr>
          </a:p>
          <a:p>
            <a:pPr marL="229743" lvl="0" indent="-218312" algn="l" rtl="0">
              <a:lnSpc>
                <a:spcPct val="150000"/>
              </a:lnSpc>
              <a:spcBef>
                <a:spcPts val="400"/>
              </a:spcBef>
              <a:spcAft>
                <a:spcPts val="0"/>
              </a:spcAft>
              <a:buClr>
                <a:srgbClr val="000000"/>
              </a:buClr>
              <a:buSzPct val="100000"/>
              <a:buFont typeface="Comic Sans MS"/>
              <a:buChar char="•"/>
            </a:pPr>
            <a:r>
              <a:rPr lang="en-CA" sz="2400" b="1" dirty="0"/>
              <a:t>Multiple options for conflict resolution / </a:t>
            </a:r>
            <a:r>
              <a:rPr lang="en-CA" sz="2400" b="1" dirty="0" err="1">
                <a:solidFill>
                  <a:srgbClr val="E36C09"/>
                </a:solidFill>
              </a:rPr>
              <a:t>Několik</a:t>
            </a:r>
            <a:r>
              <a:rPr lang="en-CA" sz="2400" b="1" dirty="0">
                <a:solidFill>
                  <a:srgbClr val="E36C09"/>
                </a:solidFill>
              </a:rPr>
              <a:t> </a:t>
            </a:r>
            <a:r>
              <a:rPr lang="en-CA" sz="2400" b="1" dirty="0" err="1">
                <a:solidFill>
                  <a:srgbClr val="E36C09"/>
                </a:solidFill>
              </a:rPr>
              <a:t>možností</a:t>
            </a:r>
            <a:r>
              <a:rPr lang="en-CA" sz="2400" b="1" dirty="0">
                <a:solidFill>
                  <a:srgbClr val="E36C09"/>
                </a:solidFill>
              </a:rPr>
              <a:t> </a:t>
            </a:r>
            <a:r>
              <a:rPr lang="en-CA" sz="2400" b="1" dirty="0" err="1">
                <a:solidFill>
                  <a:srgbClr val="E36C09"/>
                </a:solidFill>
              </a:rPr>
              <a:t>řešení</a:t>
            </a:r>
            <a:r>
              <a:rPr lang="en-CA" sz="2400" b="1" dirty="0">
                <a:solidFill>
                  <a:srgbClr val="E36C09"/>
                </a:solidFill>
              </a:rPr>
              <a:t> </a:t>
            </a:r>
            <a:r>
              <a:rPr lang="en-CA" sz="2400" b="1" dirty="0" err="1">
                <a:solidFill>
                  <a:srgbClr val="E36C09"/>
                </a:solidFill>
              </a:rPr>
              <a:t>konfliktů</a:t>
            </a:r>
            <a:endParaRPr lang="en-CA" sz="2400" b="1" dirty="0">
              <a:solidFill>
                <a:srgbClr val="E36C09"/>
              </a:solidFill>
            </a:endParaRPr>
          </a:p>
          <a:p>
            <a:pPr marR="0" lvl="0" algn="l" defTabSz="914400" rtl="0" eaLnBrk="1" fontAlgn="auto" latinLnBrk="0" hangingPunct="1">
              <a:lnSpc>
                <a:spcPct val="100000"/>
              </a:lnSpc>
              <a:spcBef>
                <a:spcPts val="700"/>
              </a:spcBef>
              <a:spcAft>
                <a:spcPts val="0"/>
              </a:spcAft>
              <a:buClr>
                <a:srgbClr val="000000"/>
              </a:buClr>
              <a:buSzPct val="100000"/>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911926" y="68091"/>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Evolution of Project...</a:t>
            </a:r>
            <a:br>
              <a:rPr lang="en-CA" sz="3600" b="1" dirty="0"/>
            </a:br>
            <a:r>
              <a:rPr lang="en-CA" sz="3600" b="1" dirty="0" err="1">
                <a:solidFill>
                  <a:srgbClr val="E36C09"/>
                </a:solidFill>
              </a:rPr>
              <a:t>Vývoj</a:t>
            </a:r>
            <a:r>
              <a:rPr lang="en-CA" sz="3600" b="1" dirty="0">
                <a:solidFill>
                  <a:srgbClr val="E36C09"/>
                </a:solidFill>
              </a:rPr>
              <a:t> </a:t>
            </a:r>
            <a:r>
              <a:rPr lang="en-CA" sz="3600" b="1" dirty="0" err="1">
                <a:solidFill>
                  <a:srgbClr val="E36C09"/>
                </a:solidFill>
              </a:rPr>
              <a:t>projektu</a:t>
            </a:r>
            <a:r>
              <a:rPr lang="en-CA" sz="3600" b="1" dirty="0">
                <a:solidFill>
                  <a:srgbClr val="E36C09"/>
                </a:solidFill>
              </a:rPr>
              <a:t>...</a:t>
            </a:r>
            <a:endParaRPr kumimoji="0" lang="cs-CZ"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717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6" name="TextovéPole 5">
            <a:extLst>
              <a:ext uri="{FF2B5EF4-FFF2-40B4-BE49-F238E27FC236}">
                <a16:creationId xmlns:a16="http://schemas.microsoft.com/office/drawing/2014/main" id="{3516BDF3-F0F8-FA91-32F1-8497746FF438}"/>
              </a:ext>
            </a:extLst>
          </p:cNvPr>
          <p:cNvSpPr txBox="1"/>
          <p:nvPr/>
        </p:nvSpPr>
        <p:spPr>
          <a:xfrm>
            <a:off x="2707574" y="339323"/>
            <a:ext cx="86333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latin typeface="Calibri" panose="020F0502020204030204" pitchFamily="34" charset="0"/>
                <a:ea typeface="Comic Sans MS"/>
                <a:cs typeface="Calibri" panose="020F0502020204030204" pitchFamily="34" charset="0"/>
                <a:sym typeface="Comic Sans MS"/>
              </a:rPr>
              <a:t>Stories….</a:t>
            </a:r>
            <a:br>
              <a:rPr lang="en-CA" sz="3600" b="1" i="0" u="none" strike="noStrike" cap="none" dirty="0">
                <a:latin typeface="Calibri" panose="020F0502020204030204" pitchFamily="34" charset="0"/>
                <a:ea typeface="Comic Sans MS"/>
                <a:cs typeface="Calibri" panose="020F0502020204030204" pitchFamily="34" charset="0"/>
                <a:sym typeface="Comic Sans MS"/>
              </a:rPr>
            </a:br>
            <a:r>
              <a:rPr lang="en-CA" sz="3600" b="1" i="1" u="none" strike="noStrike" cap="none" dirty="0" err="1">
                <a:solidFill>
                  <a:schemeClr val="accent2">
                    <a:lumMod val="75000"/>
                  </a:schemeClr>
                </a:solidFill>
                <a:latin typeface="Calibri" panose="020F0502020204030204" pitchFamily="34" charset="0"/>
                <a:ea typeface="Comic Sans MS"/>
                <a:cs typeface="Calibri" panose="020F0502020204030204" pitchFamily="34" charset="0"/>
                <a:sym typeface="Comic Sans MS"/>
              </a:rPr>
              <a:t>Příběhy</a:t>
            </a:r>
            <a:r>
              <a:rPr lang="en-CA" sz="3600" b="1" i="1" u="none" strike="noStrike" cap="none" dirty="0">
                <a:solidFill>
                  <a:schemeClr val="accent2">
                    <a:lumMod val="75000"/>
                  </a:schemeClr>
                </a:solidFill>
                <a:latin typeface="Calibri" panose="020F0502020204030204" pitchFamily="34" charset="0"/>
                <a:ea typeface="Comic Sans MS"/>
                <a:cs typeface="Calibri" panose="020F0502020204030204" pitchFamily="34" charset="0"/>
                <a:sym typeface="Comic Sans MS"/>
              </a:rPr>
              <a:t>…</a:t>
            </a:r>
            <a:endParaRPr kumimoji="0" lang="cs-CZ" sz="3600" b="1" i="1"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endParaRPr>
          </a:p>
        </p:txBody>
      </p:sp>
      <p:sp>
        <p:nvSpPr>
          <p:cNvPr id="7" name="TextovéPole 6">
            <a:extLst>
              <a:ext uri="{FF2B5EF4-FFF2-40B4-BE49-F238E27FC236}">
                <a16:creationId xmlns:a16="http://schemas.microsoft.com/office/drawing/2014/main" id="{F0798F95-A604-2FCF-BCCE-076B3BA804AB}"/>
              </a:ext>
            </a:extLst>
          </p:cNvPr>
          <p:cNvSpPr txBox="1"/>
          <p:nvPr/>
        </p:nvSpPr>
        <p:spPr>
          <a:xfrm>
            <a:off x="2517569" y="1908561"/>
            <a:ext cx="8823366" cy="5265801"/>
          </a:xfrm>
          <a:prstGeom prst="rect">
            <a:avLst/>
          </a:prstGeom>
          <a:noFill/>
        </p:spPr>
        <p:txBody>
          <a:bodyPr wrap="square" rtlCol="0">
            <a:spAutoFit/>
          </a:bodyPr>
          <a:lstStyle/>
          <a:p>
            <a:pPr marL="0" lvl="0" indent="0" algn="ctr" rtl="0">
              <a:lnSpc>
                <a:spcPct val="150000"/>
              </a:lnSpc>
              <a:spcBef>
                <a:spcPts val="0"/>
              </a:spcBef>
              <a:spcAft>
                <a:spcPts val="0"/>
              </a:spcAft>
              <a:buClr>
                <a:srgbClr val="000000"/>
              </a:buClr>
              <a:buSzPct val="100000"/>
              <a:buFont typeface="Comic Sans MS"/>
              <a:buNone/>
            </a:pPr>
            <a:r>
              <a:rPr lang="en-CA" sz="3600" b="1" dirty="0"/>
              <a:t>Is justice possible?</a:t>
            </a:r>
          </a:p>
          <a:p>
            <a:pPr marL="0" lvl="0" indent="0" algn="ctr" rtl="0">
              <a:lnSpc>
                <a:spcPct val="150000"/>
              </a:lnSpc>
              <a:spcBef>
                <a:spcPts val="800"/>
              </a:spcBef>
              <a:spcAft>
                <a:spcPts val="0"/>
              </a:spcAft>
              <a:buClr>
                <a:srgbClr val="E36C09"/>
              </a:buClr>
              <a:buSzPct val="100000"/>
              <a:buFont typeface="Comic Sans MS"/>
              <a:buNone/>
            </a:pPr>
            <a:r>
              <a:rPr lang="en-CA" sz="3600" b="1" i="1" dirty="0">
                <a:solidFill>
                  <a:schemeClr val="accent2">
                    <a:lumMod val="75000"/>
                  </a:schemeClr>
                </a:solidFill>
              </a:rPr>
              <a:t>Je </a:t>
            </a:r>
            <a:r>
              <a:rPr lang="en-CA" sz="3600" b="1" i="1" dirty="0" err="1">
                <a:solidFill>
                  <a:schemeClr val="accent2">
                    <a:lumMod val="75000"/>
                  </a:schemeClr>
                </a:solidFill>
              </a:rPr>
              <a:t>spravedlnost</a:t>
            </a:r>
            <a:r>
              <a:rPr lang="en-CA" sz="3600" b="1" i="1" dirty="0">
                <a:solidFill>
                  <a:schemeClr val="accent2">
                    <a:lumMod val="75000"/>
                  </a:schemeClr>
                </a:solidFill>
              </a:rPr>
              <a:t> </a:t>
            </a:r>
            <a:r>
              <a:rPr lang="en-CA" sz="3600" b="1" i="1" dirty="0" err="1">
                <a:solidFill>
                  <a:schemeClr val="accent2">
                    <a:lumMod val="75000"/>
                  </a:schemeClr>
                </a:solidFill>
              </a:rPr>
              <a:t>možná</a:t>
            </a:r>
            <a:r>
              <a:rPr lang="en-CA" sz="3600" b="1" i="1" dirty="0">
                <a:solidFill>
                  <a:schemeClr val="accent2">
                    <a:lumMod val="75000"/>
                  </a:schemeClr>
                </a:solidFill>
              </a:rPr>
              <a:t>?</a:t>
            </a:r>
          </a:p>
          <a:p>
            <a:pPr marL="0" lvl="0" indent="0" algn="ctr" rtl="0">
              <a:lnSpc>
                <a:spcPct val="150000"/>
              </a:lnSpc>
              <a:spcBef>
                <a:spcPts val="800"/>
              </a:spcBef>
              <a:spcAft>
                <a:spcPts val="0"/>
              </a:spcAft>
              <a:buClr>
                <a:srgbClr val="000000"/>
              </a:buClr>
              <a:buSzPct val="100000"/>
              <a:buFont typeface="Comic Sans MS"/>
              <a:buNone/>
            </a:pPr>
            <a:r>
              <a:rPr lang="en-CA" sz="3600" b="1" dirty="0"/>
              <a:t> Is healing possible ?</a:t>
            </a:r>
          </a:p>
          <a:p>
            <a:pPr marL="0" lvl="0" indent="0" algn="ctr" rtl="0">
              <a:lnSpc>
                <a:spcPct val="150000"/>
              </a:lnSpc>
              <a:spcBef>
                <a:spcPts val="800"/>
              </a:spcBef>
              <a:spcAft>
                <a:spcPts val="0"/>
              </a:spcAft>
              <a:buClr>
                <a:srgbClr val="E36C09"/>
              </a:buClr>
              <a:buSzPct val="100000"/>
              <a:buFont typeface="Comic Sans MS"/>
              <a:buNone/>
            </a:pPr>
            <a:r>
              <a:rPr lang="en-CA" sz="3600" b="1" i="1" dirty="0">
                <a:solidFill>
                  <a:schemeClr val="accent2">
                    <a:lumMod val="75000"/>
                  </a:schemeClr>
                </a:solidFill>
              </a:rPr>
              <a:t>Je </a:t>
            </a:r>
            <a:r>
              <a:rPr lang="en-CA" sz="3600" b="1" i="1" dirty="0" err="1">
                <a:solidFill>
                  <a:schemeClr val="accent2">
                    <a:lumMod val="75000"/>
                  </a:schemeClr>
                </a:solidFill>
              </a:rPr>
              <a:t>uzdravení</a:t>
            </a:r>
            <a:r>
              <a:rPr lang="en-CA" sz="3600" b="1" i="1" dirty="0">
                <a:solidFill>
                  <a:schemeClr val="accent2">
                    <a:lumMod val="75000"/>
                  </a:schemeClr>
                </a:solidFill>
              </a:rPr>
              <a:t> </a:t>
            </a:r>
            <a:r>
              <a:rPr lang="en-CA" sz="3600" b="1" i="1" dirty="0" err="1">
                <a:solidFill>
                  <a:schemeClr val="accent2">
                    <a:lumMod val="75000"/>
                  </a:schemeClr>
                </a:solidFill>
              </a:rPr>
              <a:t>možné</a:t>
            </a:r>
            <a:r>
              <a:rPr lang="en-CA" sz="3600" b="1" i="1" dirty="0">
                <a:solidFill>
                  <a:schemeClr val="accent2">
                    <a:lumMod val="75000"/>
                  </a:schemeClr>
                </a:solidFill>
              </a:rPr>
              <a:t>?</a:t>
            </a:r>
          </a:p>
          <a:p>
            <a:pPr marL="0" lvl="0" indent="0" algn="ctr" rtl="0">
              <a:lnSpc>
                <a:spcPct val="100000"/>
              </a:lnSpc>
              <a:spcBef>
                <a:spcPts val="600"/>
              </a:spcBef>
              <a:spcAft>
                <a:spcPts val="0"/>
              </a:spcAft>
              <a:buClr>
                <a:srgbClr val="000000"/>
              </a:buClr>
              <a:buSzPct val="100000"/>
              <a:buFont typeface="Comic Sans MS"/>
              <a:buNone/>
            </a:pPr>
            <a:endParaRPr lang="en-CA" sz="3600" b="1" i="1" dirty="0"/>
          </a:p>
          <a:p>
            <a:pPr marL="0" lvl="0" indent="0" algn="l" rtl="0">
              <a:lnSpc>
                <a:spcPct val="100000"/>
              </a:lnSpc>
              <a:spcBef>
                <a:spcPts val="200"/>
              </a:spcBef>
              <a:spcAft>
                <a:spcPts val="0"/>
              </a:spcAft>
              <a:buClr>
                <a:srgbClr val="000000"/>
              </a:buClr>
              <a:buSzPct val="100000"/>
              <a:buFont typeface="Comic Sans MS"/>
              <a:buNone/>
            </a:pPr>
            <a:endParaRPr lang="en-CA" sz="3600" i="1" dirty="0"/>
          </a:p>
          <a:p>
            <a:pPr marR="0" lvl="0" algn="l" defTabSz="914400" rtl="0" eaLnBrk="1" fontAlgn="auto" latinLnBrk="0" hangingPunct="1">
              <a:lnSpc>
                <a:spcPct val="150000"/>
              </a:lnSpc>
              <a:spcBef>
                <a:spcPts val="0"/>
              </a:spcBef>
              <a:spcAft>
                <a:spcPts val="0"/>
              </a:spcAft>
              <a:buClr>
                <a:srgbClr val="000000"/>
              </a:buClr>
              <a:buSzPts val="2400"/>
              <a:tabLst/>
              <a:defRPr/>
            </a:pPr>
            <a:endParaRPr kumimoji="0" lang="en-CA" b="0" i="0" u="none" strike="noStrike" kern="1200" cap="none" spc="0" normalizeH="0" baseline="0" noProof="0" dirty="0">
              <a:ln>
                <a:noFill/>
              </a:ln>
              <a:effectLst/>
              <a:uLnTx/>
              <a:uFillTx/>
              <a:latin typeface="Calibri" panose="020F0502020204030204"/>
              <a:ea typeface="+mn-ea"/>
              <a:cs typeface="+mn-cs"/>
            </a:endParaRPr>
          </a:p>
        </p:txBody>
      </p:sp>
      <p:sp>
        <p:nvSpPr>
          <p:cNvPr id="2" name="Obdélník 1">
            <a:extLst>
              <a:ext uri="{FF2B5EF4-FFF2-40B4-BE49-F238E27FC236}">
                <a16:creationId xmlns:a16="http://schemas.microsoft.com/office/drawing/2014/main" id="{262427F6-3EA7-AC8B-2287-94F0B5390EFC}"/>
              </a:ext>
            </a:extLst>
          </p:cNvPr>
          <p:cNvSpPr/>
          <p:nvPr/>
        </p:nvSpPr>
        <p:spPr>
          <a:xfrm>
            <a:off x="1911926" y="5910044"/>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lvl="0" indent="0" algn="r" rtl="0">
              <a:lnSpc>
                <a:spcPct val="100000"/>
              </a:lnSpc>
              <a:spcBef>
                <a:spcPts val="200"/>
              </a:spcBef>
              <a:spcAft>
                <a:spcPts val="0"/>
              </a:spcAft>
              <a:buClr>
                <a:srgbClr val="000000"/>
              </a:buClr>
              <a:buSzPct val="100000"/>
              <a:buFont typeface="Comic Sans MS"/>
              <a:buNone/>
            </a:pPr>
            <a:r>
              <a:rPr lang="en-US" sz="1200" b="0" i="1" dirty="0" err="1">
                <a:solidFill>
                  <a:schemeClr val="tx1"/>
                </a:solidFill>
              </a:rPr>
              <a:t>Dussich</a:t>
            </a:r>
            <a:r>
              <a:rPr lang="en-US" sz="1200" b="0" i="1" dirty="0">
                <a:solidFill>
                  <a:schemeClr val="tx1"/>
                </a:solidFill>
              </a:rPr>
              <a:t> J. and Schellenberg J. (</a:t>
            </a:r>
            <a:r>
              <a:rPr lang="en-US" sz="1200" b="0" i="1" dirty="0" err="1">
                <a:solidFill>
                  <a:schemeClr val="tx1"/>
                </a:solidFill>
              </a:rPr>
              <a:t>Groh,A</a:t>
            </a:r>
            <a:r>
              <a:rPr lang="en-US" sz="1200" b="0" i="1" dirty="0">
                <a:solidFill>
                  <a:schemeClr val="tx1"/>
                </a:solidFill>
              </a:rPr>
              <a:t>. Contributor)  The Promise of Restorative Justice: New Approaches For Criminal Justice and Beyond</a:t>
            </a:r>
            <a:endParaRPr lang="cs-CZ" sz="1200" b="0" i="1" dirty="0">
              <a:solidFill>
                <a:schemeClr val="tx1"/>
              </a:solidFill>
            </a:endParaRPr>
          </a:p>
          <a:p>
            <a:pPr algn="r">
              <a:spcBef>
                <a:spcPts val="200"/>
              </a:spcBef>
              <a:buClr>
                <a:srgbClr val="000000"/>
              </a:buClr>
              <a:buSzPct val="100000"/>
            </a:pPr>
            <a:r>
              <a:rPr lang="en-CA" sz="1200" b="0" i="1" u="none" strike="noStrike" cap="none" dirty="0">
                <a:solidFill>
                  <a:schemeClr val="tx1"/>
                </a:solidFill>
                <a:latin typeface="Comic Sans MS"/>
                <a:ea typeface="Comic Sans MS"/>
                <a:cs typeface="Comic Sans MS"/>
                <a:sym typeface="Comic Sans MS"/>
              </a:rPr>
              <a:t>Arlene Groh, Retired Elder Abuse Restorative Justice Consultant</a:t>
            </a:r>
            <a:endParaRPr lang="en-CA" sz="1050" dirty="0">
              <a:solidFill>
                <a:schemeClr val="tx1"/>
              </a:solidFill>
            </a:endParaRPr>
          </a:p>
          <a:p>
            <a:pPr marL="0" lvl="0" indent="0" algn="r" rtl="0">
              <a:lnSpc>
                <a:spcPct val="100000"/>
              </a:lnSpc>
              <a:spcBef>
                <a:spcPts val="200"/>
              </a:spcBef>
              <a:spcAft>
                <a:spcPts val="0"/>
              </a:spcAft>
              <a:buClr>
                <a:srgbClr val="000000"/>
              </a:buClr>
              <a:buSzPct val="100000"/>
              <a:buFont typeface="Comic Sans MS"/>
              <a:buNone/>
            </a:pPr>
            <a:endParaRPr lang="en-US" sz="1200" dirty="0">
              <a:solidFill>
                <a:schemeClr val="tx1"/>
              </a:solidFill>
            </a:endParaRPr>
          </a:p>
        </p:txBody>
      </p:sp>
    </p:spTree>
    <p:extLst>
      <p:ext uri="{BB962C8B-B14F-4D97-AF65-F5344CB8AC3E}">
        <p14:creationId xmlns:p14="http://schemas.microsoft.com/office/powerpoint/2010/main" val="231707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7" name="TextovéPole 6">
            <a:extLst>
              <a:ext uri="{FF2B5EF4-FFF2-40B4-BE49-F238E27FC236}">
                <a16:creationId xmlns:a16="http://schemas.microsoft.com/office/drawing/2014/main" id="{4E18642C-71C1-2CAF-409E-6A3C5EB9DBE1}"/>
              </a:ext>
            </a:extLst>
          </p:cNvPr>
          <p:cNvSpPr txBox="1"/>
          <p:nvPr/>
        </p:nvSpPr>
        <p:spPr>
          <a:xfrm>
            <a:off x="1982947" y="1496311"/>
            <a:ext cx="10209053" cy="5469190"/>
          </a:xfrm>
          <a:prstGeom prst="rect">
            <a:avLst/>
          </a:prstGeom>
          <a:noFill/>
        </p:spPr>
        <p:txBody>
          <a:bodyPr wrap="square">
            <a:spAutoFit/>
          </a:bodyPr>
          <a:lstStyle/>
          <a:p>
            <a:pPr marL="305180" lvl="0" indent="-305180" algn="l" rtl="0">
              <a:lnSpc>
                <a:spcPct val="120000"/>
              </a:lnSpc>
              <a:spcBef>
                <a:spcPts val="0"/>
              </a:spcBef>
              <a:spcAft>
                <a:spcPts val="0"/>
              </a:spcAft>
              <a:buClr>
                <a:srgbClr val="000000"/>
              </a:buClr>
              <a:buSzPct val="100000"/>
              <a:buFont typeface="Comic Sans MS"/>
              <a:buChar char="•"/>
            </a:pPr>
            <a:r>
              <a:rPr lang="en-CA" sz="2200" b="1" dirty="0"/>
              <a:t>Memorandum of Understanding: Police and CCAC / </a:t>
            </a:r>
            <a:br>
              <a:rPr lang="cs-CZ" sz="2200" b="1" dirty="0"/>
            </a:br>
            <a:r>
              <a:rPr lang="en-CA" sz="2200" b="1" dirty="0">
                <a:solidFill>
                  <a:srgbClr val="E36C09"/>
                </a:solidFill>
              </a:rPr>
              <a:t>Memorandum o </a:t>
            </a:r>
            <a:r>
              <a:rPr lang="en-CA" sz="2200" b="1" dirty="0" err="1">
                <a:solidFill>
                  <a:srgbClr val="E36C09"/>
                </a:solidFill>
              </a:rPr>
              <a:t>porozumění</a:t>
            </a:r>
            <a:r>
              <a:rPr lang="en-CA" sz="2200" b="1" dirty="0">
                <a:solidFill>
                  <a:srgbClr val="E36C09"/>
                </a:solidFill>
              </a:rPr>
              <a:t>: </a:t>
            </a:r>
            <a:r>
              <a:rPr lang="en-CA" sz="2200" b="1" dirty="0" err="1">
                <a:solidFill>
                  <a:srgbClr val="E36C09"/>
                </a:solidFill>
              </a:rPr>
              <a:t>Policie</a:t>
            </a:r>
            <a:r>
              <a:rPr lang="en-CA" sz="2200" b="1" dirty="0">
                <a:solidFill>
                  <a:srgbClr val="E36C09"/>
                </a:solidFill>
              </a:rPr>
              <a:t> a CCAC</a:t>
            </a:r>
          </a:p>
          <a:p>
            <a:pPr marL="305180" lvl="0" indent="-305180" algn="l" rtl="0">
              <a:lnSpc>
                <a:spcPct val="120000"/>
              </a:lnSpc>
              <a:spcBef>
                <a:spcPts val="500"/>
              </a:spcBef>
              <a:spcAft>
                <a:spcPts val="0"/>
              </a:spcAft>
              <a:buClr>
                <a:srgbClr val="000000"/>
              </a:buClr>
              <a:buSzPct val="100000"/>
              <a:buFont typeface="Comic Sans MS"/>
              <a:buChar char="•"/>
            </a:pPr>
            <a:r>
              <a:rPr lang="en-CA" sz="2200" b="1" dirty="0"/>
              <a:t>Guided by Restorative Justice Philosophy / </a:t>
            </a:r>
            <a:r>
              <a:rPr lang="en-CA" sz="2200" b="1" dirty="0" err="1">
                <a:solidFill>
                  <a:srgbClr val="E36C09"/>
                </a:solidFill>
              </a:rPr>
              <a:t>Řídí</a:t>
            </a:r>
            <a:r>
              <a:rPr lang="en-CA" sz="2200" b="1" dirty="0">
                <a:solidFill>
                  <a:srgbClr val="E36C09"/>
                </a:solidFill>
              </a:rPr>
              <a:t> se </a:t>
            </a:r>
            <a:r>
              <a:rPr lang="en-CA" sz="2200" b="1" dirty="0" err="1">
                <a:solidFill>
                  <a:srgbClr val="E36C09"/>
                </a:solidFill>
              </a:rPr>
              <a:t>filozofií</a:t>
            </a:r>
            <a:r>
              <a:rPr lang="en-CA" sz="2200" b="1" dirty="0">
                <a:solidFill>
                  <a:srgbClr val="E36C09"/>
                </a:solidFill>
              </a:rPr>
              <a:t> </a:t>
            </a:r>
            <a:r>
              <a:rPr lang="en-CA" sz="2200" b="1" dirty="0" err="1">
                <a:solidFill>
                  <a:srgbClr val="E36C09"/>
                </a:solidFill>
              </a:rPr>
              <a:t>restorativní</a:t>
            </a:r>
            <a:r>
              <a:rPr lang="en-CA" sz="2200" b="1" dirty="0">
                <a:solidFill>
                  <a:srgbClr val="E36C09"/>
                </a:solidFill>
              </a:rPr>
              <a:t> justice</a:t>
            </a:r>
          </a:p>
          <a:p>
            <a:pPr marL="305180" lvl="0" indent="-305180" algn="l" rtl="0">
              <a:lnSpc>
                <a:spcPct val="120000"/>
              </a:lnSpc>
              <a:spcBef>
                <a:spcPts val="500"/>
              </a:spcBef>
              <a:spcAft>
                <a:spcPts val="0"/>
              </a:spcAft>
              <a:buClr>
                <a:srgbClr val="000000"/>
              </a:buClr>
              <a:buSzPct val="100000"/>
              <a:buFont typeface="Comic Sans MS"/>
              <a:buChar char="•"/>
            </a:pPr>
            <a:r>
              <a:rPr lang="en-CA" sz="2200" b="1" dirty="0"/>
              <a:t>Mandate to refer to r/j justice process / </a:t>
            </a:r>
            <a:br>
              <a:rPr lang="cs-CZ" sz="2200" b="1" dirty="0"/>
            </a:br>
            <a:r>
              <a:rPr lang="en-CA" sz="2200" b="1" dirty="0" err="1">
                <a:solidFill>
                  <a:srgbClr val="E36C09"/>
                </a:solidFill>
              </a:rPr>
              <a:t>Mandát</a:t>
            </a:r>
            <a:r>
              <a:rPr lang="en-CA" sz="2200" b="1" dirty="0">
                <a:solidFill>
                  <a:srgbClr val="E36C09"/>
                </a:solidFill>
              </a:rPr>
              <a:t> k </a:t>
            </a:r>
            <a:r>
              <a:rPr lang="en-CA" sz="2200" b="1" dirty="0" err="1">
                <a:solidFill>
                  <a:srgbClr val="E36C09"/>
                </a:solidFill>
              </a:rPr>
              <a:t>odkazování</a:t>
            </a:r>
            <a:r>
              <a:rPr lang="en-CA" sz="2200" b="1" dirty="0">
                <a:solidFill>
                  <a:srgbClr val="E36C09"/>
                </a:solidFill>
              </a:rPr>
              <a:t> se </a:t>
            </a:r>
            <a:r>
              <a:rPr lang="en-CA" sz="2200" b="1" dirty="0" err="1">
                <a:solidFill>
                  <a:srgbClr val="E36C09"/>
                </a:solidFill>
              </a:rPr>
              <a:t>na</a:t>
            </a:r>
            <a:r>
              <a:rPr lang="en-CA" sz="2200" b="1" dirty="0">
                <a:solidFill>
                  <a:srgbClr val="E36C09"/>
                </a:solidFill>
              </a:rPr>
              <a:t> </a:t>
            </a:r>
            <a:r>
              <a:rPr lang="en-CA" sz="2200" b="1" dirty="0" err="1">
                <a:solidFill>
                  <a:srgbClr val="E36C09"/>
                </a:solidFill>
              </a:rPr>
              <a:t>soudní</a:t>
            </a:r>
            <a:r>
              <a:rPr lang="en-CA" sz="2200" b="1" dirty="0">
                <a:solidFill>
                  <a:srgbClr val="E36C09"/>
                </a:solidFill>
              </a:rPr>
              <a:t> </a:t>
            </a:r>
            <a:r>
              <a:rPr lang="en-CA" sz="2200" b="1" dirty="0" err="1">
                <a:solidFill>
                  <a:srgbClr val="E36C09"/>
                </a:solidFill>
              </a:rPr>
              <a:t>proces</a:t>
            </a:r>
            <a:r>
              <a:rPr lang="en-CA" sz="2200" b="1" dirty="0">
                <a:solidFill>
                  <a:srgbClr val="E36C09"/>
                </a:solidFill>
              </a:rPr>
              <a:t> r/j</a:t>
            </a:r>
          </a:p>
          <a:p>
            <a:pPr marL="305180" lvl="0" indent="-305180" algn="l" rtl="0">
              <a:lnSpc>
                <a:spcPct val="120000"/>
              </a:lnSpc>
              <a:spcBef>
                <a:spcPts val="500"/>
              </a:spcBef>
              <a:spcAft>
                <a:spcPts val="0"/>
              </a:spcAft>
              <a:buClr>
                <a:srgbClr val="000000"/>
              </a:buClr>
              <a:buSzPct val="100000"/>
              <a:buFont typeface="Comic Sans MS"/>
              <a:buChar char="•"/>
            </a:pPr>
            <a:r>
              <a:rPr lang="en-CA" sz="2200" b="1" dirty="0"/>
              <a:t>Broad range of other community options / </a:t>
            </a:r>
            <a:r>
              <a:rPr lang="en-CA" sz="2200" b="1" dirty="0" err="1">
                <a:solidFill>
                  <a:srgbClr val="E36C09"/>
                </a:solidFill>
              </a:rPr>
              <a:t>Široká</a:t>
            </a:r>
            <a:r>
              <a:rPr lang="en-CA" sz="2200" b="1" dirty="0">
                <a:solidFill>
                  <a:srgbClr val="E36C09"/>
                </a:solidFill>
              </a:rPr>
              <a:t> </a:t>
            </a:r>
            <a:r>
              <a:rPr lang="en-CA" sz="2200" b="1" dirty="0" err="1">
                <a:solidFill>
                  <a:srgbClr val="E36C09"/>
                </a:solidFill>
              </a:rPr>
              <a:t>škála</a:t>
            </a:r>
            <a:r>
              <a:rPr lang="en-CA" sz="2200" b="1" dirty="0">
                <a:solidFill>
                  <a:srgbClr val="E36C09"/>
                </a:solidFill>
              </a:rPr>
              <a:t> </a:t>
            </a:r>
            <a:r>
              <a:rPr lang="en-CA" sz="2200" b="1" dirty="0" err="1">
                <a:solidFill>
                  <a:srgbClr val="E36C09"/>
                </a:solidFill>
              </a:rPr>
              <a:t>dalších</a:t>
            </a:r>
            <a:r>
              <a:rPr lang="en-CA" sz="2200" b="1" dirty="0">
                <a:solidFill>
                  <a:srgbClr val="E36C09"/>
                </a:solidFill>
              </a:rPr>
              <a:t> </a:t>
            </a:r>
            <a:r>
              <a:rPr lang="en-CA" sz="2200" b="1" dirty="0" err="1">
                <a:solidFill>
                  <a:srgbClr val="E36C09"/>
                </a:solidFill>
              </a:rPr>
              <a:t>komunitních</a:t>
            </a:r>
            <a:r>
              <a:rPr lang="en-CA" sz="2200" b="1" dirty="0">
                <a:solidFill>
                  <a:srgbClr val="E36C09"/>
                </a:solidFill>
              </a:rPr>
              <a:t> </a:t>
            </a:r>
            <a:r>
              <a:rPr lang="en-CA" sz="2200" b="1" dirty="0" err="1">
                <a:solidFill>
                  <a:srgbClr val="E36C09"/>
                </a:solidFill>
              </a:rPr>
              <a:t>možností</a:t>
            </a:r>
            <a:endParaRPr lang="en-CA" sz="2200" b="1" dirty="0">
              <a:solidFill>
                <a:srgbClr val="E36C09"/>
              </a:solidFill>
            </a:endParaRPr>
          </a:p>
          <a:p>
            <a:pPr marL="305180" lvl="0" indent="-305180" algn="ctr" rtl="0">
              <a:lnSpc>
                <a:spcPct val="120000"/>
              </a:lnSpc>
              <a:spcBef>
                <a:spcPts val="500"/>
              </a:spcBef>
              <a:spcAft>
                <a:spcPts val="0"/>
              </a:spcAft>
              <a:buClr>
                <a:srgbClr val="000000"/>
              </a:buClr>
              <a:buSzPct val="75000"/>
              <a:buFont typeface="Comic Sans MS"/>
              <a:buNone/>
            </a:pPr>
            <a:r>
              <a:rPr lang="en-CA" sz="2200" b="1" i="1" dirty="0"/>
              <a:t>Comprehensive Conflict Management </a:t>
            </a:r>
            <a:endParaRPr lang="en-CA" sz="2200" b="1" dirty="0"/>
          </a:p>
          <a:p>
            <a:pPr marL="305180" lvl="0" indent="-305180" algn="ctr" rtl="0">
              <a:lnSpc>
                <a:spcPct val="120000"/>
              </a:lnSpc>
              <a:spcBef>
                <a:spcPts val="500"/>
              </a:spcBef>
              <a:spcAft>
                <a:spcPts val="0"/>
              </a:spcAft>
              <a:buClr>
                <a:srgbClr val="E36C09"/>
              </a:buClr>
              <a:buSzPct val="75000"/>
              <a:buFont typeface="Comic Sans MS"/>
              <a:buNone/>
            </a:pPr>
            <a:r>
              <a:rPr lang="en-CA" sz="2200" b="1" i="1" dirty="0" err="1">
                <a:solidFill>
                  <a:srgbClr val="E36C09"/>
                </a:solidFill>
              </a:rPr>
              <a:t>Komplexní</a:t>
            </a:r>
            <a:r>
              <a:rPr lang="en-CA" sz="2200" b="1" i="1" dirty="0">
                <a:solidFill>
                  <a:srgbClr val="E36C09"/>
                </a:solidFill>
              </a:rPr>
              <a:t> </a:t>
            </a:r>
            <a:r>
              <a:rPr lang="en-CA" sz="2200" b="1" i="1" dirty="0" err="1">
                <a:solidFill>
                  <a:srgbClr val="E36C09"/>
                </a:solidFill>
              </a:rPr>
              <a:t>řízení</a:t>
            </a:r>
            <a:r>
              <a:rPr lang="en-CA" sz="2200" b="1" i="1" dirty="0">
                <a:solidFill>
                  <a:srgbClr val="E36C09"/>
                </a:solidFill>
              </a:rPr>
              <a:t> </a:t>
            </a:r>
            <a:r>
              <a:rPr lang="en-CA" sz="2200" b="1" i="1" dirty="0" err="1">
                <a:solidFill>
                  <a:srgbClr val="E36C09"/>
                </a:solidFill>
              </a:rPr>
              <a:t>konfliktů</a:t>
            </a:r>
            <a:endParaRPr lang="en-CA" sz="2200" b="1" i="1" dirty="0">
              <a:solidFill>
                <a:srgbClr val="E36C09"/>
              </a:solidFill>
            </a:endParaRPr>
          </a:p>
          <a:p>
            <a:pPr marL="305180" lvl="0" indent="-305180" algn="ctr" rtl="0">
              <a:lnSpc>
                <a:spcPct val="120000"/>
              </a:lnSpc>
              <a:spcBef>
                <a:spcPts val="500"/>
              </a:spcBef>
              <a:spcAft>
                <a:spcPts val="0"/>
              </a:spcAft>
              <a:buClr>
                <a:srgbClr val="000000"/>
              </a:buClr>
              <a:buSzPct val="75000"/>
              <a:buFont typeface="Comic Sans MS"/>
              <a:buNone/>
            </a:pPr>
            <a:r>
              <a:rPr lang="en-CA" sz="2200" b="1" i="1" dirty="0"/>
              <a:t>Approach to Elder Abuse</a:t>
            </a:r>
          </a:p>
          <a:p>
            <a:pPr marL="305180" lvl="0" indent="-305180" algn="ctr" rtl="0">
              <a:lnSpc>
                <a:spcPct val="120000"/>
              </a:lnSpc>
              <a:spcBef>
                <a:spcPts val="500"/>
              </a:spcBef>
              <a:spcAft>
                <a:spcPts val="0"/>
              </a:spcAft>
              <a:buClr>
                <a:srgbClr val="E36C09"/>
              </a:buClr>
              <a:buSzPct val="75000"/>
              <a:buFont typeface="Comic Sans MS"/>
              <a:buNone/>
            </a:pPr>
            <a:r>
              <a:rPr lang="en-CA" sz="2200" b="1" i="1" dirty="0" err="1">
                <a:solidFill>
                  <a:srgbClr val="E36C09"/>
                </a:solidFill>
              </a:rPr>
              <a:t>Přístup</a:t>
            </a:r>
            <a:r>
              <a:rPr lang="en-CA" sz="2200" b="1" i="1" dirty="0">
                <a:solidFill>
                  <a:srgbClr val="E36C09"/>
                </a:solidFill>
              </a:rPr>
              <a:t> k </a:t>
            </a:r>
            <a:r>
              <a:rPr lang="en-CA" sz="2200" b="1" i="1" dirty="0" err="1">
                <a:solidFill>
                  <a:srgbClr val="E36C09"/>
                </a:solidFill>
              </a:rPr>
              <a:t>týrání</a:t>
            </a:r>
            <a:r>
              <a:rPr lang="en-CA" sz="2200" b="1" i="1" dirty="0">
                <a:solidFill>
                  <a:srgbClr val="E36C09"/>
                </a:solidFill>
              </a:rPr>
              <a:t> </a:t>
            </a:r>
            <a:r>
              <a:rPr lang="en-CA" sz="2200" b="1" i="1" dirty="0" err="1">
                <a:solidFill>
                  <a:srgbClr val="E36C09"/>
                </a:solidFill>
              </a:rPr>
              <a:t>seniorů</a:t>
            </a:r>
            <a:endParaRPr lang="en-CA" sz="2200" b="1" dirty="0"/>
          </a:p>
          <a:p>
            <a:pPr marL="342900" marR="0" lvl="0" indent="-342900" algn="l" defTabSz="914400" rtl="0" eaLnBrk="1" fontAlgn="auto" latinLnBrk="0" hangingPunct="1">
              <a:lnSpc>
                <a:spcPct val="100000"/>
              </a:lnSpc>
              <a:spcBef>
                <a:spcPts val="700"/>
              </a:spcBef>
              <a:spcAft>
                <a:spcPts val="0"/>
              </a:spcAft>
              <a:buClr>
                <a:srgbClr val="000000"/>
              </a:buClr>
              <a:buSzPct val="100000"/>
              <a:buFont typeface="Comic Sans MS"/>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823149" y="147991"/>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The Elder Abuse Response Team</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Reakční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tým</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pro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týrání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seniorů</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oogle Shape;246;p30">
            <a:extLst>
              <a:ext uri="{FF2B5EF4-FFF2-40B4-BE49-F238E27FC236}">
                <a16:creationId xmlns:a16="http://schemas.microsoft.com/office/drawing/2014/main" id="{A558D4DE-50FF-CD0E-E93E-95C4D77285F7}"/>
              </a:ext>
            </a:extLst>
          </p:cNvPr>
          <p:cNvGrpSpPr/>
          <p:nvPr/>
        </p:nvGrpSpPr>
        <p:grpSpPr>
          <a:xfrm>
            <a:off x="10052543" y="4582296"/>
            <a:ext cx="1658322" cy="1835689"/>
            <a:chOff x="0" y="0"/>
            <a:chExt cx="2913606" cy="2850591"/>
          </a:xfrm>
        </p:grpSpPr>
        <p:pic>
          <p:nvPicPr>
            <p:cNvPr id="4" name="Google Shape;247;p30" descr="wrps-gif">
              <a:extLst>
                <a:ext uri="{FF2B5EF4-FFF2-40B4-BE49-F238E27FC236}">
                  <a16:creationId xmlns:a16="http://schemas.microsoft.com/office/drawing/2014/main" id="{C06750BA-FE2E-FA28-1230-2C0A41C6F744}"/>
                </a:ext>
              </a:extLst>
            </p:cNvPr>
            <p:cNvPicPr preferRelativeResize="0"/>
            <p:nvPr/>
          </p:nvPicPr>
          <p:blipFill rotWithShape="1">
            <a:blip r:embed="rId5">
              <a:alphaModFix/>
            </a:blip>
            <a:srcRect/>
            <a:stretch/>
          </p:blipFill>
          <p:spPr>
            <a:xfrm>
              <a:off x="455067" y="0"/>
              <a:ext cx="1997676" cy="2533836"/>
            </a:xfrm>
            <a:prstGeom prst="rect">
              <a:avLst/>
            </a:prstGeom>
            <a:noFill/>
            <a:ln>
              <a:noFill/>
            </a:ln>
            <a:effectLst>
              <a:outerShdw dist="45790" dir="3378596" rotWithShape="0">
                <a:srgbClr val="000000">
                  <a:alpha val="49803"/>
                </a:srgbClr>
              </a:outerShdw>
            </a:effectLst>
          </p:spPr>
        </p:pic>
        <p:sp>
          <p:nvSpPr>
            <p:cNvPr id="8" name="Google Shape;248;p30">
              <a:extLst>
                <a:ext uri="{FF2B5EF4-FFF2-40B4-BE49-F238E27FC236}">
                  <a16:creationId xmlns:a16="http://schemas.microsoft.com/office/drawing/2014/main" id="{76AF2823-FDD5-2C75-C437-C7142B578F4F}"/>
                </a:ext>
              </a:extLst>
            </p:cNvPr>
            <p:cNvSpPr txBox="1"/>
            <p:nvPr/>
          </p:nvSpPr>
          <p:spPr>
            <a:xfrm>
              <a:off x="0" y="2561767"/>
              <a:ext cx="2913606" cy="288824"/>
            </a:xfrm>
            <a:prstGeom prst="rect">
              <a:avLst/>
            </a:prstGeom>
            <a:noFill/>
            <a:ln>
              <a:noFill/>
            </a:ln>
          </p:spPr>
          <p:txBody>
            <a:bodyPr spcFirstLastPara="1" wrap="square" lIns="45700" tIns="45700" rIns="45700" bIns="45700" anchor="t" anchorCtr="0">
              <a:spAutoFit/>
            </a:bodyPr>
            <a:lstStyle/>
            <a:p>
              <a:pPr algn="ctr">
                <a:buClr>
                  <a:srgbClr val="000000"/>
                </a:buClr>
                <a:buSzPts val="1400"/>
                <a:buFont typeface="Arial"/>
                <a:buNone/>
              </a:pPr>
              <a:r>
                <a:rPr lang="en-CA" sz="1400" b="1" kern="0">
                  <a:solidFill>
                    <a:srgbClr val="000000"/>
                  </a:solidFill>
                  <a:latin typeface="Arial"/>
                  <a:ea typeface="Arial"/>
                  <a:cs typeface="Arial"/>
                  <a:sym typeface="Arial"/>
                </a:rPr>
                <a:t>Waterloo</a:t>
              </a:r>
              <a:r>
                <a:rPr lang="en-CA" sz="1400" b="1" kern="0">
                  <a:solidFill>
                    <a:srgbClr val="D5FFA4"/>
                  </a:solidFill>
                  <a:latin typeface="Arial"/>
                  <a:ea typeface="Arial"/>
                  <a:cs typeface="Arial"/>
                  <a:sym typeface="Arial"/>
                </a:rPr>
                <a:t> </a:t>
              </a:r>
              <a:r>
                <a:rPr lang="en-CA" sz="1400" b="1" kern="0">
                  <a:solidFill>
                    <a:srgbClr val="000000"/>
                  </a:solidFill>
                  <a:latin typeface="Arial"/>
                  <a:ea typeface="Arial"/>
                  <a:cs typeface="Arial"/>
                  <a:sym typeface="Arial"/>
                </a:rPr>
                <a:t>Regional Police Service</a:t>
              </a:r>
              <a:endParaRPr sz="1400" kern="0">
                <a:solidFill>
                  <a:srgbClr val="000000"/>
                </a:solidFill>
                <a:latin typeface="Arial"/>
                <a:cs typeface="Arial"/>
                <a:sym typeface="Arial"/>
              </a:endParaRPr>
            </a:p>
          </p:txBody>
        </p:sp>
      </p:grpSp>
      <p:pic>
        <p:nvPicPr>
          <p:cNvPr id="9" name="Google Shape;249;p30" descr="CCAC_3C">
            <a:extLst>
              <a:ext uri="{FF2B5EF4-FFF2-40B4-BE49-F238E27FC236}">
                <a16:creationId xmlns:a16="http://schemas.microsoft.com/office/drawing/2014/main" id="{3C552B5C-4AC3-49AC-B429-EC29CABAD98E}"/>
              </a:ext>
            </a:extLst>
          </p:cNvPr>
          <p:cNvPicPr preferRelativeResize="0"/>
          <p:nvPr/>
        </p:nvPicPr>
        <p:blipFill rotWithShape="1">
          <a:blip r:embed="rId6">
            <a:alphaModFix/>
          </a:blip>
          <a:srcRect/>
          <a:stretch/>
        </p:blipFill>
        <p:spPr>
          <a:xfrm>
            <a:off x="2639912" y="5398150"/>
            <a:ext cx="2064776" cy="972513"/>
          </a:xfrm>
          <a:prstGeom prst="rect">
            <a:avLst/>
          </a:prstGeom>
          <a:noFill/>
          <a:ln>
            <a:noFill/>
          </a:ln>
        </p:spPr>
      </p:pic>
    </p:spTree>
    <p:extLst>
      <p:ext uri="{BB962C8B-B14F-4D97-AF65-F5344CB8AC3E}">
        <p14:creationId xmlns:p14="http://schemas.microsoft.com/office/powerpoint/2010/main" val="40301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76604"/>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US" sz="1200" b="0" i="1" dirty="0"/>
              <a:t>R. Linden,  Evaluation of the Restorative Justice Approaches To Elder Abuse Project, </a:t>
            </a:r>
            <a:r>
              <a:rPr lang="en-US" sz="1200" b="0" i="1" dirty="0" err="1"/>
              <a:t>pg</a:t>
            </a:r>
            <a:r>
              <a:rPr lang="en-US" sz="1200" b="0" i="1" dirty="0"/>
              <a:t> 49</a:t>
            </a: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4E18642C-71C1-2CAF-409E-6A3C5EB9DBE1}"/>
              </a:ext>
            </a:extLst>
          </p:cNvPr>
          <p:cNvSpPr txBox="1"/>
          <p:nvPr/>
        </p:nvSpPr>
        <p:spPr>
          <a:xfrm>
            <a:off x="2215507" y="1517870"/>
            <a:ext cx="9843328" cy="4072910"/>
          </a:xfrm>
          <a:prstGeom prst="rect">
            <a:avLst/>
          </a:prstGeom>
          <a:noFill/>
        </p:spPr>
        <p:txBody>
          <a:bodyPr wrap="square">
            <a:spAutoFit/>
          </a:bodyPr>
          <a:lstStyle/>
          <a:p>
            <a:pPr marL="342900" lvl="0" indent="-342900" algn="l" rtl="0">
              <a:spcBef>
                <a:spcPts val="0"/>
              </a:spcBef>
              <a:spcAft>
                <a:spcPts val="0"/>
              </a:spcAft>
              <a:buClr>
                <a:srgbClr val="000000"/>
              </a:buClr>
              <a:buSzPts val="2000"/>
              <a:buFont typeface="Arial"/>
              <a:buChar char="•"/>
            </a:pPr>
            <a:r>
              <a:rPr lang="en-CA" sz="2200" b="1" dirty="0">
                <a:latin typeface="Calibri" panose="020F0502020204030204" pitchFamily="34" charset="0"/>
                <a:ea typeface="Comic Sans MS"/>
                <a:cs typeface="Calibri" panose="020F0502020204030204" pitchFamily="34" charset="0"/>
                <a:sym typeface="Comic Sans MS"/>
              </a:rPr>
              <a:t>Program exemplifies the development of sound</a:t>
            </a:r>
          </a:p>
          <a:p>
            <a:pPr marL="0" lvl="0" indent="0" algn="l" rtl="0">
              <a:spcBef>
                <a:spcPts val="500"/>
              </a:spcBef>
              <a:spcAft>
                <a:spcPts val="0"/>
              </a:spcAft>
              <a:buClr>
                <a:srgbClr val="000000"/>
              </a:buClr>
              <a:buSzPts val="2000"/>
              <a:buFont typeface="Comic Sans MS"/>
              <a:buNone/>
            </a:pPr>
            <a:r>
              <a:rPr lang="en-CA" sz="2200" b="1" dirty="0">
                <a:latin typeface="Calibri" panose="020F0502020204030204" pitchFamily="34" charset="0"/>
                <a:ea typeface="Comic Sans MS"/>
                <a:cs typeface="Calibri" panose="020F0502020204030204" pitchFamily="34" charset="0"/>
                <a:sym typeface="Comic Sans MS"/>
              </a:rPr>
              <a:t>    public policy / </a:t>
            </a:r>
            <a:br>
              <a:rPr lang="cs-CZ" sz="2200" b="1" dirty="0">
                <a:latin typeface="Calibri" panose="020F0502020204030204" pitchFamily="34" charset="0"/>
                <a:ea typeface="Comic Sans MS"/>
                <a:cs typeface="Calibri" panose="020F0502020204030204" pitchFamily="34" charset="0"/>
                <a:sym typeface="Comic Sans MS"/>
              </a:rPr>
            </a:br>
            <a:r>
              <a:rPr lang="cs-CZ" sz="2200" b="1" dirty="0">
                <a:latin typeface="Calibri" panose="020F0502020204030204" pitchFamily="34" charset="0"/>
                <a:ea typeface="Comic Sans MS"/>
                <a:cs typeface="Calibri" panose="020F0502020204030204" pitchFamily="34" charset="0"/>
                <a:sym typeface="Comic Sans MS"/>
              </a:rPr>
              <a:t>   </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Program je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příkladem</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rozvoje</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zdravé</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veřejné</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politiky</a:t>
            </a:r>
            <a:endParaRPr lang="en-CA" sz="22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spcBef>
                <a:spcPts val="500"/>
              </a:spcBef>
              <a:spcAft>
                <a:spcPts val="0"/>
              </a:spcAft>
              <a:buClr>
                <a:srgbClr val="000000"/>
              </a:buClr>
              <a:buSzPts val="2000"/>
              <a:buFont typeface="Arial"/>
              <a:buChar char="•"/>
            </a:pPr>
            <a:r>
              <a:rPr lang="en-CA" sz="2200" b="1" dirty="0">
                <a:latin typeface="Calibri" panose="020F0502020204030204" pitchFamily="34" charset="0"/>
                <a:ea typeface="Comic Sans MS"/>
                <a:cs typeface="Calibri" panose="020F0502020204030204" pitchFamily="34" charset="0"/>
                <a:sym typeface="Comic Sans MS"/>
              </a:rPr>
              <a:t>Extensive redesign of original project / </a:t>
            </a:r>
            <a:br>
              <a:rPr lang="cs-CZ" sz="2200" b="1" dirty="0">
                <a:latin typeface="Calibri" panose="020F0502020204030204" pitchFamily="34" charset="0"/>
                <a:ea typeface="Comic Sans MS"/>
                <a:cs typeface="Calibri" panose="020F0502020204030204" pitchFamily="34" charset="0"/>
                <a:sym typeface="Comic Sans MS"/>
              </a:rPr>
            </a:b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Rozsáhlý</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redesign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původního</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projektu</a:t>
            </a:r>
            <a:endParaRPr lang="en-CA" sz="22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spcBef>
                <a:spcPts val="500"/>
              </a:spcBef>
              <a:spcAft>
                <a:spcPts val="0"/>
              </a:spcAft>
              <a:buClr>
                <a:srgbClr val="000000"/>
              </a:buClr>
              <a:buSzPts val="2000"/>
              <a:buFont typeface="Arial"/>
              <a:buChar char="•"/>
            </a:pPr>
            <a:r>
              <a:rPr lang="en-CA" sz="2200" b="1" dirty="0">
                <a:latin typeface="Calibri" panose="020F0502020204030204" pitchFamily="34" charset="0"/>
                <a:ea typeface="Comic Sans MS"/>
                <a:cs typeface="Calibri" panose="020F0502020204030204" pitchFamily="34" charset="0"/>
                <a:sym typeface="Comic Sans MS"/>
              </a:rPr>
              <a:t>Successful in increasing referrals and ensuring community partners work well together / </a:t>
            </a:r>
            <a:br>
              <a:rPr lang="cs-CZ" sz="2200" b="1" dirty="0">
                <a:latin typeface="Calibri" panose="020F0502020204030204" pitchFamily="34" charset="0"/>
                <a:ea typeface="Comic Sans MS"/>
                <a:cs typeface="Calibri" panose="020F0502020204030204" pitchFamily="34" charset="0"/>
                <a:sym typeface="Comic Sans MS"/>
              </a:rPr>
            </a:b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Úspěšní</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při</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zvyšování</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počtu</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doporučení</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zajišťování</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dobré</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spolupráce</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partnerů</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z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komunity</a:t>
            </a:r>
            <a:endParaRPr lang="en-CA" sz="22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spcBef>
                <a:spcPts val="500"/>
              </a:spcBef>
              <a:spcAft>
                <a:spcPts val="0"/>
              </a:spcAft>
              <a:buClr>
                <a:srgbClr val="000000"/>
              </a:buClr>
              <a:buSzPts val="2000"/>
              <a:buFont typeface="Arial"/>
              <a:buChar char="•"/>
            </a:pPr>
            <a:r>
              <a:rPr lang="en-CA" sz="2200" b="1" dirty="0">
                <a:latin typeface="Calibri" panose="020F0502020204030204" pitchFamily="34" charset="0"/>
                <a:ea typeface="Comic Sans MS"/>
                <a:cs typeface="Calibri" panose="020F0502020204030204" pitchFamily="34" charset="0"/>
                <a:sym typeface="Comic Sans MS"/>
              </a:rPr>
              <a:t>Impact of program on older adults should be assessed by further research / </a:t>
            </a:r>
            <a:br>
              <a:rPr lang="cs-CZ" sz="2200" b="1" dirty="0">
                <a:latin typeface="Calibri" panose="020F0502020204030204" pitchFamily="34" charset="0"/>
                <a:ea typeface="Comic Sans MS"/>
                <a:cs typeface="Calibri" panose="020F0502020204030204" pitchFamily="34" charset="0"/>
                <a:sym typeface="Comic Sans MS"/>
              </a:rPr>
            </a:b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Dopad</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programu</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na</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starší</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dospělé</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by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měl</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být</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posouzen</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dalším</a:t>
            </a:r>
            <a:r>
              <a:rPr lang="en-CA" sz="22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200" b="1" dirty="0" err="1">
                <a:solidFill>
                  <a:srgbClr val="E36C09"/>
                </a:solidFill>
                <a:latin typeface="Calibri" panose="020F0502020204030204" pitchFamily="34" charset="0"/>
                <a:ea typeface="Comic Sans MS"/>
                <a:cs typeface="Calibri" panose="020F0502020204030204" pitchFamily="34" charset="0"/>
                <a:sym typeface="Comic Sans MS"/>
              </a:rPr>
              <a:t>výzkumem</a:t>
            </a:r>
            <a:endParaRPr lang="en-CA" sz="2200" b="1" dirty="0">
              <a:solidFill>
                <a:srgbClr val="E36C09"/>
              </a:solidFill>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1778761" y="290100"/>
            <a:ext cx="10280074" cy="8156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Evaluation of EART /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Vyhodnocení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EART</a:t>
            </a:r>
            <a:br>
              <a:rPr lang="en-CA" sz="44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11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 </a:t>
            </a:r>
            <a:r>
              <a:rPr lang="en-CA" sz="1100" b="0"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Dr. Rick Linden (2007 )</a:t>
            </a: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55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6F8FF7B8-B390-8377-662C-818BCCC53622}"/>
              </a:ext>
            </a:extLst>
          </p:cNvPr>
          <p:cNvSpPr txBox="1"/>
          <p:nvPr/>
        </p:nvSpPr>
        <p:spPr>
          <a:xfrm>
            <a:off x="2129664" y="248058"/>
            <a:ext cx="102800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Back to the Stories…</a:t>
            </a:r>
            <a:br>
              <a:rPr lang="en-CA" sz="3600" b="1" dirty="0"/>
            </a:br>
            <a:r>
              <a:rPr lang="en-CA" sz="3600" b="1" dirty="0" err="1">
                <a:solidFill>
                  <a:srgbClr val="E36C09"/>
                </a:solidFill>
              </a:rPr>
              <a:t>Zpět</a:t>
            </a:r>
            <a:r>
              <a:rPr lang="en-CA" sz="3600" b="1" dirty="0">
                <a:solidFill>
                  <a:srgbClr val="E36C09"/>
                </a:solidFill>
              </a:rPr>
              <a:t> k </a:t>
            </a:r>
            <a:r>
              <a:rPr lang="en-CA" sz="3600" b="1" dirty="0" err="1">
                <a:solidFill>
                  <a:srgbClr val="E36C09"/>
                </a:solidFill>
              </a:rPr>
              <a:t>příběhům</a:t>
            </a:r>
            <a:r>
              <a:rPr lang="en-CA" sz="3600" b="1" dirty="0">
                <a:solidFill>
                  <a:srgbClr val="E36C09"/>
                </a:solidFill>
              </a:rPr>
              <a:t>…</a:t>
            </a:r>
            <a:endParaRPr kumimoji="0" lang="cs-CZ"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ovéPole 3">
            <a:extLst>
              <a:ext uri="{FF2B5EF4-FFF2-40B4-BE49-F238E27FC236}">
                <a16:creationId xmlns:a16="http://schemas.microsoft.com/office/drawing/2014/main" id="{7A04A9D8-BC21-5691-E2D9-C159FADB0814}"/>
              </a:ext>
            </a:extLst>
          </p:cNvPr>
          <p:cNvSpPr txBox="1"/>
          <p:nvPr/>
        </p:nvSpPr>
        <p:spPr>
          <a:xfrm>
            <a:off x="2483893" y="2162271"/>
            <a:ext cx="9226971" cy="1682512"/>
          </a:xfrm>
          <a:prstGeom prst="rect">
            <a:avLst/>
          </a:prstGeom>
          <a:noFill/>
        </p:spPr>
        <p:txBody>
          <a:bodyPr wrap="square">
            <a:spAutoFit/>
          </a:bodyPr>
          <a:lstStyle/>
          <a:p>
            <a:pPr marL="0" lvl="0" indent="0" algn="ctr" rtl="0">
              <a:lnSpc>
                <a:spcPct val="100000"/>
              </a:lnSpc>
              <a:spcBef>
                <a:spcPts val="0"/>
              </a:spcBef>
              <a:spcAft>
                <a:spcPts val="0"/>
              </a:spcAft>
              <a:buClr>
                <a:srgbClr val="000000"/>
              </a:buClr>
              <a:buSzPts val="3200"/>
              <a:buFont typeface="Comic Sans MS"/>
              <a:buNone/>
            </a:pPr>
            <a:r>
              <a:rPr lang="en-US" sz="36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Was there Justice, Healing, Change?</a:t>
            </a:r>
          </a:p>
          <a:p>
            <a:pPr marL="0" lvl="0" indent="0" algn="ctr" rtl="0">
              <a:lnSpc>
                <a:spcPct val="100000"/>
              </a:lnSpc>
              <a:spcBef>
                <a:spcPts val="800"/>
              </a:spcBef>
              <a:spcAft>
                <a:spcPts val="0"/>
              </a:spcAft>
              <a:buClr>
                <a:srgbClr val="E36C09"/>
              </a:buClr>
              <a:buSzPts val="3200"/>
              <a:buFont typeface="Comic Sans MS"/>
              <a:buNone/>
            </a:pPr>
            <a:r>
              <a:rPr lang="cs-CZ"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Došlo na</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spravedlnost</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uzdravení</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cs-CZ"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ke </a:t>
            </a: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změn</a:t>
            </a:r>
            <a:r>
              <a:rPr lang="cs-CZ" sz="3600" b="1" i="1" dirty="0">
                <a:solidFill>
                  <a:srgbClr val="E36C09"/>
                </a:solidFill>
                <a:latin typeface="Calibri" panose="020F0502020204030204" pitchFamily="34" charset="0"/>
                <a:ea typeface="Comic Sans MS"/>
                <a:cs typeface="Calibri" panose="020F0502020204030204" pitchFamily="34" charset="0"/>
                <a:sym typeface="Comic Sans MS"/>
              </a:rPr>
              <a:t>ě</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p>
          <a:p>
            <a:pPr marL="0" lvl="0" indent="0" algn="ctr" rtl="0">
              <a:lnSpc>
                <a:spcPct val="100000"/>
              </a:lnSpc>
              <a:spcBef>
                <a:spcPts val="800"/>
              </a:spcBef>
              <a:spcAft>
                <a:spcPts val="0"/>
              </a:spcAft>
              <a:buClr>
                <a:srgbClr val="000000"/>
              </a:buClr>
              <a:buSzPts val="3200"/>
              <a:buFont typeface="Comic Sans MS"/>
              <a:buNone/>
            </a:pPr>
            <a:endParaRPr lang="en-US" sz="1800" b="0" i="1" u="none" strike="noStrike" cap="none" dirty="0">
              <a:solidFill>
                <a:srgbClr val="000000"/>
              </a:solidFill>
              <a:latin typeface="Comic Sans MS"/>
              <a:ea typeface="Comic Sans MS"/>
              <a:cs typeface="Comic Sans MS"/>
              <a:sym typeface="Comic Sans MS"/>
            </a:endParaRPr>
          </a:p>
        </p:txBody>
      </p:sp>
      <p:sp>
        <p:nvSpPr>
          <p:cNvPr id="9" name="TextovéPole 8">
            <a:extLst>
              <a:ext uri="{FF2B5EF4-FFF2-40B4-BE49-F238E27FC236}">
                <a16:creationId xmlns:a16="http://schemas.microsoft.com/office/drawing/2014/main" id="{0FF1E6C8-3225-5719-05B0-3CB33DF34D1C}"/>
              </a:ext>
            </a:extLst>
          </p:cNvPr>
          <p:cNvSpPr txBox="1"/>
          <p:nvPr/>
        </p:nvSpPr>
        <p:spPr>
          <a:xfrm>
            <a:off x="3986073" y="4626221"/>
            <a:ext cx="6567256" cy="1302921"/>
          </a:xfrm>
          <a:prstGeom prst="rect">
            <a:avLst/>
          </a:prstGeom>
          <a:noFill/>
        </p:spPr>
        <p:txBody>
          <a:bodyPr wrap="square">
            <a:spAutoFit/>
          </a:bodyPr>
          <a:lstStyle/>
          <a:p>
            <a:pPr marL="0" lvl="0" indent="0" algn="ctr" rtl="0">
              <a:lnSpc>
                <a:spcPct val="100000"/>
              </a:lnSpc>
              <a:spcBef>
                <a:spcPts val="800"/>
              </a:spcBef>
              <a:spcAft>
                <a:spcPts val="0"/>
              </a:spcAft>
              <a:buClr>
                <a:srgbClr val="000000"/>
              </a:buClr>
              <a:buSzPts val="3200"/>
              <a:buFont typeface="Comic Sans MS"/>
              <a:buNone/>
            </a:pPr>
            <a:r>
              <a:rPr lang="en-US" sz="36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Is this Restorative Justice?</a:t>
            </a:r>
          </a:p>
          <a:p>
            <a:pPr marL="0" lvl="0" indent="0" algn="ctr" rtl="0">
              <a:lnSpc>
                <a:spcPct val="100000"/>
              </a:lnSpc>
              <a:spcBef>
                <a:spcPts val="800"/>
              </a:spcBef>
              <a:spcAft>
                <a:spcPts val="0"/>
              </a:spcAft>
              <a:buClr>
                <a:srgbClr val="E36C09"/>
              </a:buClr>
              <a:buSzPts val="3200"/>
              <a:buFont typeface="Comic Sans MS"/>
              <a:buNone/>
            </a:pP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Je to </a:t>
            </a: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spravedlnost</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0546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4223643" y="160100"/>
            <a:ext cx="609452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kumimoji="0" lang="en-US" sz="36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t>Reflections…</a:t>
            </a:r>
          </a:p>
          <a:p>
            <a:pPr marL="0" marR="0" lvl="0" indent="0" algn="ctr" defTabSz="914400" rtl="0" eaLnBrk="1" fontAlgn="auto" latinLnBrk="0" hangingPunct="1">
              <a:lnSpc>
                <a:spcPct val="100000"/>
              </a:lnSpc>
              <a:spcBef>
                <a:spcPts val="0"/>
              </a:spcBef>
              <a:spcAft>
                <a:spcPts val="0"/>
              </a:spcAft>
              <a:buClr>
                <a:srgbClr val="E36C09"/>
              </a:buClr>
              <a:buSzPts val="2400"/>
              <a:buFont typeface="Comic Sans MS"/>
              <a:buNone/>
              <a:tabLst/>
              <a:defRPr/>
            </a:pPr>
            <a:r>
              <a:rPr kumimoji="0" lang="en-US" sz="3600" b="1" i="1"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Úvahy</a:t>
            </a:r>
            <a:r>
              <a:rPr kumimoji="0" lang="en-US" sz="3600" b="1" i="1"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rPr>
              <a:t>Moving Forward…</a:t>
            </a:r>
          </a:p>
          <a:p>
            <a:pPr marL="0" marR="0" lvl="0" indent="0" algn="ctr" defTabSz="914400" rtl="0" eaLnBrk="1" fontAlgn="auto" latinLnBrk="0" hangingPunct="1">
              <a:lnSpc>
                <a:spcPct val="100000"/>
              </a:lnSpc>
              <a:spcBef>
                <a:spcPts val="0"/>
              </a:spcBef>
              <a:spcAft>
                <a:spcPts val="0"/>
              </a:spcAft>
              <a:buClr>
                <a:srgbClr val="E36C09"/>
              </a:buClr>
              <a:buSzPts val="2400"/>
              <a:buFont typeface="Comic Sans MS"/>
              <a:buNone/>
              <a:tabLst/>
              <a:defRPr/>
            </a:pPr>
            <a:r>
              <a:rPr kumimoji="0" lang="en-US" sz="2400" b="1" i="1"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Směrem</a:t>
            </a:r>
            <a:r>
              <a:rPr kumimoji="0" lang="en-US" sz="2400" b="1" i="1"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 </a:t>
            </a:r>
            <a:r>
              <a:rPr kumimoji="0" lang="en-US" sz="2400" b="1" i="1" u="none" strike="noStrike" kern="1200" cap="none" spc="0" normalizeH="0" baseline="0" noProof="0" dirty="0" err="1">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vpřed</a:t>
            </a:r>
            <a:r>
              <a:rPr kumimoji="0" lang="en-US" sz="2400" b="1" i="1" u="none" strike="noStrike" kern="1200" cap="none" spc="0" normalizeH="0" baseline="0" noProof="0" dirty="0">
                <a:ln>
                  <a:noFill/>
                </a:ln>
                <a:solidFill>
                  <a:srgbClr val="E36C09"/>
                </a:solidFill>
                <a:effectLst/>
                <a:uLnTx/>
                <a:uFillTx/>
                <a:latin typeface="Calibri" panose="020F0502020204030204" pitchFamily="34" charset="0"/>
                <a:ea typeface="Comic Sans MS"/>
                <a:cs typeface="Calibri" panose="020F0502020204030204" pitchFamily="34" charset="0"/>
                <a:sym typeface="Comic Sans MS"/>
              </a:rPr>
              <a:t>… </a:t>
            </a:r>
            <a:endParaRPr kumimoji="0" lang="cs-CZ"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Google Shape;272;p33" descr="Image">
            <a:extLst>
              <a:ext uri="{FF2B5EF4-FFF2-40B4-BE49-F238E27FC236}">
                <a16:creationId xmlns:a16="http://schemas.microsoft.com/office/drawing/2014/main" id="{B1A792A0-268C-3573-566A-363055B46054}"/>
              </a:ext>
            </a:extLst>
          </p:cNvPr>
          <p:cNvPicPr preferRelativeResize="0"/>
          <p:nvPr/>
        </p:nvPicPr>
        <p:blipFill rotWithShape="1">
          <a:blip r:embed="rId5">
            <a:alphaModFix/>
          </a:blip>
          <a:srcRect/>
          <a:stretch/>
        </p:blipFill>
        <p:spPr>
          <a:xfrm>
            <a:off x="4838330" y="2787588"/>
            <a:ext cx="4847208" cy="3483217"/>
          </a:xfrm>
          <a:prstGeom prst="rect">
            <a:avLst/>
          </a:prstGeom>
          <a:noFill/>
          <a:ln>
            <a:noFill/>
          </a:ln>
        </p:spPr>
      </p:pic>
    </p:spTree>
    <p:extLst>
      <p:ext uri="{BB962C8B-B14F-4D97-AF65-F5344CB8AC3E}">
        <p14:creationId xmlns:p14="http://schemas.microsoft.com/office/powerpoint/2010/main" val="200491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239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US" sz="1200" b="0" i="1" dirty="0"/>
              <a:t>Miller, R.,  </a:t>
            </a:r>
            <a:r>
              <a:rPr lang="en-US" sz="1200" b="0" i="1" dirty="0" err="1"/>
              <a:t>Cloudhand</a:t>
            </a:r>
            <a:r>
              <a:rPr lang="en-US" sz="1200" b="0" i="1" dirty="0"/>
              <a:t>, Clenched Fist: Chaos, Crisis and the Emergence of Community. </a:t>
            </a:r>
            <a:endParaRPr lang="en-US" sz="2000" dirty="0"/>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4223643" y="160100"/>
            <a:ext cx="6094520" cy="156966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Comic Sans MS"/>
              <a:buNone/>
            </a:pPr>
            <a:r>
              <a:rPr lang="en-US" sz="36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Reflections…</a:t>
            </a:r>
          </a:p>
          <a:p>
            <a:pPr marL="0" marR="0" lvl="0" indent="0" algn="ctr" rtl="0">
              <a:lnSpc>
                <a:spcPct val="100000"/>
              </a:lnSpc>
              <a:spcBef>
                <a:spcPts val="0"/>
              </a:spcBef>
              <a:spcAft>
                <a:spcPts val="0"/>
              </a:spcAft>
              <a:buClr>
                <a:srgbClr val="E36C09"/>
              </a:buClr>
              <a:buSzPts val="2400"/>
              <a:buFont typeface="Comic Sans MS"/>
              <a:buNone/>
            </a:pPr>
            <a:r>
              <a:rPr lang="en-US" sz="36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Úvahy</a:t>
            </a:r>
            <a:r>
              <a:rPr lang="en-US" sz="36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endParaRPr lang="en-US" sz="3600" b="1"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2400"/>
              <a:buFont typeface="Comic Sans MS"/>
              <a:buNone/>
            </a:pPr>
            <a:endParaRPr lang="en-US" sz="24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p:txBody>
      </p:sp>
      <p:sp>
        <p:nvSpPr>
          <p:cNvPr id="10" name="TextovéPole 9">
            <a:extLst>
              <a:ext uri="{FF2B5EF4-FFF2-40B4-BE49-F238E27FC236}">
                <a16:creationId xmlns:a16="http://schemas.microsoft.com/office/drawing/2014/main" id="{1EF4BA44-A737-1C06-7353-8203A127C822}"/>
              </a:ext>
            </a:extLst>
          </p:cNvPr>
          <p:cNvSpPr txBox="1"/>
          <p:nvPr/>
        </p:nvSpPr>
        <p:spPr>
          <a:xfrm>
            <a:off x="2351237" y="1599267"/>
            <a:ext cx="9401452" cy="4755148"/>
          </a:xfrm>
          <a:prstGeom prst="rect">
            <a:avLst/>
          </a:prstGeom>
          <a:noFill/>
        </p:spPr>
        <p:txBody>
          <a:bodyPr wrap="square">
            <a:spAutoFit/>
          </a:bodyPr>
          <a:lstStyle/>
          <a:p>
            <a:pPr algn="ctr"/>
            <a:r>
              <a:rPr lang="en-CA" sz="2400" b="0" i="1" dirty="0"/>
              <a:t>“</a:t>
            </a:r>
            <a:r>
              <a:rPr lang="en-CA" sz="2400" b="1" i="1" dirty="0"/>
              <a:t>When a community can draw on and trust its own inner resources to discover the validity of a new paradigm…….</a:t>
            </a:r>
            <a:br>
              <a:rPr lang="en-CA" sz="2400" b="1" i="1" dirty="0"/>
            </a:br>
            <a:br>
              <a:rPr lang="en-CA" sz="2400" b="1" i="1" dirty="0"/>
            </a:br>
            <a:r>
              <a:rPr lang="en-CA" sz="2400" b="1" i="1" dirty="0" err="1">
                <a:solidFill>
                  <a:srgbClr val="E36C09"/>
                </a:solidFill>
              </a:rPr>
              <a:t>Když</a:t>
            </a:r>
            <a:r>
              <a:rPr lang="en-CA" sz="2400" b="1" i="1" dirty="0">
                <a:solidFill>
                  <a:srgbClr val="E36C09"/>
                </a:solidFill>
              </a:rPr>
              <a:t> </a:t>
            </a:r>
            <a:r>
              <a:rPr lang="en-CA" sz="2400" b="1" i="1" dirty="0" err="1">
                <a:solidFill>
                  <a:srgbClr val="E36C09"/>
                </a:solidFill>
              </a:rPr>
              <a:t>komunita</a:t>
            </a:r>
            <a:r>
              <a:rPr lang="en-CA" sz="2400" b="1" i="1" dirty="0">
                <a:solidFill>
                  <a:srgbClr val="E36C09"/>
                </a:solidFill>
              </a:rPr>
              <a:t> </a:t>
            </a:r>
            <a:r>
              <a:rPr lang="en-CA" sz="2400" b="1" i="1" dirty="0" err="1">
                <a:solidFill>
                  <a:srgbClr val="E36C09"/>
                </a:solidFill>
              </a:rPr>
              <a:t>může</a:t>
            </a:r>
            <a:r>
              <a:rPr lang="en-CA" sz="2400" b="1" i="1" dirty="0">
                <a:solidFill>
                  <a:srgbClr val="E36C09"/>
                </a:solidFill>
              </a:rPr>
              <a:t> </a:t>
            </a:r>
            <a:r>
              <a:rPr lang="en-CA" sz="2400" b="1" i="1" dirty="0" err="1">
                <a:solidFill>
                  <a:srgbClr val="E36C09"/>
                </a:solidFill>
              </a:rPr>
              <a:t>čerpat</a:t>
            </a:r>
            <a:r>
              <a:rPr lang="en-CA" sz="2400" b="1" i="1" dirty="0">
                <a:solidFill>
                  <a:srgbClr val="E36C09"/>
                </a:solidFill>
              </a:rPr>
              <a:t> ze </a:t>
            </a:r>
            <a:r>
              <a:rPr lang="en-CA" sz="2400" b="1" i="1" dirty="0" err="1">
                <a:solidFill>
                  <a:srgbClr val="E36C09"/>
                </a:solidFill>
              </a:rPr>
              <a:t>svých</a:t>
            </a:r>
            <a:r>
              <a:rPr lang="en-CA" sz="2400" b="1" i="1" dirty="0">
                <a:solidFill>
                  <a:srgbClr val="E36C09"/>
                </a:solidFill>
              </a:rPr>
              <a:t> </a:t>
            </a:r>
            <a:r>
              <a:rPr lang="en-CA" sz="2400" b="1" i="1" dirty="0" err="1">
                <a:solidFill>
                  <a:srgbClr val="E36C09"/>
                </a:solidFill>
              </a:rPr>
              <a:t>vlastních</a:t>
            </a:r>
            <a:r>
              <a:rPr lang="en-CA" sz="2400" b="1" i="1" dirty="0">
                <a:solidFill>
                  <a:srgbClr val="E36C09"/>
                </a:solidFill>
              </a:rPr>
              <a:t> </a:t>
            </a:r>
            <a:r>
              <a:rPr lang="en-CA" sz="2400" b="1" i="1" dirty="0" err="1">
                <a:solidFill>
                  <a:srgbClr val="E36C09"/>
                </a:solidFill>
              </a:rPr>
              <a:t>vnitřních</a:t>
            </a:r>
            <a:r>
              <a:rPr lang="en-CA" sz="2400" b="1" i="1" dirty="0">
                <a:solidFill>
                  <a:srgbClr val="E36C09"/>
                </a:solidFill>
              </a:rPr>
              <a:t> </a:t>
            </a:r>
            <a:r>
              <a:rPr lang="en-CA" sz="2400" b="1" i="1" dirty="0" err="1">
                <a:solidFill>
                  <a:srgbClr val="E36C09"/>
                </a:solidFill>
              </a:rPr>
              <a:t>zdrojů</a:t>
            </a:r>
            <a:r>
              <a:rPr lang="en-CA" sz="2400" b="1" i="1" dirty="0">
                <a:solidFill>
                  <a:srgbClr val="E36C09"/>
                </a:solidFill>
              </a:rPr>
              <a:t> a </a:t>
            </a:r>
            <a:r>
              <a:rPr lang="en-CA" sz="2400" b="1" i="1" dirty="0" err="1">
                <a:solidFill>
                  <a:srgbClr val="E36C09"/>
                </a:solidFill>
              </a:rPr>
              <a:t>důvěřovat</a:t>
            </a:r>
            <a:r>
              <a:rPr lang="en-CA" sz="2400" b="1" i="1" dirty="0">
                <a:solidFill>
                  <a:srgbClr val="E36C09"/>
                </a:solidFill>
              </a:rPr>
              <a:t> </a:t>
            </a:r>
            <a:r>
              <a:rPr lang="en-CA" sz="2400" b="1" i="1" dirty="0" err="1">
                <a:solidFill>
                  <a:srgbClr val="E36C09"/>
                </a:solidFill>
              </a:rPr>
              <a:t>jim</a:t>
            </a:r>
            <a:r>
              <a:rPr lang="en-CA" sz="2400" b="1" i="1" dirty="0">
                <a:solidFill>
                  <a:srgbClr val="E36C09"/>
                </a:solidFill>
              </a:rPr>
              <a:t>, aby </a:t>
            </a:r>
            <a:r>
              <a:rPr lang="en-CA" sz="2400" b="1" i="1" dirty="0" err="1">
                <a:solidFill>
                  <a:srgbClr val="E36C09"/>
                </a:solidFill>
              </a:rPr>
              <a:t>objevila</a:t>
            </a:r>
            <a:r>
              <a:rPr lang="en-CA" sz="2400" b="1" i="1" dirty="0">
                <a:solidFill>
                  <a:srgbClr val="E36C09"/>
                </a:solidFill>
              </a:rPr>
              <a:t> </a:t>
            </a:r>
            <a:r>
              <a:rPr lang="en-CA" sz="2400" b="1" i="1" dirty="0" err="1">
                <a:solidFill>
                  <a:srgbClr val="E36C09"/>
                </a:solidFill>
              </a:rPr>
              <a:t>oprávněnost</a:t>
            </a:r>
            <a:r>
              <a:rPr lang="en-CA" sz="2400" b="1" i="1" dirty="0">
                <a:solidFill>
                  <a:srgbClr val="E36C09"/>
                </a:solidFill>
              </a:rPr>
              <a:t> </a:t>
            </a:r>
            <a:r>
              <a:rPr lang="en-CA" sz="2400" b="1" i="1" dirty="0" err="1">
                <a:solidFill>
                  <a:srgbClr val="E36C09"/>
                </a:solidFill>
              </a:rPr>
              <a:t>nového</a:t>
            </a:r>
            <a:r>
              <a:rPr lang="en-CA" sz="2400" b="1" i="1" dirty="0">
                <a:solidFill>
                  <a:srgbClr val="E36C09"/>
                </a:solidFill>
              </a:rPr>
              <a:t> </a:t>
            </a:r>
            <a:r>
              <a:rPr lang="en-CA" sz="2400" b="1" i="1" dirty="0" err="1">
                <a:solidFill>
                  <a:srgbClr val="E36C09"/>
                </a:solidFill>
              </a:rPr>
              <a:t>paradigmatu</a:t>
            </a:r>
            <a:r>
              <a:rPr lang="en-CA" sz="2400" b="1" i="1" dirty="0">
                <a:solidFill>
                  <a:srgbClr val="E36C09"/>
                </a:solidFill>
              </a:rPr>
              <a:t>…</a:t>
            </a:r>
            <a:endParaRPr lang="cs-CZ" sz="2400" b="1" i="1" dirty="0">
              <a:solidFill>
                <a:srgbClr val="E36C09"/>
              </a:solidFill>
            </a:endParaRPr>
          </a:p>
          <a:p>
            <a:endParaRPr lang="cs-CZ" sz="2400" b="1" i="1" dirty="0">
              <a:solidFill>
                <a:srgbClr val="E36C09"/>
              </a:solidFill>
            </a:endParaRPr>
          </a:p>
          <a:p>
            <a:pPr marL="0" lvl="1" indent="379475" algn="ctr" rtl="0">
              <a:lnSpc>
                <a:spcPct val="100000"/>
              </a:lnSpc>
              <a:spcBef>
                <a:spcPts val="0"/>
              </a:spcBef>
              <a:spcAft>
                <a:spcPts val="0"/>
              </a:spcAft>
              <a:buClr>
                <a:srgbClr val="000000"/>
              </a:buClr>
              <a:buSzPts val="2000"/>
              <a:buFont typeface="Comic Sans MS"/>
              <a:buNone/>
            </a:pPr>
            <a:r>
              <a:rPr lang="cs-CZ" sz="2400" b="1" i="1" dirty="0"/>
              <a:t>...p</a:t>
            </a:r>
            <a:r>
              <a:rPr lang="en-CA" sz="2400" b="1" i="1" dirty="0" err="1"/>
              <a:t>eople</a:t>
            </a:r>
            <a:r>
              <a:rPr lang="en-CA" sz="2400" b="1" i="1" dirty="0"/>
              <a:t> are empowered to imagine new ways of being, to problem-solve on a deep level….”</a:t>
            </a:r>
          </a:p>
          <a:p>
            <a:pPr marL="0" lvl="1" indent="379475" algn="ctr" rtl="0">
              <a:lnSpc>
                <a:spcPct val="100000"/>
              </a:lnSpc>
              <a:spcBef>
                <a:spcPts val="900"/>
              </a:spcBef>
              <a:spcAft>
                <a:spcPts val="0"/>
              </a:spcAft>
              <a:buClr>
                <a:srgbClr val="000000"/>
              </a:buClr>
              <a:buSzPts val="2000"/>
              <a:buFont typeface="Comic Sans MS"/>
              <a:buNone/>
            </a:pPr>
            <a:endParaRPr lang="en-CA" sz="2400" b="1" i="1" dirty="0"/>
          </a:p>
          <a:p>
            <a:pPr marL="0" lvl="1" indent="379475" algn="ctr" rtl="0">
              <a:lnSpc>
                <a:spcPct val="100000"/>
              </a:lnSpc>
              <a:spcBef>
                <a:spcPts val="900"/>
              </a:spcBef>
              <a:spcAft>
                <a:spcPts val="0"/>
              </a:spcAft>
              <a:buClr>
                <a:srgbClr val="E36C09"/>
              </a:buClr>
              <a:buSzPts val="2000"/>
              <a:buFont typeface="Comic Sans MS"/>
              <a:buNone/>
            </a:pPr>
            <a:r>
              <a:rPr lang="cs-CZ" sz="2400" b="1" i="1" dirty="0">
                <a:solidFill>
                  <a:srgbClr val="E36C09"/>
                </a:solidFill>
              </a:rPr>
              <a:t>…l</a:t>
            </a:r>
            <a:r>
              <a:rPr lang="en-CA" sz="2400" b="1" i="1" dirty="0" err="1">
                <a:solidFill>
                  <a:srgbClr val="E36C09"/>
                </a:solidFill>
              </a:rPr>
              <a:t>idé</a:t>
            </a:r>
            <a:r>
              <a:rPr lang="en-CA" sz="2400" b="1" i="1" dirty="0">
                <a:solidFill>
                  <a:srgbClr val="E36C09"/>
                </a:solidFill>
              </a:rPr>
              <a:t> </a:t>
            </a:r>
            <a:r>
              <a:rPr lang="en-CA" sz="2400" b="1" i="1" dirty="0" err="1">
                <a:solidFill>
                  <a:srgbClr val="E36C09"/>
                </a:solidFill>
              </a:rPr>
              <a:t>jsou</a:t>
            </a:r>
            <a:r>
              <a:rPr lang="en-CA" sz="2400" b="1" i="1" dirty="0">
                <a:solidFill>
                  <a:srgbClr val="E36C09"/>
                </a:solidFill>
              </a:rPr>
              <a:t> </a:t>
            </a:r>
            <a:r>
              <a:rPr lang="en-CA" sz="2400" b="1" i="1" dirty="0" err="1">
                <a:solidFill>
                  <a:srgbClr val="E36C09"/>
                </a:solidFill>
              </a:rPr>
              <a:t>zmocněni</a:t>
            </a:r>
            <a:r>
              <a:rPr lang="en-CA" sz="2400" b="1" i="1" dirty="0">
                <a:solidFill>
                  <a:srgbClr val="E36C09"/>
                </a:solidFill>
              </a:rPr>
              <a:t> </a:t>
            </a:r>
            <a:r>
              <a:rPr lang="en-CA" sz="2400" b="1" i="1" dirty="0" err="1">
                <a:solidFill>
                  <a:srgbClr val="E36C09"/>
                </a:solidFill>
              </a:rPr>
              <a:t>představit</a:t>
            </a:r>
            <a:r>
              <a:rPr lang="en-CA" sz="2400" b="1" i="1" dirty="0">
                <a:solidFill>
                  <a:srgbClr val="E36C09"/>
                </a:solidFill>
              </a:rPr>
              <a:t> </a:t>
            </a:r>
            <a:r>
              <a:rPr lang="en-CA" sz="2400" b="1" i="1" dirty="0" err="1">
                <a:solidFill>
                  <a:srgbClr val="E36C09"/>
                </a:solidFill>
              </a:rPr>
              <a:t>si</a:t>
            </a:r>
            <a:r>
              <a:rPr lang="en-CA" sz="2400" b="1" i="1" dirty="0">
                <a:solidFill>
                  <a:srgbClr val="E36C09"/>
                </a:solidFill>
              </a:rPr>
              <a:t> </a:t>
            </a:r>
            <a:r>
              <a:rPr lang="en-CA" sz="2400" b="1" i="1" dirty="0" err="1">
                <a:solidFill>
                  <a:srgbClr val="E36C09"/>
                </a:solidFill>
              </a:rPr>
              <a:t>nové</a:t>
            </a:r>
            <a:r>
              <a:rPr lang="en-CA" sz="2400" b="1" i="1" dirty="0">
                <a:solidFill>
                  <a:srgbClr val="E36C09"/>
                </a:solidFill>
              </a:rPr>
              <a:t> </a:t>
            </a:r>
            <a:r>
              <a:rPr lang="en-CA" sz="2400" b="1" i="1" dirty="0" err="1">
                <a:solidFill>
                  <a:srgbClr val="E36C09"/>
                </a:solidFill>
              </a:rPr>
              <a:t>způsoby</a:t>
            </a:r>
            <a:r>
              <a:rPr lang="en-CA" sz="2400" b="1" i="1" dirty="0">
                <a:solidFill>
                  <a:srgbClr val="E36C09"/>
                </a:solidFill>
              </a:rPr>
              <a:t> </a:t>
            </a:r>
            <a:r>
              <a:rPr lang="en-CA" sz="2400" b="1" i="1" dirty="0" err="1">
                <a:solidFill>
                  <a:srgbClr val="E36C09"/>
                </a:solidFill>
              </a:rPr>
              <a:t>bytí</a:t>
            </a:r>
            <a:r>
              <a:rPr lang="en-CA" sz="2400" b="1" i="1" dirty="0">
                <a:solidFill>
                  <a:srgbClr val="E36C09"/>
                </a:solidFill>
              </a:rPr>
              <a:t>, </a:t>
            </a:r>
            <a:r>
              <a:rPr lang="en-CA" sz="2400" b="1" i="1" dirty="0" err="1">
                <a:solidFill>
                  <a:srgbClr val="E36C09"/>
                </a:solidFill>
              </a:rPr>
              <a:t>řešení</a:t>
            </a:r>
            <a:r>
              <a:rPr lang="en-CA" sz="2400" b="1" i="1" dirty="0">
                <a:solidFill>
                  <a:srgbClr val="E36C09"/>
                </a:solidFill>
              </a:rPr>
              <a:t> </a:t>
            </a:r>
            <a:r>
              <a:rPr lang="en-CA" sz="2400" b="1" i="1" dirty="0" err="1">
                <a:solidFill>
                  <a:srgbClr val="E36C09"/>
                </a:solidFill>
              </a:rPr>
              <a:t>problémů</a:t>
            </a:r>
            <a:r>
              <a:rPr lang="en-CA" sz="2400" b="1" i="1" dirty="0">
                <a:solidFill>
                  <a:srgbClr val="E36C09"/>
                </a:solidFill>
              </a:rPr>
              <a:t> </a:t>
            </a:r>
            <a:r>
              <a:rPr lang="en-CA" sz="2400" b="1" i="1" dirty="0" err="1">
                <a:solidFill>
                  <a:srgbClr val="E36C09"/>
                </a:solidFill>
              </a:rPr>
              <a:t>na</a:t>
            </a:r>
            <a:r>
              <a:rPr lang="en-CA" sz="2400" b="1" i="1" dirty="0">
                <a:solidFill>
                  <a:srgbClr val="E36C09"/>
                </a:solidFill>
              </a:rPr>
              <a:t> </a:t>
            </a:r>
            <a:r>
              <a:rPr lang="en-CA" sz="2400" b="1" i="1" dirty="0" err="1">
                <a:solidFill>
                  <a:srgbClr val="E36C09"/>
                </a:solidFill>
              </a:rPr>
              <a:t>hluboké</a:t>
            </a:r>
            <a:r>
              <a:rPr lang="en-CA" sz="2400" b="1" i="1" dirty="0">
                <a:solidFill>
                  <a:srgbClr val="E36C09"/>
                </a:solidFill>
              </a:rPr>
              <a:t> </a:t>
            </a:r>
            <a:r>
              <a:rPr lang="en-CA" sz="2400" b="1" i="1" dirty="0" err="1">
                <a:solidFill>
                  <a:srgbClr val="E36C09"/>
                </a:solidFill>
              </a:rPr>
              <a:t>úrovni</a:t>
            </a:r>
            <a:r>
              <a:rPr lang="en-CA" sz="2400" b="1" i="1" dirty="0">
                <a:solidFill>
                  <a:srgbClr val="E36C09"/>
                </a:solidFill>
              </a:rPr>
              <a:t>…“</a:t>
            </a:r>
          </a:p>
          <a:p>
            <a:endParaRPr lang="cs-CZ" sz="2400" dirty="0"/>
          </a:p>
        </p:txBody>
      </p:sp>
    </p:spTree>
    <p:extLst>
      <p:ext uri="{BB962C8B-B14F-4D97-AF65-F5344CB8AC3E}">
        <p14:creationId xmlns:p14="http://schemas.microsoft.com/office/powerpoint/2010/main" val="2765591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Restorative Justice Possibilities…</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Možnosti</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justice</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54802" y="1833871"/>
            <a:ext cx="9692196" cy="3735061"/>
          </a:xfrm>
          <a:prstGeom prst="rect">
            <a:avLst/>
          </a:prstGeom>
          <a:noFill/>
        </p:spPr>
        <p:txBody>
          <a:bodyPr wrap="square">
            <a:spAutoFit/>
          </a:bodyPr>
          <a:lstStyle/>
          <a:p>
            <a:pPr marL="342900" lvl="0" indent="-342900" algn="l" rtl="0">
              <a:lnSpc>
                <a:spcPct val="130000"/>
              </a:lnSpc>
              <a:spcBef>
                <a:spcPts val="0"/>
              </a:spcBef>
              <a:spcAft>
                <a:spcPts val="0"/>
              </a:spcAft>
              <a:buClr>
                <a:srgbClr val="000000"/>
              </a:buClr>
              <a:buSzPts val="2000"/>
              <a:buFont typeface="Arial"/>
              <a:buChar char="•"/>
            </a:pPr>
            <a:r>
              <a:rPr lang="en-CA" sz="2400" b="1" dirty="0"/>
              <a:t>Older adults empowered / </a:t>
            </a:r>
            <a:r>
              <a:rPr lang="en-CA" sz="2400" b="1" dirty="0" err="1">
                <a:solidFill>
                  <a:srgbClr val="E36C09"/>
                </a:solidFill>
              </a:rPr>
              <a:t>Zmocnění</a:t>
            </a:r>
            <a:r>
              <a:rPr lang="en-CA" sz="2400" b="1" dirty="0">
                <a:solidFill>
                  <a:srgbClr val="E36C09"/>
                </a:solidFill>
              </a:rPr>
              <a:t> </a:t>
            </a:r>
            <a:r>
              <a:rPr lang="en-CA" sz="2400" b="1" dirty="0" err="1">
                <a:solidFill>
                  <a:srgbClr val="E36C09"/>
                </a:solidFill>
              </a:rPr>
              <a:t>seniorů</a:t>
            </a:r>
            <a:r>
              <a:rPr lang="cs-CZ" sz="2400" b="1" dirty="0">
                <a:solidFill>
                  <a:srgbClr val="E36C09"/>
                </a:solidFill>
              </a:rPr>
              <a:t>*</a:t>
            </a:r>
            <a:r>
              <a:rPr lang="cs-CZ" sz="2400" b="1" dirty="0" err="1">
                <a:solidFill>
                  <a:srgbClr val="E36C09"/>
                </a:solidFill>
              </a:rPr>
              <a:t>ek</a:t>
            </a:r>
            <a:endParaRPr lang="en-CA" sz="2400" b="1" dirty="0">
              <a:solidFill>
                <a:srgbClr val="E36C09"/>
              </a:solidFill>
            </a:endParaRPr>
          </a:p>
          <a:p>
            <a:pPr marL="342900" lvl="0" indent="-342900" algn="l" rtl="0">
              <a:lnSpc>
                <a:spcPct val="130000"/>
              </a:lnSpc>
              <a:spcBef>
                <a:spcPts val="500"/>
              </a:spcBef>
              <a:spcAft>
                <a:spcPts val="0"/>
              </a:spcAft>
              <a:buClr>
                <a:srgbClr val="000000"/>
              </a:buClr>
              <a:buSzPts val="2000"/>
              <a:buFont typeface="Arial"/>
              <a:buChar char="•"/>
            </a:pPr>
            <a:r>
              <a:rPr lang="en-CA" sz="2400" b="1" dirty="0"/>
              <a:t>Family values respected </a:t>
            </a:r>
            <a:r>
              <a:rPr lang="en-CA" sz="2400" b="1" dirty="0">
                <a:solidFill>
                  <a:srgbClr val="E36C09"/>
                </a:solidFill>
              </a:rPr>
              <a:t>/ </a:t>
            </a:r>
            <a:r>
              <a:rPr lang="en-CA" sz="2400" b="1" dirty="0" err="1">
                <a:solidFill>
                  <a:srgbClr val="E36C09"/>
                </a:solidFill>
              </a:rPr>
              <a:t>Rodinné</a:t>
            </a:r>
            <a:r>
              <a:rPr lang="en-CA" sz="2400" b="1" dirty="0">
                <a:solidFill>
                  <a:srgbClr val="E36C09"/>
                </a:solidFill>
              </a:rPr>
              <a:t> </a:t>
            </a:r>
            <a:r>
              <a:rPr lang="en-CA" sz="2400" b="1" dirty="0" err="1">
                <a:solidFill>
                  <a:srgbClr val="E36C09"/>
                </a:solidFill>
              </a:rPr>
              <a:t>hodnoty</a:t>
            </a:r>
            <a:r>
              <a:rPr lang="en-CA" sz="2400" b="1" dirty="0">
                <a:solidFill>
                  <a:srgbClr val="E36C09"/>
                </a:solidFill>
              </a:rPr>
              <a:t> </a:t>
            </a:r>
            <a:r>
              <a:rPr lang="en-CA" sz="2400" b="1" dirty="0" err="1">
                <a:solidFill>
                  <a:srgbClr val="E36C09"/>
                </a:solidFill>
              </a:rPr>
              <a:t>jsou</a:t>
            </a:r>
            <a:r>
              <a:rPr lang="en-CA" sz="2400" b="1" dirty="0">
                <a:solidFill>
                  <a:srgbClr val="E36C09"/>
                </a:solidFill>
              </a:rPr>
              <a:t> </a:t>
            </a:r>
            <a:r>
              <a:rPr lang="en-CA" sz="2400" b="1" dirty="0" err="1">
                <a:solidFill>
                  <a:srgbClr val="E36C09"/>
                </a:solidFill>
              </a:rPr>
              <a:t>respektovány</a:t>
            </a:r>
            <a:endParaRPr lang="en-CA" sz="2400" b="1" dirty="0">
              <a:solidFill>
                <a:srgbClr val="E36C09"/>
              </a:solidFill>
            </a:endParaRPr>
          </a:p>
          <a:p>
            <a:pPr marL="342900" lvl="0" indent="-342900" algn="l" rtl="0">
              <a:lnSpc>
                <a:spcPct val="130000"/>
              </a:lnSpc>
              <a:spcBef>
                <a:spcPts val="500"/>
              </a:spcBef>
              <a:spcAft>
                <a:spcPts val="0"/>
              </a:spcAft>
              <a:buClr>
                <a:srgbClr val="000000"/>
              </a:buClr>
              <a:buSzPts val="2000"/>
              <a:buFont typeface="Arial"/>
              <a:buChar char="•"/>
            </a:pPr>
            <a:r>
              <a:rPr lang="en-CA" sz="2400" b="1" dirty="0"/>
              <a:t>Older Adults less fearful of process / </a:t>
            </a:r>
            <a:r>
              <a:rPr lang="en-CA" sz="2400" b="1" dirty="0" err="1">
                <a:solidFill>
                  <a:srgbClr val="E36C09"/>
                </a:solidFill>
              </a:rPr>
              <a:t>Senioři</a:t>
            </a:r>
            <a:r>
              <a:rPr lang="en-CA" sz="2400" b="1" dirty="0">
                <a:solidFill>
                  <a:srgbClr val="E36C09"/>
                </a:solidFill>
              </a:rPr>
              <a:t> se </a:t>
            </a:r>
            <a:r>
              <a:rPr lang="en-CA" sz="2400" b="1" dirty="0" err="1">
                <a:solidFill>
                  <a:srgbClr val="E36C09"/>
                </a:solidFill>
              </a:rPr>
              <a:t>méně</a:t>
            </a:r>
            <a:r>
              <a:rPr lang="en-CA" sz="2400" b="1" dirty="0">
                <a:solidFill>
                  <a:srgbClr val="E36C09"/>
                </a:solidFill>
              </a:rPr>
              <a:t> </a:t>
            </a:r>
            <a:r>
              <a:rPr lang="en-CA" sz="2400" b="1" dirty="0" err="1">
                <a:solidFill>
                  <a:srgbClr val="E36C09"/>
                </a:solidFill>
              </a:rPr>
              <a:t>obávají</a:t>
            </a:r>
            <a:r>
              <a:rPr lang="en-CA" sz="2400" b="1" dirty="0">
                <a:solidFill>
                  <a:srgbClr val="E36C09"/>
                </a:solidFill>
              </a:rPr>
              <a:t> </a:t>
            </a:r>
            <a:r>
              <a:rPr lang="en-CA" sz="2400" b="1" dirty="0" err="1">
                <a:solidFill>
                  <a:srgbClr val="E36C09"/>
                </a:solidFill>
              </a:rPr>
              <a:t>procesu</a:t>
            </a:r>
            <a:endParaRPr lang="en-CA" sz="2400" b="1" dirty="0">
              <a:solidFill>
                <a:srgbClr val="E36C09"/>
              </a:solidFill>
            </a:endParaRPr>
          </a:p>
          <a:p>
            <a:pPr marL="342900" lvl="0" indent="-342900" algn="l" rtl="0">
              <a:lnSpc>
                <a:spcPct val="130000"/>
              </a:lnSpc>
              <a:spcBef>
                <a:spcPts val="500"/>
              </a:spcBef>
              <a:spcAft>
                <a:spcPts val="0"/>
              </a:spcAft>
              <a:buClr>
                <a:srgbClr val="000000"/>
              </a:buClr>
              <a:buSzPts val="2000"/>
              <a:buFont typeface="Arial"/>
              <a:buChar char="•"/>
            </a:pPr>
            <a:r>
              <a:rPr lang="en-CA" sz="2400" b="1" dirty="0"/>
              <a:t>Address conflict in early stages / </a:t>
            </a:r>
            <a:r>
              <a:rPr lang="en-CA" sz="2400" b="1" dirty="0" err="1">
                <a:solidFill>
                  <a:srgbClr val="E36C09"/>
                </a:solidFill>
              </a:rPr>
              <a:t>Řešení</a:t>
            </a:r>
            <a:r>
              <a:rPr lang="en-CA" sz="2400" b="1" dirty="0">
                <a:solidFill>
                  <a:srgbClr val="E36C09"/>
                </a:solidFill>
              </a:rPr>
              <a:t> </a:t>
            </a:r>
            <a:r>
              <a:rPr lang="en-CA" sz="2400" b="1" dirty="0" err="1">
                <a:solidFill>
                  <a:srgbClr val="E36C09"/>
                </a:solidFill>
              </a:rPr>
              <a:t>konfliktů</a:t>
            </a:r>
            <a:r>
              <a:rPr lang="en-CA" sz="2400" b="1" dirty="0">
                <a:solidFill>
                  <a:srgbClr val="E36C09"/>
                </a:solidFill>
              </a:rPr>
              <a:t> v </a:t>
            </a:r>
            <a:r>
              <a:rPr lang="en-CA" sz="2400" b="1" dirty="0" err="1">
                <a:solidFill>
                  <a:srgbClr val="E36C09"/>
                </a:solidFill>
              </a:rPr>
              <a:t>raných</a:t>
            </a:r>
            <a:r>
              <a:rPr lang="en-CA" sz="2400" b="1" dirty="0">
                <a:solidFill>
                  <a:srgbClr val="E36C09"/>
                </a:solidFill>
              </a:rPr>
              <a:t> </a:t>
            </a:r>
            <a:r>
              <a:rPr lang="en-CA" sz="2400" b="1" dirty="0" err="1">
                <a:solidFill>
                  <a:srgbClr val="E36C09"/>
                </a:solidFill>
              </a:rPr>
              <a:t>fázích</a:t>
            </a:r>
            <a:endParaRPr lang="en-CA" sz="2400" b="1" dirty="0">
              <a:solidFill>
                <a:srgbClr val="E36C09"/>
              </a:solidFill>
            </a:endParaRPr>
          </a:p>
          <a:p>
            <a:pPr marL="342900" lvl="0" indent="-342900" algn="l" rtl="0">
              <a:lnSpc>
                <a:spcPct val="130000"/>
              </a:lnSpc>
              <a:spcBef>
                <a:spcPts val="500"/>
              </a:spcBef>
              <a:spcAft>
                <a:spcPts val="0"/>
              </a:spcAft>
              <a:buClr>
                <a:srgbClr val="000000"/>
              </a:buClr>
              <a:buSzPts val="2000"/>
              <a:buFont typeface="Arial"/>
              <a:buChar char="•"/>
            </a:pPr>
            <a:r>
              <a:rPr lang="en-CA" sz="2400" b="1" dirty="0"/>
              <a:t>Cultural diversity, values respected / </a:t>
            </a:r>
            <a:br>
              <a:rPr lang="cs-CZ" sz="2400" b="1" dirty="0">
                <a:solidFill>
                  <a:srgbClr val="E36C09"/>
                </a:solidFill>
              </a:rPr>
            </a:br>
            <a:r>
              <a:rPr lang="en-CA" sz="2400" b="1" dirty="0" err="1">
                <a:solidFill>
                  <a:srgbClr val="E36C09"/>
                </a:solidFill>
              </a:rPr>
              <a:t>Respektována</a:t>
            </a:r>
            <a:r>
              <a:rPr lang="en-CA" sz="2400" b="1" dirty="0">
                <a:solidFill>
                  <a:srgbClr val="E36C09"/>
                </a:solidFill>
              </a:rPr>
              <a:t> </a:t>
            </a:r>
            <a:r>
              <a:rPr lang="en-CA" sz="2400" b="1" dirty="0" err="1">
                <a:solidFill>
                  <a:srgbClr val="E36C09"/>
                </a:solidFill>
              </a:rPr>
              <a:t>kulturní</a:t>
            </a:r>
            <a:r>
              <a:rPr lang="en-CA" sz="2400" b="1" dirty="0">
                <a:solidFill>
                  <a:srgbClr val="E36C09"/>
                </a:solidFill>
              </a:rPr>
              <a:t> </a:t>
            </a:r>
            <a:r>
              <a:rPr lang="en-CA" sz="2400" b="1" dirty="0" err="1">
                <a:solidFill>
                  <a:srgbClr val="E36C09"/>
                </a:solidFill>
              </a:rPr>
              <a:t>rozmanitost</a:t>
            </a:r>
            <a:r>
              <a:rPr lang="en-CA" sz="2400" b="1" dirty="0">
                <a:solidFill>
                  <a:srgbClr val="E36C09"/>
                </a:solidFill>
              </a:rPr>
              <a:t> a </a:t>
            </a:r>
            <a:r>
              <a:rPr lang="en-CA" sz="2400" b="1" dirty="0" err="1">
                <a:solidFill>
                  <a:srgbClr val="E36C09"/>
                </a:solidFill>
              </a:rPr>
              <a:t>hodnoty</a:t>
            </a:r>
            <a:endParaRPr lang="en-CA" sz="2400" b="1" dirty="0">
              <a:solidFill>
                <a:srgbClr val="E36C09"/>
              </a:solidFill>
            </a:endParaRPr>
          </a:p>
          <a:p>
            <a:pPr marL="342900" lvl="0" indent="-342900" algn="l" rtl="0">
              <a:lnSpc>
                <a:spcPct val="130000"/>
              </a:lnSpc>
              <a:spcBef>
                <a:spcPts val="500"/>
              </a:spcBef>
              <a:spcAft>
                <a:spcPts val="0"/>
              </a:spcAft>
              <a:buClr>
                <a:srgbClr val="000000"/>
              </a:buClr>
              <a:buSzPts val="2000"/>
              <a:buFont typeface="Arial"/>
              <a:buChar char="•"/>
            </a:pPr>
            <a:r>
              <a:rPr lang="en-CA" sz="2400" b="1" dirty="0"/>
              <a:t>Community Response / </a:t>
            </a:r>
            <a:r>
              <a:rPr lang="en-CA" sz="2400" b="1" dirty="0" err="1">
                <a:solidFill>
                  <a:srgbClr val="E36C09"/>
                </a:solidFill>
              </a:rPr>
              <a:t>Reakce</a:t>
            </a:r>
            <a:r>
              <a:rPr lang="en-CA" sz="2400" b="1" dirty="0">
                <a:solidFill>
                  <a:srgbClr val="E36C09"/>
                </a:solidFill>
              </a:rPr>
              <a:t> </a:t>
            </a:r>
            <a:r>
              <a:rPr lang="en-CA" sz="2400" b="1" dirty="0" err="1">
                <a:solidFill>
                  <a:srgbClr val="E36C09"/>
                </a:solidFill>
              </a:rPr>
              <a:t>komunity</a:t>
            </a:r>
            <a:endParaRPr lang="en-CA" sz="2400" b="1" dirty="0">
              <a:solidFill>
                <a:srgbClr val="E36C09"/>
              </a:solidFill>
            </a:endParaRPr>
          </a:p>
        </p:txBody>
      </p:sp>
    </p:spTree>
    <p:extLst>
      <p:ext uri="{BB962C8B-B14F-4D97-AF65-F5344CB8AC3E}">
        <p14:creationId xmlns:p14="http://schemas.microsoft.com/office/powerpoint/2010/main" val="3172699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Restorative Justice Challenges…</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Výzvy</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justice</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54802" y="1833871"/>
            <a:ext cx="9692196" cy="3808928"/>
          </a:xfrm>
          <a:prstGeom prst="rect">
            <a:avLst/>
          </a:prstGeom>
          <a:noFill/>
        </p:spPr>
        <p:txBody>
          <a:bodyPr wrap="square">
            <a:spAutoFit/>
          </a:bodyPr>
          <a:lstStyle/>
          <a:p>
            <a:pPr marL="342900" lvl="0" indent="-342900" algn="l" rtl="0">
              <a:lnSpc>
                <a:spcPct val="200000"/>
              </a:lnSpc>
              <a:spcBef>
                <a:spcPts val="0"/>
              </a:spcBef>
              <a:spcAft>
                <a:spcPts val="0"/>
              </a:spcAft>
              <a:buClr>
                <a:srgbClr val="000000"/>
              </a:buClr>
              <a:buSzPts val="2400"/>
              <a:buFont typeface="Arial"/>
              <a:buChar char="•"/>
            </a:pPr>
            <a:r>
              <a:rPr lang="en-CA" sz="2400" b="1" dirty="0"/>
              <a:t>Not a magic wand / </a:t>
            </a:r>
            <a:r>
              <a:rPr lang="en-CA" sz="2400" b="1" dirty="0" err="1">
                <a:solidFill>
                  <a:srgbClr val="E36C09"/>
                </a:solidFill>
              </a:rPr>
              <a:t>Není</a:t>
            </a:r>
            <a:r>
              <a:rPr lang="en-CA" sz="2400" b="1" dirty="0">
                <a:solidFill>
                  <a:srgbClr val="E36C09"/>
                </a:solidFill>
              </a:rPr>
              <a:t> to </a:t>
            </a:r>
            <a:r>
              <a:rPr lang="en-CA" sz="2400" b="1" dirty="0" err="1">
                <a:solidFill>
                  <a:srgbClr val="E36C09"/>
                </a:solidFill>
              </a:rPr>
              <a:t>kouzelná</a:t>
            </a:r>
            <a:r>
              <a:rPr lang="en-CA" sz="2400" b="1" dirty="0">
                <a:solidFill>
                  <a:srgbClr val="E36C09"/>
                </a:solidFill>
              </a:rPr>
              <a:t> </a:t>
            </a:r>
            <a:r>
              <a:rPr lang="en-CA" sz="2400" b="1" dirty="0" err="1">
                <a:solidFill>
                  <a:srgbClr val="E36C09"/>
                </a:solidFill>
              </a:rPr>
              <a:t>hůlka</a:t>
            </a:r>
            <a:endParaRPr lang="en-CA" sz="2400" b="1" dirty="0">
              <a:solidFill>
                <a:srgbClr val="E36C09"/>
              </a:solidFill>
            </a:endParaRPr>
          </a:p>
          <a:p>
            <a:pPr marL="342900" lvl="0" indent="-342900" algn="l" rtl="0">
              <a:lnSpc>
                <a:spcPct val="200000"/>
              </a:lnSpc>
              <a:spcBef>
                <a:spcPts val="600"/>
              </a:spcBef>
              <a:spcAft>
                <a:spcPts val="0"/>
              </a:spcAft>
              <a:buClr>
                <a:srgbClr val="000000"/>
              </a:buClr>
              <a:buSzPts val="2400"/>
              <a:buFont typeface="Arial"/>
              <a:buChar char="•"/>
            </a:pPr>
            <a:r>
              <a:rPr lang="en-CA" sz="2400" b="1" dirty="0"/>
              <a:t>Not all situations appropriate / </a:t>
            </a:r>
            <a:r>
              <a:rPr lang="en-CA" sz="2400" b="1" dirty="0" err="1">
                <a:solidFill>
                  <a:srgbClr val="E36C09"/>
                </a:solidFill>
              </a:rPr>
              <a:t>Není</a:t>
            </a:r>
            <a:r>
              <a:rPr lang="en-CA" sz="2400" b="1" dirty="0">
                <a:solidFill>
                  <a:srgbClr val="E36C09"/>
                </a:solidFill>
              </a:rPr>
              <a:t> </a:t>
            </a:r>
            <a:r>
              <a:rPr lang="en-CA" sz="2400" b="1" dirty="0" err="1">
                <a:solidFill>
                  <a:srgbClr val="E36C09"/>
                </a:solidFill>
              </a:rPr>
              <a:t>vhodná</a:t>
            </a:r>
            <a:r>
              <a:rPr lang="en-CA" sz="2400" b="1" dirty="0">
                <a:solidFill>
                  <a:srgbClr val="E36C09"/>
                </a:solidFill>
              </a:rPr>
              <a:t> pro </a:t>
            </a:r>
            <a:r>
              <a:rPr lang="en-CA" sz="2400" b="1" dirty="0" err="1">
                <a:solidFill>
                  <a:srgbClr val="E36C09"/>
                </a:solidFill>
              </a:rPr>
              <a:t>všechny</a:t>
            </a:r>
            <a:r>
              <a:rPr lang="en-CA" sz="2400" b="1" dirty="0">
                <a:solidFill>
                  <a:srgbClr val="E36C09"/>
                </a:solidFill>
              </a:rPr>
              <a:t> </a:t>
            </a:r>
            <a:r>
              <a:rPr lang="en-CA" sz="2400" b="1" dirty="0" err="1">
                <a:solidFill>
                  <a:srgbClr val="E36C09"/>
                </a:solidFill>
              </a:rPr>
              <a:t>situace</a:t>
            </a:r>
            <a:endParaRPr lang="en-CA" sz="2400" b="1" dirty="0">
              <a:solidFill>
                <a:srgbClr val="E36C09"/>
              </a:solidFill>
            </a:endParaRPr>
          </a:p>
          <a:p>
            <a:pPr marL="342900" lvl="0" indent="-342900" algn="l" rtl="0">
              <a:lnSpc>
                <a:spcPct val="200000"/>
              </a:lnSpc>
              <a:spcBef>
                <a:spcPts val="700"/>
              </a:spcBef>
              <a:spcAft>
                <a:spcPts val="0"/>
              </a:spcAft>
              <a:buClr>
                <a:srgbClr val="000000"/>
              </a:buClr>
              <a:buSzPts val="2400"/>
              <a:buFont typeface="Arial"/>
              <a:buChar char="•"/>
            </a:pPr>
            <a:r>
              <a:rPr lang="en-CA" sz="2400" b="1" dirty="0">
                <a:ea typeface="Comic Sans MS"/>
                <a:cs typeface="Comic Sans MS"/>
                <a:sym typeface="Comic Sans MS"/>
              </a:rPr>
              <a:t>Sometimes gains are limited / </a:t>
            </a:r>
            <a:r>
              <a:rPr lang="en-CA" sz="2400" b="1" dirty="0" err="1">
                <a:solidFill>
                  <a:srgbClr val="E36C09"/>
                </a:solidFill>
                <a:ea typeface="Comic Sans MS"/>
                <a:cs typeface="Comic Sans MS"/>
                <a:sym typeface="Comic Sans MS"/>
              </a:rPr>
              <a:t>Někdy</a:t>
            </a:r>
            <a:r>
              <a:rPr lang="en-CA" sz="2400" b="1" dirty="0">
                <a:solidFill>
                  <a:srgbClr val="E36C09"/>
                </a:solidFill>
                <a:ea typeface="Comic Sans MS"/>
                <a:cs typeface="Comic Sans MS"/>
                <a:sym typeface="Comic Sans MS"/>
              </a:rPr>
              <a:t> </a:t>
            </a:r>
            <a:r>
              <a:rPr lang="en-CA" sz="2400" b="1" dirty="0" err="1">
                <a:solidFill>
                  <a:srgbClr val="E36C09"/>
                </a:solidFill>
                <a:ea typeface="Comic Sans MS"/>
                <a:cs typeface="Comic Sans MS"/>
                <a:sym typeface="Comic Sans MS"/>
              </a:rPr>
              <a:t>jsou</a:t>
            </a:r>
            <a:r>
              <a:rPr lang="en-CA" sz="2400" b="1" dirty="0">
                <a:solidFill>
                  <a:srgbClr val="E36C09"/>
                </a:solidFill>
                <a:ea typeface="Comic Sans MS"/>
                <a:cs typeface="Comic Sans MS"/>
                <a:sym typeface="Comic Sans MS"/>
              </a:rPr>
              <a:t> </a:t>
            </a:r>
            <a:r>
              <a:rPr lang="en-CA" sz="2400" b="1" dirty="0" err="1">
                <a:solidFill>
                  <a:srgbClr val="E36C09"/>
                </a:solidFill>
                <a:ea typeface="Comic Sans MS"/>
                <a:cs typeface="Comic Sans MS"/>
                <a:sym typeface="Comic Sans MS"/>
              </a:rPr>
              <a:t>zisky</a:t>
            </a:r>
            <a:r>
              <a:rPr lang="en-CA" sz="2400" b="1" dirty="0">
                <a:solidFill>
                  <a:srgbClr val="E36C09"/>
                </a:solidFill>
                <a:ea typeface="Comic Sans MS"/>
                <a:cs typeface="Comic Sans MS"/>
                <a:sym typeface="Comic Sans MS"/>
              </a:rPr>
              <a:t> </a:t>
            </a:r>
            <a:r>
              <a:rPr lang="en-CA" sz="2400" b="1" dirty="0" err="1">
                <a:solidFill>
                  <a:srgbClr val="E36C09"/>
                </a:solidFill>
                <a:ea typeface="Comic Sans MS"/>
                <a:cs typeface="Comic Sans MS"/>
                <a:sym typeface="Comic Sans MS"/>
              </a:rPr>
              <a:t>limitované</a:t>
            </a:r>
            <a:endParaRPr lang="en-CA" sz="2400" b="1" dirty="0">
              <a:solidFill>
                <a:srgbClr val="E36C09"/>
              </a:solidFill>
              <a:ea typeface="Comic Sans MS"/>
              <a:cs typeface="Comic Sans MS"/>
              <a:sym typeface="Comic Sans MS"/>
            </a:endParaRPr>
          </a:p>
          <a:p>
            <a:pPr marL="342900" lvl="0" indent="-342900" algn="l" rtl="0">
              <a:lnSpc>
                <a:spcPct val="200000"/>
              </a:lnSpc>
              <a:spcBef>
                <a:spcPts val="700"/>
              </a:spcBef>
              <a:spcAft>
                <a:spcPts val="0"/>
              </a:spcAft>
              <a:buClr>
                <a:srgbClr val="000000"/>
              </a:buClr>
              <a:buSzPts val="2400"/>
              <a:buFont typeface="Arial"/>
              <a:buChar char="•"/>
            </a:pPr>
            <a:r>
              <a:rPr lang="en-CA" sz="2400" b="1" dirty="0">
                <a:ea typeface="Comic Sans MS"/>
                <a:cs typeface="Comic Sans MS"/>
                <a:sym typeface="Comic Sans MS"/>
              </a:rPr>
              <a:t>Time constraints / </a:t>
            </a:r>
            <a:r>
              <a:rPr lang="en-CA" sz="2400" b="1" dirty="0" err="1">
                <a:solidFill>
                  <a:srgbClr val="E36C09"/>
                </a:solidFill>
                <a:ea typeface="Comic Sans MS"/>
                <a:cs typeface="Comic Sans MS"/>
                <a:sym typeface="Comic Sans MS"/>
              </a:rPr>
              <a:t>Časová</a:t>
            </a:r>
            <a:r>
              <a:rPr lang="en-CA" sz="2400" b="1" dirty="0">
                <a:solidFill>
                  <a:srgbClr val="E36C09"/>
                </a:solidFill>
                <a:ea typeface="Comic Sans MS"/>
                <a:cs typeface="Comic Sans MS"/>
                <a:sym typeface="Comic Sans MS"/>
              </a:rPr>
              <a:t> </a:t>
            </a:r>
            <a:r>
              <a:rPr lang="en-CA" sz="2400" b="1" dirty="0" err="1">
                <a:solidFill>
                  <a:srgbClr val="E36C09"/>
                </a:solidFill>
                <a:ea typeface="Comic Sans MS"/>
                <a:cs typeface="Comic Sans MS"/>
                <a:sym typeface="Comic Sans MS"/>
              </a:rPr>
              <a:t>omezení</a:t>
            </a:r>
            <a:endParaRPr lang="en-CA" sz="2400" b="1" dirty="0">
              <a:solidFill>
                <a:srgbClr val="E36C09"/>
              </a:solidFill>
              <a:ea typeface="Comic Sans MS"/>
              <a:cs typeface="Comic Sans MS"/>
              <a:sym typeface="Comic Sans MS"/>
            </a:endParaRPr>
          </a:p>
          <a:p>
            <a:pPr marL="342900" marR="0" lvl="0" indent="-342900" algn="l" defTabSz="914400" rtl="0" eaLnBrk="1" fontAlgn="auto" latinLnBrk="0" hangingPunct="1">
              <a:lnSpc>
                <a:spcPct val="130000"/>
              </a:lnSpc>
              <a:spcBef>
                <a:spcPts val="500"/>
              </a:spcBef>
              <a:spcAft>
                <a:spcPts val="0"/>
              </a:spcAft>
              <a:buClr>
                <a:srgbClr val="000000"/>
              </a:buClr>
              <a:buSzPts val="2000"/>
              <a:buFont typeface="Arial"/>
              <a:buChar char="•"/>
              <a:tabLst/>
              <a:defRPr/>
            </a:pPr>
            <a:endPar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8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t> Evaluation Challenges</a:t>
            </a:r>
            <a:br>
              <a:rPr lang="en-CA" sz="3600" b="1" dirty="0"/>
            </a:br>
            <a:r>
              <a:rPr lang="en-CA" sz="3600" b="1" dirty="0" err="1">
                <a:solidFill>
                  <a:srgbClr val="E36C09"/>
                </a:solidFill>
              </a:rPr>
              <a:t>Výzvy</a:t>
            </a:r>
            <a:r>
              <a:rPr lang="en-CA" sz="3600" b="1" dirty="0">
                <a:solidFill>
                  <a:srgbClr val="E36C09"/>
                </a:solidFill>
              </a:rPr>
              <a:t> </a:t>
            </a:r>
            <a:r>
              <a:rPr lang="en-CA" sz="3600" b="1" dirty="0" err="1">
                <a:solidFill>
                  <a:srgbClr val="E36C09"/>
                </a:solidFill>
              </a:rPr>
              <a:t>vyhodnocení</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54802" y="1833871"/>
            <a:ext cx="9692196" cy="3735061"/>
          </a:xfrm>
          <a:prstGeom prst="rect">
            <a:avLst/>
          </a:prstGeom>
          <a:noFill/>
        </p:spPr>
        <p:txBody>
          <a:bodyPr wrap="square">
            <a:spAutoFit/>
          </a:bodyPr>
          <a:lstStyle/>
          <a:p>
            <a:pPr marL="342900" lvl="0" indent="-342900" algn="l" rtl="0">
              <a:lnSpc>
                <a:spcPct val="150000"/>
              </a:lnSpc>
              <a:spcBef>
                <a:spcPts val="0"/>
              </a:spcBef>
              <a:spcAft>
                <a:spcPts val="0"/>
              </a:spcAft>
              <a:buClr>
                <a:srgbClr val="000000"/>
              </a:buClr>
              <a:buSzPts val="2400"/>
              <a:buFont typeface="Arial"/>
              <a:buChar char="•"/>
            </a:pPr>
            <a:r>
              <a:rPr lang="en-CA" sz="2400" b="1" dirty="0"/>
              <a:t>Comprehensive in-home assessment tool / </a:t>
            </a:r>
            <a:br>
              <a:rPr lang="cs-CZ" sz="2400" b="1" dirty="0"/>
            </a:br>
            <a:r>
              <a:rPr lang="en-CA" sz="2400" b="1" dirty="0" err="1">
                <a:solidFill>
                  <a:srgbClr val="E36C09"/>
                </a:solidFill>
              </a:rPr>
              <a:t>Komplexní</a:t>
            </a:r>
            <a:r>
              <a:rPr lang="en-CA" sz="2400" b="1" dirty="0">
                <a:solidFill>
                  <a:srgbClr val="E36C09"/>
                </a:solidFill>
              </a:rPr>
              <a:t> </a:t>
            </a:r>
            <a:r>
              <a:rPr lang="en-CA" sz="2400" b="1" dirty="0" err="1">
                <a:solidFill>
                  <a:srgbClr val="E36C09"/>
                </a:solidFill>
              </a:rPr>
              <a:t>nástroj</a:t>
            </a:r>
            <a:r>
              <a:rPr lang="en-CA" sz="2400" b="1" dirty="0">
                <a:solidFill>
                  <a:srgbClr val="E36C09"/>
                </a:solidFill>
              </a:rPr>
              <a:t> pro </a:t>
            </a:r>
            <a:r>
              <a:rPr lang="en-CA" sz="2400" b="1" dirty="0" err="1">
                <a:solidFill>
                  <a:srgbClr val="E36C09"/>
                </a:solidFill>
              </a:rPr>
              <a:t>hodnocení</a:t>
            </a:r>
            <a:r>
              <a:rPr lang="en-CA" sz="2400" b="1" dirty="0">
                <a:solidFill>
                  <a:srgbClr val="E36C09"/>
                </a:solidFill>
              </a:rPr>
              <a:t> v </a:t>
            </a:r>
            <a:r>
              <a:rPr lang="en-CA" sz="2400" b="1" dirty="0" err="1">
                <a:solidFill>
                  <a:srgbClr val="E36C09"/>
                </a:solidFill>
              </a:rPr>
              <a:t>domácnosti</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400"/>
              <a:buFont typeface="Arial"/>
              <a:buChar char="•"/>
            </a:pPr>
            <a:r>
              <a:rPr lang="en-CA" sz="2400" b="1" dirty="0"/>
              <a:t>Adherence to values and principles / </a:t>
            </a:r>
            <a:r>
              <a:rPr lang="en-CA" sz="2400" b="1" dirty="0" err="1">
                <a:solidFill>
                  <a:srgbClr val="E36C09"/>
                </a:solidFill>
              </a:rPr>
              <a:t>Dodržování</a:t>
            </a:r>
            <a:r>
              <a:rPr lang="en-CA" sz="2400" b="1" dirty="0">
                <a:solidFill>
                  <a:srgbClr val="E36C09"/>
                </a:solidFill>
              </a:rPr>
              <a:t> </a:t>
            </a:r>
            <a:r>
              <a:rPr lang="en-CA" sz="2400" b="1" dirty="0" err="1">
                <a:solidFill>
                  <a:srgbClr val="E36C09"/>
                </a:solidFill>
              </a:rPr>
              <a:t>hodnot</a:t>
            </a:r>
            <a:r>
              <a:rPr lang="en-CA" sz="2400" b="1" dirty="0">
                <a:solidFill>
                  <a:srgbClr val="E36C09"/>
                </a:solidFill>
              </a:rPr>
              <a:t> a </a:t>
            </a:r>
            <a:r>
              <a:rPr lang="en-CA" sz="2400" b="1" dirty="0" err="1">
                <a:solidFill>
                  <a:srgbClr val="E36C09"/>
                </a:solidFill>
              </a:rPr>
              <a:t>principů</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400"/>
              <a:buFont typeface="Arial"/>
              <a:buChar char="•"/>
            </a:pPr>
            <a:r>
              <a:rPr lang="en-CA" sz="2400" b="1" dirty="0"/>
              <a:t>Feedback to referral source / </a:t>
            </a:r>
            <a:r>
              <a:rPr lang="en-CA" sz="2400" b="1" dirty="0" err="1">
                <a:solidFill>
                  <a:srgbClr val="E36C09"/>
                </a:solidFill>
              </a:rPr>
              <a:t>Zpětná</a:t>
            </a:r>
            <a:r>
              <a:rPr lang="en-CA" sz="2400" b="1" dirty="0">
                <a:solidFill>
                  <a:srgbClr val="E36C09"/>
                </a:solidFill>
              </a:rPr>
              <a:t> </a:t>
            </a:r>
            <a:r>
              <a:rPr lang="en-CA" sz="2400" b="1" dirty="0" err="1">
                <a:solidFill>
                  <a:srgbClr val="E36C09"/>
                </a:solidFill>
              </a:rPr>
              <a:t>vazba</a:t>
            </a:r>
            <a:r>
              <a:rPr lang="en-CA" sz="2400" b="1" dirty="0">
                <a:solidFill>
                  <a:srgbClr val="E36C09"/>
                </a:solidFill>
              </a:rPr>
              <a:t> </a:t>
            </a:r>
            <a:r>
              <a:rPr lang="en-CA" sz="2400" b="1" dirty="0" err="1">
                <a:solidFill>
                  <a:srgbClr val="E36C09"/>
                </a:solidFill>
              </a:rPr>
              <a:t>ke</a:t>
            </a:r>
            <a:r>
              <a:rPr lang="en-CA" sz="2400" b="1" dirty="0">
                <a:solidFill>
                  <a:srgbClr val="E36C09"/>
                </a:solidFill>
              </a:rPr>
              <a:t> </a:t>
            </a:r>
            <a:r>
              <a:rPr lang="en-CA" sz="2400" b="1" dirty="0" err="1">
                <a:solidFill>
                  <a:srgbClr val="E36C09"/>
                </a:solidFill>
              </a:rPr>
              <a:t>zdroji</a:t>
            </a:r>
            <a:r>
              <a:rPr lang="en-CA" sz="2400" b="1" dirty="0">
                <a:solidFill>
                  <a:srgbClr val="E36C09"/>
                </a:solidFill>
              </a:rPr>
              <a:t> </a:t>
            </a:r>
            <a:r>
              <a:rPr lang="en-CA" sz="2400" b="1" dirty="0" err="1">
                <a:solidFill>
                  <a:srgbClr val="E36C09"/>
                </a:solidFill>
              </a:rPr>
              <a:t>doporučení</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400"/>
              <a:buFont typeface="Arial"/>
              <a:buChar char="•"/>
            </a:pPr>
            <a:r>
              <a:rPr lang="en-CA" sz="2400" b="1" dirty="0"/>
              <a:t>Qualitative / </a:t>
            </a:r>
            <a:r>
              <a:rPr lang="en-CA" sz="2400" b="1" dirty="0" err="1">
                <a:solidFill>
                  <a:srgbClr val="E36C09"/>
                </a:solidFill>
              </a:rPr>
              <a:t>Kvalitativní</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400"/>
              <a:buFont typeface="Arial"/>
              <a:buChar char="•"/>
            </a:pPr>
            <a:r>
              <a:rPr lang="en-CA" sz="2400" b="1" dirty="0"/>
              <a:t>Required for funding / </a:t>
            </a:r>
            <a:r>
              <a:rPr lang="en-CA" sz="2400" b="1" dirty="0" err="1">
                <a:solidFill>
                  <a:srgbClr val="E36C09"/>
                </a:solidFill>
              </a:rPr>
              <a:t>Vyžadováno</a:t>
            </a:r>
            <a:r>
              <a:rPr lang="en-CA" sz="2400" b="1" dirty="0">
                <a:solidFill>
                  <a:srgbClr val="E36C09"/>
                </a:solidFill>
              </a:rPr>
              <a:t> pro </a:t>
            </a:r>
            <a:r>
              <a:rPr lang="en-CA" sz="2400" b="1" dirty="0" err="1">
                <a:solidFill>
                  <a:srgbClr val="E36C09"/>
                </a:solidFill>
              </a:rPr>
              <a:t>financování</a:t>
            </a:r>
            <a:endParaRPr lang="en-CA" sz="2400" b="1" dirty="0">
              <a:solidFill>
                <a:srgbClr val="E36C09"/>
              </a:solidFill>
            </a:endParaRPr>
          </a:p>
        </p:txBody>
      </p:sp>
    </p:spTree>
    <p:extLst>
      <p:ext uri="{BB962C8B-B14F-4D97-AF65-F5344CB8AC3E}">
        <p14:creationId xmlns:p14="http://schemas.microsoft.com/office/powerpoint/2010/main" val="2872466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t>Adherence to Values and Principles</a:t>
            </a:r>
            <a:br>
              <a:rPr lang="en-CA" sz="3600" b="1" dirty="0"/>
            </a:br>
            <a:r>
              <a:rPr lang="en-CA" sz="3600" b="1" dirty="0" err="1">
                <a:solidFill>
                  <a:srgbClr val="E36C09"/>
                </a:solidFill>
              </a:rPr>
              <a:t>Dodržování</a:t>
            </a:r>
            <a:r>
              <a:rPr lang="en-CA" sz="3600" b="1" dirty="0">
                <a:solidFill>
                  <a:srgbClr val="E36C09"/>
                </a:solidFill>
              </a:rPr>
              <a:t> </a:t>
            </a:r>
            <a:r>
              <a:rPr lang="en-CA" sz="3600" b="1" dirty="0" err="1">
                <a:solidFill>
                  <a:srgbClr val="E36C09"/>
                </a:solidFill>
              </a:rPr>
              <a:t>hodnot</a:t>
            </a:r>
            <a:r>
              <a:rPr lang="en-CA" sz="3600" b="1" dirty="0">
                <a:solidFill>
                  <a:srgbClr val="E36C09"/>
                </a:solidFill>
              </a:rPr>
              <a:t> a </a:t>
            </a:r>
            <a:r>
              <a:rPr lang="en-CA" sz="3600" b="1" dirty="0" err="1">
                <a:solidFill>
                  <a:srgbClr val="E36C09"/>
                </a:solidFill>
              </a:rPr>
              <a:t>principů</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92659" y="1620713"/>
            <a:ext cx="9692196" cy="4667111"/>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000"/>
              <a:buFont typeface="Comic Sans MS"/>
              <a:buNone/>
            </a:pPr>
            <a:r>
              <a:rPr lang="en-CA" sz="2400" b="1" dirty="0"/>
              <a:t>Safety: / </a:t>
            </a:r>
            <a:r>
              <a:rPr lang="en-CA" sz="2400" b="1" dirty="0" err="1">
                <a:solidFill>
                  <a:srgbClr val="E36C09"/>
                </a:solidFill>
              </a:rPr>
              <a:t>Bezpečí</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dirty="0"/>
              <a:t>Safety plan for all participants? / </a:t>
            </a:r>
            <a:r>
              <a:rPr lang="en-CA" sz="2400" dirty="0" err="1">
                <a:solidFill>
                  <a:srgbClr val="E36C09"/>
                </a:solidFill>
              </a:rPr>
              <a:t>Bezpečnostní</a:t>
            </a:r>
            <a:r>
              <a:rPr lang="en-CA" sz="2400" dirty="0">
                <a:solidFill>
                  <a:srgbClr val="E36C09"/>
                </a:solidFill>
              </a:rPr>
              <a:t> </a:t>
            </a:r>
            <a:r>
              <a:rPr lang="en-CA" sz="2400" dirty="0" err="1">
                <a:solidFill>
                  <a:srgbClr val="E36C09"/>
                </a:solidFill>
              </a:rPr>
              <a:t>plán</a:t>
            </a:r>
            <a:r>
              <a:rPr lang="en-CA" sz="2400" dirty="0">
                <a:solidFill>
                  <a:srgbClr val="E36C09"/>
                </a:solidFill>
              </a:rPr>
              <a:t> pro </a:t>
            </a:r>
            <a:r>
              <a:rPr lang="en-CA" sz="2400" dirty="0" err="1">
                <a:solidFill>
                  <a:srgbClr val="E36C09"/>
                </a:solidFill>
              </a:rPr>
              <a:t>všechny</a:t>
            </a:r>
            <a:r>
              <a:rPr lang="en-CA" sz="2400" dirty="0">
                <a:solidFill>
                  <a:srgbClr val="E36C09"/>
                </a:solidFill>
              </a:rPr>
              <a:t> </a:t>
            </a:r>
            <a:r>
              <a:rPr lang="en-CA" sz="2400" dirty="0" err="1">
                <a:solidFill>
                  <a:srgbClr val="E36C09"/>
                </a:solidFill>
              </a:rPr>
              <a:t>účastníky</a:t>
            </a:r>
            <a:r>
              <a:rPr lang="en-CA" sz="2400"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dirty="0"/>
              <a:t>Measures to balance power? / </a:t>
            </a:r>
            <a:r>
              <a:rPr lang="en-CA" sz="2400" dirty="0" err="1">
                <a:solidFill>
                  <a:srgbClr val="E36C09"/>
                </a:solidFill>
              </a:rPr>
              <a:t>Opatření</a:t>
            </a:r>
            <a:r>
              <a:rPr lang="en-CA" sz="2400" dirty="0">
                <a:solidFill>
                  <a:srgbClr val="E36C09"/>
                </a:solidFill>
              </a:rPr>
              <a:t> k </a:t>
            </a:r>
            <a:r>
              <a:rPr lang="en-CA" sz="2400" dirty="0" err="1">
                <a:solidFill>
                  <a:srgbClr val="E36C09"/>
                </a:solidFill>
              </a:rPr>
              <a:t>vyrovnání</a:t>
            </a:r>
            <a:r>
              <a:rPr lang="en-CA" sz="2400" dirty="0">
                <a:solidFill>
                  <a:srgbClr val="E36C09"/>
                </a:solidFill>
              </a:rPr>
              <a:t> </a:t>
            </a:r>
            <a:r>
              <a:rPr lang="en-CA" sz="2400" dirty="0" err="1">
                <a:solidFill>
                  <a:srgbClr val="E36C09"/>
                </a:solidFill>
              </a:rPr>
              <a:t>sil</a:t>
            </a:r>
            <a:r>
              <a:rPr lang="en-CA" sz="2400"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dirty="0"/>
              <a:t>Prevention of further abuse? / </a:t>
            </a:r>
            <a:r>
              <a:rPr lang="en-CA" sz="2400" dirty="0" err="1">
                <a:solidFill>
                  <a:srgbClr val="E36C09"/>
                </a:solidFill>
              </a:rPr>
              <a:t>Prevence</a:t>
            </a:r>
            <a:r>
              <a:rPr lang="en-CA" sz="2400" dirty="0">
                <a:solidFill>
                  <a:srgbClr val="E36C09"/>
                </a:solidFill>
              </a:rPr>
              <a:t> </a:t>
            </a:r>
            <a:r>
              <a:rPr lang="en-CA" sz="2400" dirty="0" err="1">
                <a:solidFill>
                  <a:srgbClr val="E36C09"/>
                </a:solidFill>
              </a:rPr>
              <a:t>dalšího</a:t>
            </a:r>
            <a:r>
              <a:rPr lang="en-CA" sz="2400" dirty="0">
                <a:solidFill>
                  <a:srgbClr val="E36C09"/>
                </a:solidFill>
              </a:rPr>
              <a:t> </a:t>
            </a:r>
            <a:r>
              <a:rPr lang="en-CA" sz="2400" dirty="0" err="1">
                <a:solidFill>
                  <a:srgbClr val="E36C09"/>
                </a:solidFill>
              </a:rPr>
              <a:t>týrání</a:t>
            </a:r>
            <a:r>
              <a:rPr lang="en-CA" sz="2400" dirty="0">
                <a:solidFill>
                  <a:srgbClr val="E36C09"/>
                </a:solidFill>
              </a:rPr>
              <a:t>?</a:t>
            </a:r>
          </a:p>
          <a:p>
            <a:pPr marL="0" lvl="0" indent="0" algn="l" rtl="0">
              <a:lnSpc>
                <a:spcPct val="150000"/>
              </a:lnSpc>
              <a:spcBef>
                <a:spcPts val="500"/>
              </a:spcBef>
              <a:spcAft>
                <a:spcPts val="0"/>
              </a:spcAft>
              <a:buClr>
                <a:srgbClr val="000000"/>
              </a:buClr>
              <a:buSzPts val="2000"/>
              <a:buFont typeface="Comic Sans MS"/>
              <a:buNone/>
            </a:pPr>
            <a:r>
              <a:rPr lang="en-CA" sz="2400" b="1" dirty="0"/>
              <a:t>Autonomy: / </a:t>
            </a:r>
            <a:r>
              <a:rPr lang="en-CA" sz="2400" b="1" dirty="0" err="1">
                <a:solidFill>
                  <a:srgbClr val="E36C09"/>
                </a:solidFill>
              </a:rPr>
              <a:t>Autonomie</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dirty="0"/>
              <a:t>Participation voluntary? / </a:t>
            </a:r>
            <a:r>
              <a:rPr lang="en-CA" sz="2400" dirty="0" err="1">
                <a:solidFill>
                  <a:srgbClr val="E36C09"/>
                </a:solidFill>
              </a:rPr>
              <a:t>Účast</a:t>
            </a:r>
            <a:r>
              <a:rPr lang="en-CA" sz="2400" dirty="0">
                <a:solidFill>
                  <a:srgbClr val="E36C09"/>
                </a:solidFill>
              </a:rPr>
              <a:t> </a:t>
            </a:r>
            <a:r>
              <a:rPr lang="en-CA" sz="2400" dirty="0" err="1">
                <a:solidFill>
                  <a:srgbClr val="E36C09"/>
                </a:solidFill>
              </a:rPr>
              <a:t>dobrovolná</a:t>
            </a:r>
            <a:r>
              <a:rPr lang="en-CA" sz="2400"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dirty="0"/>
              <a:t>Power to make choices? / </a:t>
            </a:r>
            <a:r>
              <a:rPr lang="en-CA" sz="2400" dirty="0" err="1">
                <a:solidFill>
                  <a:srgbClr val="E36C09"/>
                </a:solidFill>
              </a:rPr>
              <a:t>Moc</a:t>
            </a:r>
            <a:r>
              <a:rPr lang="en-CA" sz="2400" dirty="0">
                <a:solidFill>
                  <a:srgbClr val="E36C09"/>
                </a:solidFill>
              </a:rPr>
              <a:t> se </a:t>
            </a:r>
            <a:r>
              <a:rPr lang="en-CA" sz="2400" dirty="0" err="1">
                <a:solidFill>
                  <a:srgbClr val="E36C09"/>
                </a:solidFill>
              </a:rPr>
              <a:t>rozhodovat</a:t>
            </a:r>
            <a:r>
              <a:rPr lang="en-CA" sz="2400" dirty="0">
                <a:solidFill>
                  <a:srgbClr val="E36C09"/>
                </a:solidFill>
              </a:rPr>
              <a:t>?</a:t>
            </a:r>
            <a:endParaRPr kumimoji="0" lang="en-CA" sz="240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9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kumimoji="0" lang="en-CA" sz="3600" b="1" i="0" u="none" strike="noStrike" kern="1200" cap="none" spc="0" normalizeH="0" baseline="0" noProof="0" dirty="0">
                <a:ln>
                  <a:noFill/>
                </a:ln>
                <a:solidFill>
                  <a:prstClr val="black"/>
                </a:solidFill>
                <a:effectLst/>
                <a:uLnTx/>
                <a:uFillTx/>
                <a:latin typeface="Calibri" panose="020F0502020204030204"/>
                <a:ea typeface="+mn-ea"/>
                <a:cs typeface="+mn-cs"/>
              </a:rPr>
              <a:t>Adherence to Values and Principles</a:t>
            </a:r>
            <a:br>
              <a:rPr kumimoji="0" lang="en-CA" sz="3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Dodržování</a:t>
            </a:r>
            <a:r>
              <a:rPr kumimoji="0" lang="en-CA" sz="3600" b="1"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hodnot</a:t>
            </a:r>
            <a:r>
              <a:rPr kumimoji="0" lang="en-CA" sz="3600" b="1" i="0" u="none" strike="noStrike" kern="1200" cap="none" spc="0" normalizeH="0" baseline="0" noProof="0" dirty="0">
                <a:ln>
                  <a:noFill/>
                </a:ln>
                <a:solidFill>
                  <a:srgbClr val="E36C09"/>
                </a:solidFill>
                <a:effectLst/>
                <a:uLnTx/>
                <a:uFillTx/>
                <a:latin typeface="Calibri" panose="020F0502020204030204"/>
                <a:ea typeface="+mn-ea"/>
                <a:cs typeface="+mn-cs"/>
              </a:rPr>
              <a:t> a </a:t>
            </a: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principů</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45925" y="1733979"/>
            <a:ext cx="9692196" cy="5221109"/>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000"/>
              <a:buFont typeface="Comic Sans MS"/>
              <a:buNone/>
            </a:pPr>
            <a:r>
              <a:rPr lang="en-CA" sz="2400" b="1" dirty="0"/>
              <a:t>Access to Information: </a:t>
            </a:r>
            <a:r>
              <a:rPr lang="en-CA" sz="2400" b="1" dirty="0">
                <a:solidFill>
                  <a:srgbClr val="E36C09"/>
                </a:solidFill>
              </a:rPr>
              <a:t>/ </a:t>
            </a:r>
            <a:r>
              <a:rPr lang="en-CA" sz="2400" b="1" dirty="0" err="1">
                <a:solidFill>
                  <a:srgbClr val="E36C09"/>
                </a:solidFill>
              </a:rPr>
              <a:t>Přístup</a:t>
            </a:r>
            <a:r>
              <a:rPr lang="en-CA" sz="2400" b="1" dirty="0">
                <a:solidFill>
                  <a:srgbClr val="E36C09"/>
                </a:solidFill>
              </a:rPr>
              <a:t> k </a:t>
            </a:r>
            <a:r>
              <a:rPr lang="en-CA" sz="2400" b="1" dirty="0" err="1">
                <a:solidFill>
                  <a:srgbClr val="E36C09"/>
                </a:solidFill>
              </a:rPr>
              <a:t>informacím</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b="0" dirty="0"/>
              <a:t>Understand traditional approach? / </a:t>
            </a:r>
            <a:r>
              <a:rPr lang="en-CA" sz="2400" b="0" dirty="0" err="1">
                <a:solidFill>
                  <a:srgbClr val="E36C09"/>
                </a:solidFill>
              </a:rPr>
              <a:t>Rozumíte</a:t>
            </a:r>
            <a:r>
              <a:rPr lang="en-CA" sz="2400" b="0" dirty="0">
                <a:solidFill>
                  <a:srgbClr val="E36C09"/>
                </a:solidFill>
              </a:rPr>
              <a:t> </a:t>
            </a:r>
            <a:r>
              <a:rPr lang="en-CA" sz="2400" b="0" dirty="0" err="1">
                <a:solidFill>
                  <a:srgbClr val="E36C09"/>
                </a:solidFill>
              </a:rPr>
              <a:t>tradičnímu</a:t>
            </a:r>
            <a:r>
              <a:rPr lang="en-CA" sz="2400" b="0" dirty="0">
                <a:solidFill>
                  <a:srgbClr val="E36C09"/>
                </a:solidFill>
              </a:rPr>
              <a:t> </a:t>
            </a:r>
            <a:r>
              <a:rPr lang="en-CA" sz="2400" b="0" dirty="0" err="1">
                <a:solidFill>
                  <a:srgbClr val="E36C09"/>
                </a:solidFill>
              </a:rPr>
              <a:t>přístupu</a:t>
            </a:r>
            <a:r>
              <a:rPr lang="en-CA" sz="2400" b="0"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b="0" dirty="0"/>
              <a:t>Understand restorative approach? / </a:t>
            </a:r>
            <a:r>
              <a:rPr lang="en-CA" sz="2400" b="0" dirty="0" err="1">
                <a:solidFill>
                  <a:srgbClr val="E36C09"/>
                </a:solidFill>
              </a:rPr>
              <a:t>Rozumíte</a:t>
            </a:r>
            <a:r>
              <a:rPr lang="en-CA" sz="2400" b="0" dirty="0">
                <a:solidFill>
                  <a:srgbClr val="E36C09"/>
                </a:solidFill>
              </a:rPr>
              <a:t> </a:t>
            </a:r>
            <a:r>
              <a:rPr lang="en-CA" sz="2400" b="0" dirty="0" err="1">
                <a:solidFill>
                  <a:srgbClr val="E36C09"/>
                </a:solidFill>
              </a:rPr>
              <a:t>restorativnímu</a:t>
            </a:r>
            <a:r>
              <a:rPr lang="en-CA" sz="2400" b="0" dirty="0">
                <a:solidFill>
                  <a:srgbClr val="E36C09"/>
                </a:solidFill>
              </a:rPr>
              <a:t> </a:t>
            </a:r>
            <a:r>
              <a:rPr lang="en-CA" sz="2400" b="0" dirty="0" err="1">
                <a:solidFill>
                  <a:srgbClr val="E36C09"/>
                </a:solidFill>
              </a:rPr>
              <a:t>přístupu</a:t>
            </a:r>
            <a:r>
              <a:rPr lang="en-CA" sz="2400" b="0"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b="0" dirty="0"/>
              <a:t>Informed choices about options? / </a:t>
            </a:r>
            <a:r>
              <a:rPr lang="en-CA" sz="2400" b="0" dirty="0" err="1">
                <a:solidFill>
                  <a:srgbClr val="E36C09"/>
                </a:solidFill>
              </a:rPr>
              <a:t>Informované</a:t>
            </a:r>
            <a:r>
              <a:rPr lang="en-CA" sz="2400" b="0" dirty="0">
                <a:solidFill>
                  <a:srgbClr val="E36C09"/>
                </a:solidFill>
              </a:rPr>
              <a:t> </a:t>
            </a:r>
            <a:r>
              <a:rPr lang="en-CA" sz="2400" b="0" dirty="0" err="1">
                <a:solidFill>
                  <a:srgbClr val="E36C09"/>
                </a:solidFill>
              </a:rPr>
              <a:t>volby</a:t>
            </a:r>
            <a:r>
              <a:rPr lang="en-CA" sz="2400" b="0" dirty="0">
                <a:solidFill>
                  <a:srgbClr val="E36C09"/>
                </a:solidFill>
              </a:rPr>
              <a:t> o </a:t>
            </a:r>
            <a:r>
              <a:rPr lang="en-CA" sz="2400" b="0" dirty="0" err="1">
                <a:solidFill>
                  <a:srgbClr val="E36C09"/>
                </a:solidFill>
              </a:rPr>
              <a:t>možnostech</a:t>
            </a:r>
            <a:r>
              <a:rPr lang="en-CA" sz="2400" b="0" dirty="0">
                <a:solidFill>
                  <a:srgbClr val="E36C09"/>
                </a:solidFill>
              </a:rPr>
              <a:t>?</a:t>
            </a:r>
            <a:br>
              <a:rPr lang="cs-CZ" sz="2400" b="1" dirty="0">
                <a:solidFill>
                  <a:srgbClr val="E36C09"/>
                </a:solidFill>
              </a:rPr>
            </a:br>
            <a:endParaRPr lang="en-CA" sz="2400" b="0" dirty="0">
              <a:solidFill>
                <a:srgbClr val="E36C09"/>
              </a:solidFill>
            </a:endParaRPr>
          </a:p>
          <a:p>
            <a:pPr marL="0" lvl="0" indent="0" algn="l" rtl="0">
              <a:lnSpc>
                <a:spcPct val="150000"/>
              </a:lnSpc>
              <a:spcBef>
                <a:spcPts val="500"/>
              </a:spcBef>
              <a:spcAft>
                <a:spcPts val="0"/>
              </a:spcAft>
              <a:buClr>
                <a:srgbClr val="000000"/>
              </a:buClr>
              <a:buSzPts val="2000"/>
              <a:buFont typeface="Comic Sans MS"/>
              <a:buNone/>
            </a:pPr>
            <a:r>
              <a:rPr lang="en-CA" sz="2400" b="1" dirty="0"/>
              <a:t>Least Restrictive Means: / </a:t>
            </a:r>
            <a:r>
              <a:rPr lang="en-CA" sz="2400" b="1" dirty="0" err="1">
                <a:solidFill>
                  <a:srgbClr val="E36C09"/>
                </a:solidFill>
              </a:rPr>
              <a:t>Nejméně</a:t>
            </a:r>
            <a:r>
              <a:rPr lang="en-CA" sz="2400" b="1" dirty="0">
                <a:solidFill>
                  <a:srgbClr val="E36C09"/>
                </a:solidFill>
              </a:rPr>
              <a:t> </a:t>
            </a:r>
            <a:r>
              <a:rPr lang="en-CA" sz="2400" b="1" dirty="0" err="1">
                <a:solidFill>
                  <a:srgbClr val="E36C09"/>
                </a:solidFill>
              </a:rPr>
              <a:t>omezující</a:t>
            </a:r>
            <a:r>
              <a:rPr lang="en-CA" sz="2400" b="1" dirty="0">
                <a:solidFill>
                  <a:srgbClr val="E36C09"/>
                </a:solidFill>
              </a:rPr>
              <a:t> </a:t>
            </a:r>
            <a:r>
              <a:rPr lang="en-CA" sz="2400" b="1" dirty="0" err="1">
                <a:solidFill>
                  <a:srgbClr val="E36C09"/>
                </a:solidFill>
              </a:rPr>
              <a:t>prostředky</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000"/>
              <a:buFont typeface="Arial"/>
              <a:buChar char="•"/>
            </a:pPr>
            <a:r>
              <a:rPr lang="en-CA" sz="2400" b="0" dirty="0"/>
              <a:t>Least restrictive of rights, abilities and personal liberties? / </a:t>
            </a:r>
            <a:r>
              <a:rPr lang="en-CA" sz="2400" b="0" dirty="0" err="1">
                <a:solidFill>
                  <a:srgbClr val="E36C09"/>
                </a:solidFill>
              </a:rPr>
              <a:t>Nejmenší</a:t>
            </a:r>
            <a:r>
              <a:rPr lang="en-CA" sz="2400" b="0" dirty="0">
                <a:solidFill>
                  <a:srgbClr val="E36C09"/>
                </a:solidFill>
              </a:rPr>
              <a:t> </a:t>
            </a:r>
            <a:r>
              <a:rPr lang="en-CA" sz="2400" b="0" dirty="0" err="1">
                <a:solidFill>
                  <a:srgbClr val="E36C09"/>
                </a:solidFill>
              </a:rPr>
              <a:t>omezení</a:t>
            </a:r>
            <a:r>
              <a:rPr lang="en-CA" sz="2400" b="0" dirty="0">
                <a:solidFill>
                  <a:srgbClr val="E36C09"/>
                </a:solidFill>
              </a:rPr>
              <a:t> </a:t>
            </a:r>
            <a:r>
              <a:rPr lang="en-CA" sz="2400" b="0" dirty="0" err="1">
                <a:solidFill>
                  <a:srgbClr val="E36C09"/>
                </a:solidFill>
              </a:rPr>
              <a:t>práv</a:t>
            </a:r>
            <a:r>
              <a:rPr lang="en-CA" sz="2400" b="0" dirty="0">
                <a:solidFill>
                  <a:srgbClr val="E36C09"/>
                </a:solidFill>
              </a:rPr>
              <a:t>, </a:t>
            </a:r>
            <a:r>
              <a:rPr lang="en-CA" sz="2400" b="0" dirty="0" err="1">
                <a:solidFill>
                  <a:srgbClr val="E36C09"/>
                </a:solidFill>
              </a:rPr>
              <a:t>schopností</a:t>
            </a:r>
            <a:r>
              <a:rPr lang="en-CA" sz="2400" b="0" dirty="0">
                <a:solidFill>
                  <a:srgbClr val="E36C09"/>
                </a:solidFill>
              </a:rPr>
              <a:t> a </a:t>
            </a:r>
            <a:r>
              <a:rPr lang="en-CA" sz="2400" b="0" dirty="0" err="1">
                <a:solidFill>
                  <a:srgbClr val="E36C09"/>
                </a:solidFill>
              </a:rPr>
              <a:t>osobní</a:t>
            </a:r>
            <a:r>
              <a:rPr lang="en-CA" sz="2400" b="0" dirty="0">
                <a:solidFill>
                  <a:srgbClr val="E36C09"/>
                </a:solidFill>
              </a:rPr>
              <a:t> </a:t>
            </a:r>
            <a:r>
              <a:rPr lang="en-CA" sz="2400" b="0" dirty="0" err="1">
                <a:solidFill>
                  <a:srgbClr val="E36C09"/>
                </a:solidFill>
              </a:rPr>
              <a:t>svobody</a:t>
            </a:r>
            <a:r>
              <a:rPr lang="en-CA" sz="2400" b="0" dirty="0">
                <a:solidFill>
                  <a:srgbClr val="E36C09"/>
                </a:solidFill>
              </a:rPr>
              <a:t>?</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13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TextovéPole 1">
            <a:extLst>
              <a:ext uri="{FF2B5EF4-FFF2-40B4-BE49-F238E27FC236}">
                <a16:creationId xmlns:a16="http://schemas.microsoft.com/office/drawing/2014/main" id="{7770185B-AB03-1A91-F000-AAFBD60D01B2}"/>
              </a:ext>
            </a:extLst>
          </p:cNvPr>
          <p:cNvSpPr txBox="1"/>
          <p:nvPr/>
        </p:nvSpPr>
        <p:spPr>
          <a:xfrm>
            <a:off x="4566557" y="6488668"/>
            <a:ext cx="762544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Comic Sans MS"/>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oogle Shape;53;p4" descr="North Atlantic Ocean Map">
            <a:extLst>
              <a:ext uri="{FF2B5EF4-FFF2-40B4-BE49-F238E27FC236}">
                <a16:creationId xmlns:a16="http://schemas.microsoft.com/office/drawing/2014/main" id="{802E4DF8-DB66-D825-DF6E-57660E7988B7}"/>
              </a:ext>
            </a:extLst>
          </p:cNvPr>
          <p:cNvPicPr preferRelativeResize="0"/>
          <p:nvPr/>
        </p:nvPicPr>
        <p:blipFill rotWithShape="1">
          <a:blip r:embed="rId5">
            <a:alphaModFix/>
          </a:blip>
          <a:srcRect l="14107" t="20354" r="10056" b="7488"/>
          <a:stretch/>
        </p:blipFill>
        <p:spPr>
          <a:xfrm>
            <a:off x="6928701" y="999240"/>
            <a:ext cx="5388181" cy="3851669"/>
          </a:xfrm>
          <a:prstGeom prst="rect">
            <a:avLst/>
          </a:prstGeom>
          <a:solidFill>
            <a:srgbClr val="000000"/>
          </a:solidFill>
          <a:ln w="9525" cap="sq" cmpd="sng">
            <a:solidFill>
              <a:srgbClr val="EDEDED"/>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 name="Google Shape;62;p4">
            <a:extLst>
              <a:ext uri="{FF2B5EF4-FFF2-40B4-BE49-F238E27FC236}">
                <a16:creationId xmlns:a16="http://schemas.microsoft.com/office/drawing/2014/main" id="{65631133-20EA-D47F-5115-CEA91E7DA909}"/>
              </a:ext>
            </a:extLst>
          </p:cNvPr>
          <p:cNvSpPr txBox="1"/>
          <p:nvPr/>
        </p:nvSpPr>
        <p:spPr>
          <a:xfrm>
            <a:off x="2322120" y="576670"/>
            <a:ext cx="4488874" cy="5539938"/>
          </a:xfrm>
          <a:prstGeom prst="rect">
            <a:avLst/>
          </a:prstGeom>
          <a:noFill/>
          <a:ln>
            <a:noFill/>
          </a:ln>
        </p:spPr>
        <p:txBody>
          <a:bodyPr spcFirstLastPara="1" wrap="square" lIns="45700" tIns="45700" rIns="45700" bIns="45700" anchor="t" anchorCtr="0">
            <a:spAutoFit/>
          </a:bodyPr>
          <a:lstStyle/>
          <a:p>
            <a:pPr>
              <a:lnSpc>
                <a:spcPct val="150000"/>
              </a:lnSpc>
              <a:spcBef>
                <a:spcPts val="400"/>
              </a:spcBef>
              <a:buClr>
                <a:srgbClr val="000000"/>
              </a:buClr>
              <a:buSzPts val="1800"/>
              <a:buFont typeface="Comic Sans MS"/>
              <a:buNone/>
            </a:pPr>
            <a:r>
              <a:rPr lang="en-CA" b="1" kern="0" dirty="0">
                <a:latin typeface="+mj-lt"/>
                <a:ea typeface="Comic Sans MS"/>
                <a:cs typeface="Comic Sans MS"/>
                <a:sym typeface="Comic Sans MS"/>
              </a:rPr>
              <a:t>     </a:t>
            </a:r>
            <a:r>
              <a:rPr lang="en-CA" sz="2400" b="1" kern="0" dirty="0">
                <a:ea typeface="Comic Sans MS"/>
                <a:cs typeface="Comic Sans MS"/>
                <a:sym typeface="Comic Sans MS"/>
              </a:rPr>
              <a:t>Region of Waterloo</a:t>
            </a:r>
            <a:endParaRPr lang="cs-CZ" sz="2400" b="1" kern="0" dirty="0">
              <a:ea typeface="Comic Sans MS"/>
              <a:cs typeface="Comic Sans MS"/>
              <a:sym typeface="Comic Sans MS"/>
            </a:endParaRPr>
          </a:p>
          <a:p>
            <a:pPr>
              <a:lnSpc>
                <a:spcPct val="150000"/>
              </a:lnSpc>
              <a:spcBef>
                <a:spcPts val="400"/>
              </a:spcBef>
              <a:buClr>
                <a:srgbClr val="000000"/>
              </a:buClr>
              <a:buSzPts val="1800"/>
              <a:buFont typeface="Comic Sans MS"/>
              <a:buNone/>
            </a:pPr>
            <a:r>
              <a:rPr lang="cs-CZ" sz="2400" b="1" kern="0" dirty="0">
                <a:cs typeface="Arial"/>
                <a:sym typeface="Comic Sans MS"/>
              </a:rPr>
              <a:t>	</a:t>
            </a:r>
            <a:r>
              <a:rPr lang="cs-CZ" sz="2200" b="1" dirty="0">
                <a:solidFill>
                  <a:srgbClr val="E36C09"/>
                </a:solidFill>
                <a:sym typeface="Comic Sans MS"/>
              </a:rPr>
              <a:t>Region Waterloo</a:t>
            </a:r>
            <a:endParaRPr sz="2200" b="1" dirty="0">
              <a:solidFill>
                <a:srgbClr val="E36C09"/>
              </a:solidFill>
              <a:sym typeface="Arial"/>
            </a:endParaRPr>
          </a:p>
          <a:p>
            <a:pPr indent="-114300">
              <a:lnSpc>
                <a:spcPct val="150000"/>
              </a:lnSpc>
              <a:spcBef>
                <a:spcPts val="400"/>
              </a:spcBef>
              <a:buClr>
                <a:srgbClr val="000000"/>
              </a:buClr>
              <a:buSzPts val="1800"/>
              <a:buFont typeface="Comic Sans MS"/>
              <a:buChar char="•"/>
            </a:pPr>
            <a:r>
              <a:rPr lang="en-CA" sz="2400" b="1" kern="0" dirty="0">
                <a:ea typeface="Comic Sans MS"/>
                <a:cs typeface="Comic Sans MS"/>
                <a:sym typeface="Comic Sans MS"/>
              </a:rPr>
              <a:t>70 km West of Toronto</a:t>
            </a:r>
            <a:endParaRPr lang="cs-CZ" sz="2400" b="1" kern="0" dirty="0">
              <a:ea typeface="Comic Sans MS"/>
              <a:cs typeface="Comic Sans MS"/>
              <a:sym typeface="Comic Sans MS"/>
            </a:endParaRPr>
          </a:p>
          <a:p>
            <a:pPr>
              <a:lnSpc>
                <a:spcPct val="150000"/>
              </a:lnSpc>
              <a:spcBef>
                <a:spcPts val="400"/>
              </a:spcBef>
              <a:buClr>
                <a:srgbClr val="000000"/>
              </a:buClr>
              <a:buSzPts val="1800"/>
            </a:pPr>
            <a:r>
              <a:rPr lang="cs-CZ" sz="2400" b="1" kern="0" dirty="0">
                <a:cs typeface="Arial"/>
                <a:sym typeface="Comic Sans MS"/>
              </a:rPr>
              <a:t>    </a:t>
            </a:r>
            <a:r>
              <a:rPr lang="cs-CZ" sz="2200" b="1" dirty="0">
                <a:solidFill>
                  <a:srgbClr val="E36C09"/>
                </a:solidFill>
                <a:sym typeface="Comic Sans MS"/>
              </a:rPr>
              <a:t>70km západně od Toronta</a:t>
            </a:r>
            <a:endParaRPr sz="2200" b="1" dirty="0">
              <a:solidFill>
                <a:srgbClr val="E36C09"/>
              </a:solidFill>
              <a:sym typeface="Arial"/>
            </a:endParaRPr>
          </a:p>
          <a:p>
            <a:pPr indent="-114300">
              <a:lnSpc>
                <a:spcPct val="150000"/>
              </a:lnSpc>
              <a:spcBef>
                <a:spcPts val="400"/>
              </a:spcBef>
              <a:buClr>
                <a:srgbClr val="000000"/>
              </a:buClr>
              <a:buSzPts val="1800"/>
              <a:buFont typeface="Comic Sans MS"/>
              <a:buChar char="•"/>
            </a:pPr>
            <a:r>
              <a:rPr lang="en-CA" sz="2400" b="1" kern="0" dirty="0">
                <a:ea typeface="Comic Sans MS"/>
                <a:cs typeface="Comic Sans MS"/>
                <a:sym typeface="Comic Sans MS"/>
              </a:rPr>
              <a:t>Population</a:t>
            </a:r>
            <a:r>
              <a:rPr lang="cs-CZ" sz="2400" b="1" kern="0" dirty="0">
                <a:ea typeface="Comic Sans MS"/>
                <a:cs typeface="Comic Sans MS"/>
                <a:sym typeface="Comic Sans MS"/>
              </a:rPr>
              <a:t>/</a:t>
            </a:r>
            <a:r>
              <a:rPr lang="cs-CZ" sz="2200" b="1" dirty="0">
                <a:solidFill>
                  <a:srgbClr val="E36C09"/>
                </a:solidFill>
                <a:sym typeface="Comic Sans MS"/>
              </a:rPr>
              <a:t>Populace</a:t>
            </a:r>
            <a:r>
              <a:rPr lang="en-CA" sz="2400" b="1" kern="0" dirty="0">
                <a:ea typeface="Comic Sans MS"/>
                <a:cs typeface="Comic Sans MS"/>
                <a:sym typeface="Comic Sans MS"/>
              </a:rPr>
              <a:t>: 579,000 </a:t>
            </a:r>
            <a:endParaRPr sz="2400" b="1" kern="0" dirty="0">
              <a:cs typeface="Arial"/>
              <a:sym typeface="Arial"/>
            </a:endParaRPr>
          </a:p>
          <a:p>
            <a:pPr indent="-114300">
              <a:lnSpc>
                <a:spcPct val="150000"/>
              </a:lnSpc>
              <a:spcBef>
                <a:spcPts val="400"/>
              </a:spcBef>
              <a:buClr>
                <a:srgbClr val="000000"/>
              </a:buClr>
              <a:buSzPts val="1800"/>
              <a:buFont typeface="Comic Sans MS"/>
              <a:buChar char="•"/>
            </a:pPr>
            <a:r>
              <a:rPr lang="en-CA" sz="2400" b="1" kern="0" dirty="0">
                <a:ea typeface="Comic Sans MS"/>
                <a:cs typeface="Comic Sans MS"/>
                <a:sym typeface="Comic Sans MS"/>
              </a:rPr>
              <a:t>Diverse/multicultural community</a:t>
            </a:r>
            <a:endParaRPr lang="cs-CZ" sz="2400" b="1" kern="0" dirty="0">
              <a:ea typeface="Comic Sans MS"/>
              <a:cs typeface="Comic Sans MS"/>
              <a:sym typeface="Comic Sans MS"/>
            </a:endParaRPr>
          </a:p>
          <a:p>
            <a:pPr marL="342900" lvl="1">
              <a:lnSpc>
                <a:spcPct val="150000"/>
              </a:lnSpc>
              <a:spcBef>
                <a:spcPts val="400"/>
              </a:spcBef>
              <a:buClr>
                <a:srgbClr val="000000"/>
              </a:buClr>
              <a:buSzPts val="1800"/>
            </a:pPr>
            <a:r>
              <a:rPr lang="cs-CZ" sz="2200" b="1" dirty="0">
                <a:solidFill>
                  <a:srgbClr val="E36C09"/>
                </a:solidFill>
                <a:sym typeface="Comic Sans MS"/>
              </a:rPr>
              <a:t>Multietnická komunita</a:t>
            </a:r>
            <a:endParaRPr sz="2200" b="1" dirty="0">
              <a:solidFill>
                <a:srgbClr val="E36C09"/>
              </a:solidFill>
              <a:sym typeface="Arial"/>
            </a:endParaRPr>
          </a:p>
          <a:p>
            <a:pPr indent="-114300">
              <a:lnSpc>
                <a:spcPct val="150000"/>
              </a:lnSpc>
              <a:spcBef>
                <a:spcPts val="400"/>
              </a:spcBef>
              <a:buClr>
                <a:srgbClr val="000000"/>
              </a:buClr>
              <a:buSzPts val="1800"/>
              <a:buFont typeface="Comic Sans MS"/>
              <a:buChar char="•"/>
            </a:pPr>
            <a:r>
              <a:rPr lang="en-CA" sz="2400" b="1" kern="0" dirty="0">
                <a:ea typeface="Comic Sans MS"/>
                <a:cs typeface="Comic Sans MS"/>
                <a:sym typeface="Comic Sans MS"/>
              </a:rPr>
              <a:t>2 universities</a:t>
            </a:r>
            <a:r>
              <a:rPr lang="cs-CZ" sz="2400" b="1" kern="0" dirty="0">
                <a:ea typeface="Comic Sans MS"/>
                <a:cs typeface="Comic Sans MS"/>
                <a:sym typeface="Comic Sans MS"/>
              </a:rPr>
              <a:t> </a:t>
            </a:r>
          </a:p>
          <a:p>
            <a:pPr marL="342900" lvl="1">
              <a:lnSpc>
                <a:spcPct val="150000"/>
              </a:lnSpc>
              <a:spcBef>
                <a:spcPts val="400"/>
              </a:spcBef>
              <a:buClr>
                <a:srgbClr val="000000"/>
              </a:buClr>
              <a:buSzPts val="1800"/>
            </a:pPr>
            <a:r>
              <a:rPr lang="cs-CZ" sz="2400" b="1" kern="0" dirty="0">
                <a:ea typeface="Comic Sans MS"/>
                <a:cs typeface="Comic Sans MS"/>
                <a:sym typeface="Comic Sans MS"/>
              </a:rPr>
              <a:t> </a:t>
            </a:r>
            <a:r>
              <a:rPr lang="cs-CZ" sz="2200" b="1" dirty="0">
                <a:solidFill>
                  <a:srgbClr val="E36C09"/>
                </a:solidFill>
                <a:sym typeface="Comic Sans MS"/>
              </a:rPr>
              <a:t>2 univerzity</a:t>
            </a:r>
            <a:endParaRPr sz="2200" b="1" dirty="0">
              <a:solidFill>
                <a:srgbClr val="E36C09"/>
              </a:solidFill>
              <a:sym typeface="Comic Sans MS"/>
            </a:endParaRPr>
          </a:p>
        </p:txBody>
      </p:sp>
    </p:spTree>
    <p:extLst>
      <p:ext uri="{BB962C8B-B14F-4D97-AF65-F5344CB8AC3E}">
        <p14:creationId xmlns:p14="http://schemas.microsoft.com/office/powerpoint/2010/main" val="778097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kumimoji="0" lang="en-CA" sz="3600" b="1" i="0" u="none" strike="noStrike" kern="1200" cap="none" spc="0" normalizeH="0" baseline="0" noProof="0" dirty="0">
                <a:ln>
                  <a:noFill/>
                </a:ln>
                <a:solidFill>
                  <a:prstClr val="black"/>
                </a:solidFill>
                <a:effectLst/>
                <a:uLnTx/>
                <a:uFillTx/>
                <a:latin typeface="Calibri" panose="020F0502020204030204"/>
                <a:ea typeface="+mn-ea"/>
                <a:cs typeface="+mn-cs"/>
              </a:rPr>
              <a:t>Adherence to Values and Principles</a:t>
            </a:r>
            <a:br>
              <a:rPr kumimoji="0" lang="en-CA" sz="3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Dodržování</a:t>
            </a:r>
            <a:r>
              <a:rPr kumimoji="0" lang="en-CA" sz="3600" b="1"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hodnot</a:t>
            </a:r>
            <a:r>
              <a:rPr kumimoji="0" lang="en-CA" sz="3600" b="1" i="0" u="none" strike="noStrike" kern="1200" cap="none" spc="0" normalizeH="0" baseline="0" noProof="0" dirty="0">
                <a:ln>
                  <a:noFill/>
                </a:ln>
                <a:solidFill>
                  <a:srgbClr val="E36C09"/>
                </a:solidFill>
                <a:effectLst/>
                <a:uLnTx/>
                <a:uFillTx/>
                <a:latin typeface="Calibri" panose="020F0502020204030204"/>
                <a:ea typeface="+mn-ea"/>
                <a:cs typeface="+mn-cs"/>
              </a:rPr>
              <a:t> a </a:t>
            </a:r>
            <a:r>
              <a:rPr kumimoji="0" lang="en-CA" sz="3600" b="1" i="0" u="none" strike="noStrike" kern="1200" cap="none" spc="0" normalizeH="0" baseline="0" noProof="0" dirty="0" err="1">
                <a:ln>
                  <a:noFill/>
                </a:ln>
                <a:solidFill>
                  <a:srgbClr val="E36C09"/>
                </a:solidFill>
                <a:effectLst/>
                <a:uLnTx/>
                <a:uFillTx/>
                <a:latin typeface="Calibri" panose="020F0502020204030204"/>
                <a:ea typeface="+mn-ea"/>
                <a:cs typeface="+mn-cs"/>
              </a:rPr>
              <a:t>principů</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02035" y="1636891"/>
            <a:ext cx="9692196" cy="522110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Pts val="2000"/>
              <a:buFont typeface="Comic Sans MS"/>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Dignity and Respect: / </a:t>
            </a:r>
            <a:r>
              <a:rPr kumimoji="0" lang="en-CA" sz="2400" b="1" i="0" u="none" strike="noStrike" kern="1200" cap="none" spc="0" normalizeH="0" baseline="0" noProof="0" dirty="0" err="1">
                <a:ln>
                  <a:noFill/>
                </a:ln>
                <a:solidFill>
                  <a:srgbClr val="E36C09"/>
                </a:solidFill>
                <a:effectLst/>
                <a:uLnTx/>
                <a:uFillTx/>
                <a:latin typeface="Calibri" panose="020F0502020204030204"/>
                <a:ea typeface="+mn-ea"/>
                <a:cs typeface="+mn-cs"/>
              </a:rPr>
              <a:t>Důstojnost</a:t>
            </a:r>
            <a:r>
              <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rPr>
              <a:t> a </a:t>
            </a:r>
            <a:r>
              <a:rPr kumimoji="0" lang="en-CA" sz="2400" b="1" i="0" u="none" strike="noStrike" kern="1200" cap="none" spc="0" normalizeH="0" baseline="0" noProof="0" dirty="0" err="1">
                <a:ln>
                  <a:noFill/>
                </a:ln>
                <a:solidFill>
                  <a:srgbClr val="E36C09"/>
                </a:solidFill>
                <a:effectLst/>
                <a:uLnTx/>
                <a:uFillTx/>
                <a:latin typeface="Calibri" panose="020F0502020204030204"/>
                <a:ea typeface="+mn-ea"/>
                <a:cs typeface="+mn-cs"/>
              </a:rPr>
              <a:t>respekt</a:t>
            </a:r>
            <a:r>
              <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500"/>
              </a:spcBef>
              <a:spcAft>
                <a:spcPts val="0"/>
              </a:spcAft>
              <a:buClr>
                <a:srgbClr val="000000"/>
              </a:buClr>
              <a:buSzPts val="2000"/>
              <a:buFont typeface="Arial"/>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Understand and respect cultural values and preferences? / </a:t>
            </a:r>
            <a:b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Jsou</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kulturní</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hodnoty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 preference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chápány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respektovány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500"/>
              </a:spcBef>
              <a:spcAft>
                <a:spcPts val="0"/>
              </a:spcAft>
              <a:buClr>
                <a:srgbClr val="000000"/>
              </a:buClr>
              <a:buSzPts val="2000"/>
              <a:buFont typeface="Arial"/>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Respect victims’ needs for healing? / </a:t>
            </a:r>
            <a:b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Jsou</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potřeby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obětí</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pro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uzdravení</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respektovány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500"/>
              </a:spcBef>
              <a:spcAft>
                <a:spcPts val="0"/>
              </a:spcAft>
              <a:buClr>
                <a:srgbClr val="000000"/>
              </a:buClr>
              <a:buSzPts val="2000"/>
              <a:buFont typeface="Arial"/>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Stories received without judgment? /</a:t>
            </a:r>
            <a:b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Jsou</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příběhy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bez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přijímány</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bez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odsudku</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a:t>
            </a:r>
            <a:br>
              <a:rPr kumimoji="0" lang="cs-CZ" sz="2400" b="0" i="0" u="none" strike="noStrike" kern="1200" cap="none" spc="0" normalizeH="0" baseline="0" noProof="0" dirty="0">
                <a:ln>
                  <a:noFill/>
                </a:ln>
                <a:solidFill>
                  <a:srgbClr val="E36C09"/>
                </a:solidFill>
                <a:effectLst/>
                <a:uLnTx/>
                <a:uFillTx/>
                <a:latin typeface="Calibri" panose="020F0502020204030204"/>
                <a:ea typeface="+mn-ea"/>
                <a:cs typeface="+mn-cs"/>
              </a:rPr>
            </a:b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500"/>
              </a:spcBef>
              <a:spcAft>
                <a:spcPts val="0"/>
              </a:spcAft>
              <a:buClr>
                <a:srgbClr val="000000"/>
              </a:buClr>
              <a:buSzPts val="2000"/>
              <a:buFont typeface="Comic Sans MS"/>
              <a:buNone/>
              <a:tabLst/>
              <a:defRPr/>
            </a:pPr>
            <a:r>
              <a:rPr kumimoji="0" lang="en-CA" sz="2400" b="1" i="0" u="none" strike="noStrike" kern="1200" cap="none" spc="0" normalizeH="0" baseline="0" noProof="0" dirty="0">
                <a:ln>
                  <a:noFill/>
                </a:ln>
                <a:solidFill>
                  <a:prstClr val="black"/>
                </a:solidFill>
                <a:effectLst/>
                <a:uLnTx/>
                <a:uFillTx/>
                <a:latin typeface="Calibri" panose="020F0502020204030204"/>
                <a:ea typeface="+mn-ea"/>
                <a:cs typeface="+mn-cs"/>
              </a:rPr>
              <a:t>Confidentiality: / </a:t>
            </a:r>
            <a:r>
              <a:rPr kumimoji="0" lang="en-CA" sz="2400" b="1" i="0" u="none" strike="noStrike" kern="1200" cap="none" spc="0" normalizeH="0" baseline="0" noProof="0" dirty="0" err="1">
                <a:ln>
                  <a:noFill/>
                </a:ln>
                <a:solidFill>
                  <a:srgbClr val="E36C09"/>
                </a:solidFill>
                <a:effectLst/>
                <a:uLnTx/>
                <a:uFillTx/>
                <a:latin typeface="Calibri" panose="020F0502020204030204"/>
                <a:ea typeface="+mn-ea"/>
                <a:cs typeface="+mn-cs"/>
              </a:rPr>
              <a:t>Důvěrnost</a:t>
            </a:r>
            <a:r>
              <a:rPr kumimoji="0" lang="en-CA" sz="2400" b="1" i="0" u="none" strike="noStrike" kern="1200" cap="none" spc="0" normalizeH="0" baseline="0" noProof="0" dirty="0">
                <a:ln>
                  <a:noFill/>
                </a:ln>
                <a:solidFill>
                  <a:srgbClr val="E36C09"/>
                </a:solidFill>
                <a:effectLst/>
                <a:uLnTx/>
                <a:uFillTx/>
                <a:latin typeface="Calibri" panose="020F0502020204030204"/>
                <a:ea typeface="+mn-ea"/>
                <a:cs typeface="+mn-cs"/>
              </a:rPr>
              <a:t>:</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Information “stays” in circle? /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Informace</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zůstávají</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 v </a:t>
            </a:r>
            <a:r>
              <a:rPr kumimoji="0" lang="en-CA" sz="2400" b="0" i="0" u="none" strike="noStrike" kern="1200" cap="none" spc="0" normalizeH="0" baseline="0" noProof="0" dirty="0" err="1">
                <a:ln>
                  <a:noFill/>
                </a:ln>
                <a:solidFill>
                  <a:srgbClr val="E36C09"/>
                </a:solidFill>
                <a:effectLst/>
                <a:uLnTx/>
                <a:uFillTx/>
                <a:latin typeface="Calibri" panose="020F0502020204030204"/>
                <a:ea typeface="+mn-ea"/>
                <a:cs typeface="+mn-cs"/>
              </a:rPr>
              <a:t>kruhu</a:t>
            </a:r>
            <a:r>
              <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rPr>
              <a:t>?</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426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25686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CA" sz="1200" b="0" i="0" u="none" strike="noStrike" cap="none" dirty="0">
                <a:solidFill>
                  <a:srgbClr val="1A1A1A"/>
                </a:solidFill>
                <a:latin typeface="Comic Sans MS"/>
                <a:ea typeface="Comic Sans MS"/>
                <a:cs typeface="Comic Sans MS"/>
                <a:sym typeface="Comic Sans MS"/>
              </a:rPr>
              <a:t>https://www.ontario.ca/document/healthy-ontario-building-sustainable-health-care-system/chapter-2-vision-health-care-ontario</a:t>
            </a:r>
            <a:endParaRPr lang="en-CA" sz="1200" dirty="0"/>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800"/>
              <a:buFont typeface="Comic Sans MS"/>
              <a:buNone/>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Personal Reflection: Evaluation</a:t>
            </a:r>
          </a:p>
          <a:p>
            <a:pPr marL="0" marR="0" lvl="0" indent="0" algn="ctr" rtl="0">
              <a:lnSpc>
                <a:spcPct val="100000"/>
              </a:lnSpc>
              <a:spcBef>
                <a:spcPts val="0"/>
              </a:spcBef>
              <a:spcAft>
                <a:spcPts val="0"/>
              </a:spcAft>
              <a:buClr>
                <a:srgbClr val="E36C09"/>
              </a:buClr>
              <a:buSzPts val="2800"/>
              <a:buFont typeface="Comic Sans MS"/>
              <a:buNone/>
            </a:pP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Osobní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reflexe</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Hodnocení</a:t>
            </a:r>
            <a:endPar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1911926" y="1441171"/>
            <a:ext cx="10117317" cy="5167953"/>
          </a:xfrm>
          <a:prstGeom prst="rect">
            <a:avLst/>
          </a:prstGeom>
          <a:noFill/>
        </p:spPr>
        <p:txBody>
          <a:bodyPr wrap="square">
            <a:spAutoFit/>
          </a:bodyPr>
          <a:lstStyle/>
          <a:p>
            <a:pPr marL="457200" marR="0" lvl="0" indent="0" algn="l" rtl="0">
              <a:lnSpc>
                <a:spcPct val="200000"/>
              </a:lnSpc>
              <a:spcBef>
                <a:spcPts val="0"/>
              </a:spcBef>
              <a:spcAft>
                <a:spcPts val="0"/>
              </a:spcAft>
              <a:buClr>
                <a:srgbClr val="000000"/>
              </a:buClr>
              <a:buSzPts val="2000"/>
              <a:buFont typeface="Comic Sans MS"/>
              <a:buNone/>
            </a:pPr>
            <a:r>
              <a:rPr lang="en-CA" sz="24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Quadruple AIM /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Čtyřnásobný</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cíl</a:t>
            </a:r>
            <a:endPar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a:p>
            <a:pPr marL="800100" marR="0" lvl="4" indent="-342900" algn="l" rtl="0">
              <a:lnSpc>
                <a:spcPct val="200000"/>
              </a:lnSpc>
              <a:spcBef>
                <a:spcPts val="0"/>
              </a:spcBef>
              <a:spcAft>
                <a:spcPts val="0"/>
              </a:spcAft>
              <a:buClr>
                <a:srgbClr val="000000"/>
              </a:buClr>
              <a:buSzPts val="2000"/>
              <a:buFont typeface="Arial"/>
              <a:buChar char="•"/>
            </a:pPr>
            <a:r>
              <a:rPr lang="en-CA" sz="24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Improve the experience of people affected by elder abuse / </a:t>
            </a:r>
            <a:br>
              <a:rPr lang="cs-CZ" sz="24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Zlepšit</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zkušenosti</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lidí</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zasažených</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seniorským</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abusem</a:t>
            </a:r>
            <a:endPar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a:p>
            <a:pPr marL="800100" marR="0" lvl="4" indent="-342900" algn="l" rtl="0">
              <a:lnSpc>
                <a:spcPct val="200000"/>
              </a:lnSpc>
              <a:spcBef>
                <a:spcPts val="0"/>
              </a:spcBef>
              <a:spcAft>
                <a:spcPts val="0"/>
              </a:spcAft>
              <a:buClr>
                <a:srgbClr val="1A1A1A"/>
              </a:buClr>
              <a:buSzPts val="2000"/>
              <a:buFont typeface="Arial"/>
              <a:buChar char="•"/>
            </a:pPr>
            <a:r>
              <a:rPr lang="en-CA" sz="2400" b="1" i="0" u="none" strike="noStrike" cap="none" dirty="0">
                <a:solidFill>
                  <a:srgbClr val="1A1A1A"/>
                </a:solidFill>
                <a:latin typeface="Calibri" panose="020F0502020204030204" pitchFamily="34" charset="0"/>
                <a:ea typeface="Comic Sans MS"/>
                <a:cs typeface="Calibri" panose="020F0502020204030204" pitchFamily="34" charset="0"/>
                <a:sym typeface="Comic Sans MS"/>
              </a:rPr>
              <a:t>Improve  population health /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Zlepšit</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zdraví</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populace</a:t>
            </a:r>
          </a:p>
          <a:p>
            <a:pPr marL="800100" marR="0" lvl="4" indent="-342900" algn="l" rtl="0">
              <a:lnSpc>
                <a:spcPct val="200000"/>
              </a:lnSpc>
              <a:spcBef>
                <a:spcPts val="0"/>
              </a:spcBef>
              <a:spcAft>
                <a:spcPts val="0"/>
              </a:spcAft>
              <a:buClr>
                <a:schemeClr val="dk1"/>
              </a:buClr>
              <a:buSzPts val="2000"/>
              <a:buFont typeface="Arial"/>
              <a:buChar char="•"/>
            </a:pPr>
            <a:r>
              <a:rPr lang="en-CA" sz="2400" b="1" i="0" u="none" strike="noStrike" cap="none" dirty="0">
                <a:solidFill>
                  <a:schemeClr val="dk1"/>
                </a:solidFill>
                <a:latin typeface="Calibri" panose="020F0502020204030204" pitchFamily="34" charset="0"/>
                <a:ea typeface="Comic Sans MS"/>
                <a:cs typeface="Calibri" panose="020F0502020204030204" pitchFamily="34" charset="0"/>
                <a:sym typeface="Comic Sans MS"/>
              </a:rPr>
              <a:t>Reduce costs /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Snížit</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náklady</a:t>
            </a:r>
            <a:endPar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a:p>
            <a:pPr marL="800100" marR="0" lvl="4" indent="-342900" algn="l" rtl="0">
              <a:lnSpc>
                <a:spcPct val="200000"/>
              </a:lnSpc>
              <a:spcBef>
                <a:spcPts val="0"/>
              </a:spcBef>
              <a:spcAft>
                <a:spcPts val="0"/>
              </a:spcAft>
              <a:buClr>
                <a:srgbClr val="1A1A1A"/>
              </a:buClr>
              <a:buSzPts val="2000"/>
              <a:buFont typeface="Arial"/>
              <a:buChar char="•"/>
            </a:pPr>
            <a:r>
              <a:rPr lang="en-CA" sz="2400" b="1" i="0" u="none" strike="noStrike" cap="none" dirty="0">
                <a:solidFill>
                  <a:srgbClr val="1A1A1A"/>
                </a:solidFill>
                <a:latin typeface="Calibri" panose="020F0502020204030204" pitchFamily="34" charset="0"/>
                <a:ea typeface="Comic Sans MS"/>
                <a:cs typeface="Calibri" panose="020F0502020204030204" pitchFamily="34" charset="0"/>
                <a:sym typeface="Comic Sans MS"/>
              </a:rPr>
              <a:t>Improve the work life of providers /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Zlepšit</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pracovní</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život</a:t>
            </a:r>
            <a:r>
              <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poskytovatelů</a:t>
            </a:r>
            <a:endParaRPr lang="en-CA" sz="24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endParaRP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800" b="0" i="0" u="none" strike="noStrike" kern="120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8555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04267" y="6384022"/>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322795" y="621738"/>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t>Current Applications…</a:t>
            </a:r>
            <a:br>
              <a:rPr lang="en-CA" sz="3600" b="1" dirty="0"/>
            </a:br>
            <a:r>
              <a:rPr lang="en-CA" sz="3600" b="1" dirty="0" err="1">
                <a:solidFill>
                  <a:srgbClr val="E36C09"/>
                </a:solidFill>
              </a:rPr>
              <a:t>Aktuální</a:t>
            </a:r>
            <a:r>
              <a:rPr lang="en-CA" sz="3600" b="1" dirty="0">
                <a:solidFill>
                  <a:srgbClr val="E36C09"/>
                </a:solidFill>
              </a:rPr>
              <a:t> </a:t>
            </a:r>
            <a:r>
              <a:rPr lang="en-CA" sz="3600" b="1" dirty="0" err="1">
                <a:solidFill>
                  <a:srgbClr val="E36C09"/>
                </a:solidFill>
              </a:rPr>
              <a:t>využítí</a:t>
            </a:r>
            <a:r>
              <a:rPr lang="en-CA" sz="3600" b="1" dirty="0">
                <a:solidFill>
                  <a:srgbClr val="E36C09"/>
                </a:solidFill>
              </a:rPr>
              <a:t>…</a:t>
            </a:r>
            <a:endParaRPr kumimoji="0" lang="en-US" sz="2400" b="1" i="1" u="none" strike="noStrike" kern="1200" cap="none" spc="0" normalizeH="0" baseline="0" noProof="0" dirty="0">
              <a:ln>
                <a:noFill/>
              </a:ln>
              <a:solidFill>
                <a:srgbClr val="000000"/>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97343" y="2445023"/>
            <a:ext cx="9692196" cy="3138488"/>
          </a:xfrm>
          <a:prstGeom prst="rect">
            <a:avLst/>
          </a:prstGeom>
          <a:noFill/>
        </p:spPr>
        <p:txBody>
          <a:bodyPr wrap="square">
            <a:spAutoFit/>
          </a:bodyPr>
          <a:lstStyle/>
          <a:p>
            <a:pPr marL="342900" lvl="0" indent="-342900" algn="l" rtl="0">
              <a:lnSpc>
                <a:spcPct val="150000"/>
              </a:lnSpc>
              <a:spcBef>
                <a:spcPts val="0"/>
              </a:spcBef>
              <a:spcAft>
                <a:spcPts val="0"/>
              </a:spcAft>
              <a:buClr>
                <a:srgbClr val="000000"/>
              </a:buClr>
              <a:buSzPts val="2800"/>
              <a:buFont typeface="Arial"/>
              <a:buChar char="•"/>
            </a:pPr>
            <a:r>
              <a:rPr lang="en-CA" sz="2400" b="1" dirty="0"/>
              <a:t>Senior Support Team (Waterloo) / </a:t>
            </a:r>
            <a:r>
              <a:rPr lang="en-CA" sz="2400" b="1" dirty="0" err="1">
                <a:solidFill>
                  <a:srgbClr val="E36C09"/>
                </a:solidFill>
              </a:rPr>
              <a:t>Tým</a:t>
            </a:r>
            <a:r>
              <a:rPr lang="en-CA" sz="2400" b="1" dirty="0">
                <a:solidFill>
                  <a:srgbClr val="E36C09"/>
                </a:solidFill>
              </a:rPr>
              <a:t> </a:t>
            </a:r>
            <a:r>
              <a:rPr lang="en-CA" sz="2400" b="1" dirty="0" err="1">
                <a:solidFill>
                  <a:srgbClr val="E36C09"/>
                </a:solidFill>
              </a:rPr>
              <a:t>podpory</a:t>
            </a:r>
            <a:r>
              <a:rPr lang="en-CA" sz="2400" b="1" dirty="0">
                <a:solidFill>
                  <a:srgbClr val="E36C09"/>
                </a:solidFill>
              </a:rPr>
              <a:t> </a:t>
            </a:r>
            <a:r>
              <a:rPr lang="en-CA" sz="2400" b="1" dirty="0" err="1">
                <a:solidFill>
                  <a:srgbClr val="E36C09"/>
                </a:solidFill>
              </a:rPr>
              <a:t>seniorů</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800"/>
              <a:buFont typeface="Arial"/>
              <a:buChar char="•"/>
            </a:pPr>
            <a:r>
              <a:rPr lang="en-CA" sz="2400" b="1" dirty="0"/>
              <a:t>Senior Safety Teams (Nova Scotia) / </a:t>
            </a:r>
            <a:r>
              <a:rPr lang="en-CA" sz="2400" b="1" dirty="0" err="1">
                <a:solidFill>
                  <a:srgbClr val="E36C09"/>
                </a:solidFill>
              </a:rPr>
              <a:t>Seniorské</a:t>
            </a:r>
            <a:r>
              <a:rPr lang="en-CA" sz="2400" b="1" dirty="0">
                <a:solidFill>
                  <a:srgbClr val="E36C09"/>
                </a:solidFill>
              </a:rPr>
              <a:t> </a:t>
            </a:r>
            <a:r>
              <a:rPr lang="en-CA" sz="2400" b="1" dirty="0" err="1">
                <a:solidFill>
                  <a:srgbClr val="E36C09"/>
                </a:solidFill>
              </a:rPr>
              <a:t>bezpečnostní</a:t>
            </a:r>
            <a:r>
              <a:rPr lang="en-CA" sz="2400" b="1" dirty="0">
                <a:solidFill>
                  <a:srgbClr val="E36C09"/>
                </a:solidFill>
              </a:rPr>
              <a:t> </a:t>
            </a:r>
            <a:r>
              <a:rPr lang="en-CA" sz="2400" b="1" dirty="0" err="1">
                <a:solidFill>
                  <a:srgbClr val="E36C09"/>
                </a:solidFill>
              </a:rPr>
              <a:t>týmy</a:t>
            </a:r>
            <a:endParaRPr lang="en-CA" sz="2400" b="1" dirty="0">
              <a:solidFill>
                <a:srgbClr val="E36C09"/>
              </a:solidFill>
            </a:endParaRPr>
          </a:p>
          <a:p>
            <a:pPr marL="342900" lvl="0" indent="-342900" algn="l" rtl="0">
              <a:lnSpc>
                <a:spcPct val="150000"/>
              </a:lnSpc>
              <a:spcBef>
                <a:spcPts val="700"/>
              </a:spcBef>
              <a:spcAft>
                <a:spcPts val="0"/>
              </a:spcAft>
              <a:buClr>
                <a:srgbClr val="000000"/>
              </a:buClr>
              <a:buSzPts val="2800"/>
              <a:buFont typeface="Arial"/>
              <a:buChar char="•"/>
            </a:pPr>
            <a:r>
              <a:rPr lang="en-CA" sz="2400" b="1" dirty="0"/>
              <a:t>Pilot Project (New Zealand)</a:t>
            </a:r>
            <a:endParaRPr lang="en-CA" sz="4000" b="1" dirty="0"/>
          </a:p>
          <a:p>
            <a:pPr marL="342900" lvl="0" indent="-342900" algn="l" rtl="0">
              <a:lnSpc>
                <a:spcPct val="150000"/>
              </a:lnSpc>
              <a:spcBef>
                <a:spcPts val="700"/>
              </a:spcBef>
              <a:spcAft>
                <a:spcPts val="0"/>
              </a:spcAft>
              <a:buClr>
                <a:srgbClr val="000000"/>
              </a:buClr>
              <a:buSzPts val="2800"/>
              <a:buFont typeface="Arial"/>
              <a:buChar char="•"/>
            </a:pPr>
            <a:r>
              <a:rPr lang="en-CA" sz="2400" b="1" dirty="0">
                <a:latin typeface="Calibri" panose="020F0502020204030204" pitchFamily="34" charset="0"/>
                <a:ea typeface="Comic Sans MS"/>
                <a:cs typeface="Calibri" panose="020F0502020204030204" pitchFamily="34" charset="0"/>
                <a:sym typeface="Comic Sans MS"/>
              </a:rPr>
              <a:t>CAPSTONES Project (Maine)</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73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CA" sz="1200" b="0" dirty="0">
                <a:latin typeface="Comic Sans MS"/>
                <a:ea typeface="Comic Sans MS"/>
                <a:cs typeface="Comic Sans MS"/>
                <a:sym typeface="Comic Sans MS"/>
              </a:rPr>
              <a:t> </a:t>
            </a:r>
            <a:r>
              <a:rPr lang="en-CA" sz="1200" b="0" i="1" dirty="0">
                <a:latin typeface="Comic Sans MS"/>
                <a:ea typeface="Comic Sans MS"/>
                <a:cs typeface="Comic Sans MS"/>
                <a:sym typeface="Comic Sans MS"/>
              </a:rPr>
              <a:t>Gerontologist</a:t>
            </a:r>
            <a:r>
              <a:rPr lang="en-CA" sz="1200" b="0" dirty="0">
                <a:latin typeface="Comic Sans MS"/>
                <a:ea typeface="Comic Sans MS"/>
                <a:cs typeface="Comic Sans MS"/>
                <a:sym typeface="Comic Sans MS"/>
              </a:rPr>
              <a:t>, 2022, Vol. XX, No. XX, 1–8 </a:t>
            </a:r>
            <a:endParaRPr lang="en-CA" sz="3600" dirty="0"/>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latin typeface="Calibri" panose="020F0502020204030204" pitchFamily="34" charset="0"/>
                <a:cs typeface="Calibri" panose="020F0502020204030204" pitchFamily="34" charset="0"/>
              </a:rPr>
              <a:t>Resource Information…</a:t>
            </a:r>
            <a:endParaRPr lang="cs-CZ" sz="3600" b="1"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cs-CZ" sz="3600" b="1" dirty="0">
                <a:solidFill>
                  <a:schemeClr val="accent2"/>
                </a:solidFill>
                <a:latin typeface="Calibri" panose="020F0502020204030204" pitchFamily="34" charset="0"/>
                <a:ea typeface="Comic Sans MS"/>
                <a:cs typeface="Calibri" panose="020F0502020204030204" pitchFamily="34" charset="0"/>
                <a:sym typeface="Comic Sans MS"/>
              </a:rPr>
              <a:t>Zdroje</a:t>
            </a:r>
            <a:endParaRPr kumimoji="0" lang="en-US" sz="2400" b="1" u="none" strike="noStrike" kern="1200" cap="none" spc="0" normalizeH="0" baseline="0" noProof="0" dirty="0">
              <a:ln>
                <a:noFill/>
              </a:ln>
              <a:solidFill>
                <a:schemeClr val="accent2"/>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02035" y="1636891"/>
            <a:ext cx="9692196" cy="4341381"/>
          </a:xfrm>
          <a:prstGeom prst="rect">
            <a:avLst/>
          </a:prstGeom>
          <a:noFill/>
        </p:spPr>
        <p:txBody>
          <a:bodyPr wrap="square">
            <a:spAutoFit/>
          </a:bodyPr>
          <a:lstStyle/>
          <a:p>
            <a:pPr marL="0" lvl="0" indent="0" algn="l" rtl="0">
              <a:lnSpc>
                <a:spcPct val="150000"/>
              </a:lnSpc>
              <a:spcBef>
                <a:spcPts val="0"/>
              </a:spcBef>
              <a:spcAft>
                <a:spcPts val="0"/>
              </a:spcAft>
              <a:buClr>
                <a:srgbClr val="000000"/>
              </a:buClr>
              <a:buSzPts val="2400"/>
              <a:buFont typeface="Comic Sans MS"/>
              <a:buNone/>
            </a:pPr>
            <a:r>
              <a:rPr lang="en-CA" sz="2400" b="0" dirty="0" err="1"/>
              <a:t>Păroşanu</a:t>
            </a:r>
            <a:r>
              <a:rPr lang="en-CA" sz="2400" b="0" dirty="0"/>
              <a:t>, A. Marshall, C.  </a:t>
            </a:r>
            <a:r>
              <a:rPr lang="en-CA" sz="2400" b="0" dirty="0" err="1"/>
              <a:t>Kōrero</a:t>
            </a:r>
            <a:r>
              <a:rPr lang="en-CA" sz="2400" b="0" dirty="0"/>
              <a:t> </a:t>
            </a:r>
            <a:r>
              <a:rPr lang="en-CA" sz="2400" b="0" dirty="0" err="1"/>
              <a:t>Tahi</a:t>
            </a:r>
            <a:r>
              <a:rPr lang="en-CA" sz="2400" b="0" dirty="0"/>
              <a:t>, </a:t>
            </a:r>
            <a:r>
              <a:rPr lang="en-CA" sz="2400" b="0" i="1" dirty="0"/>
              <a:t>A Pilot Project on Using Restorative Approaches for Addressing Harms Experienced by Older Persons, An Implementation and Evaluation Report 2020 </a:t>
            </a:r>
            <a:r>
              <a:rPr lang="en-CA" sz="2400" b="0" dirty="0"/>
              <a:t> (korero-tahi-final-report.pdf) </a:t>
            </a:r>
            <a:endParaRPr lang="en-CA" sz="2400" dirty="0"/>
          </a:p>
          <a:p>
            <a:pPr marL="0" lvl="0" indent="0" algn="l" rtl="0">
              <a:lnSpc>
                <a:spcPct val="100000"/>
              </a:lnSpc>
              <a:spcBef>
                <a:spcPts val="700"/>
              </a:spcBef>
              <a:spcAft>
                <a:spcPts val="0"/>
              </a:spcAft>
              <a:buClr>
                <a:srgbClr val="000000"/>
              </a:buClr>
              <a:buSzPts val="1400"/>
              <a:buFont typeface="Comic Sans MS"/>
              <a:buNone/>
            </a:pPr>
            <a:r>
              <a:rPr lang="en-CA" sz="2400" b="0" u="sng" dirty="0">
                <a:solidFill>
                  <a:schemeClr val="hlink"/>
                </a:solidFill>
                <a:hlinkClick r:id="rId5"/>
              </a:rPr>
              <a:t>https://ndhadeliver.natlib.govt.nz/delivery/DeliveryManagerServlet?dps_pid=IE62211768</a:t>
            </a:r>
            <a:endParaRPr lang="en-CA" sz="2400" b="0" dirty="0"/>
          </a:p>
          <a:p>
            <a:pPr marL="0" lvl="0" indent="0" algn="just" rtl="0">
              <a:lnSpc>
                <a:spcPct val="150000"/>
              </a:lnSpc>
              <a:spcBef>
                <a:spcPts val="700"/>
              </a:spcBef>
              <a:spcAft>
                <a:spcPts val="0"/>
              </a:spcAft>
              <a:buClr>
                <a:srgbClr val="000000"/>
              </a:buClr>
              <a:buSzPts val="2400"/>
              <a:buFont typeface="Comic Sans MS"/>
              <a:buNone/>
            </a:pPr>
            <a:r>
              <a:rPr lang="en-CA" sz="2400" b="0" dirty="0" err="1"/>
              <a:t>Burns,D</a:t>
            </a:r>
            <a:r>
              <a:rPr lang="en-CA" sz="2400" b="0" dirty="0"/>
              <a:t>. Connolly, M-T. Salvo, E. Kimball, P. </a:t>
            </a:r>
            <a:r>
              <a:rPr lang="en-CA" sz="2400" b="0" dirty="0" err="1"/>
              <a:t>Rogers,G</a:t>
            </a:r>
            <a:r>
              <a:rPr lang="en-CA" sz="2400" b="0" dirty="0"/>
              <a:t>. &amp; </a:t>
            </a:r>
            <a:r>
              <a:rPr lang="en-CA" sz="2400" b="0" dirty="0" err="1"/>
              <a:t>Lewis,S</a:t>
            </a:r>
            <a:r>
              <a:rPr lang="en-CA" sz="2400" b="0" i="1" dirty="0"/>
              <a:t>. RISE: A Conceptual Model of Integrated and Restorative Elder Abuse Intervention</a:t>
            </a:r>
            <a:endParaRPr lang="en-CA" sz="2400" dirty="0"/>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60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435658" y="279688"/>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t>Moving Forward… </a:t>
            </a:r>
            <a:endParaRPr lang="cs-CZ" sz="3600" b="1" dirty="0"/>
          </a:p>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kumimoji="0" lang="cs-CZ" sz="36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rPr>
              <a:t>Směrem v před…</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02035" y="1636891"/>
            <a:ext cx="9692196" cy="5713552"/>
          </a:xfrm>
          <a:prstGeom prst="rect">
            <a:avLst/>
          </a:prstGeom>
          <a:noFill/>
        </p:spPr>
        <p:txBody>
          <a:bodyPr wrap="square">
            <a:spAutoFit/>
          </a:bodyPr>
          <a:lstStyle/>
          <a:p>
            <a:pPr marL="0" lvl="0" indent="0" algn="ctr" rtl="0">
              <a:lnSpc>
                <a:spcPct val="100000"/>
              </a:lnSpc>
              <a:spcBef>
                <a:spcPts val="0"/>
              </a:spcBef>
              <a:spcAft>
                <a:spcPts val="0"/>
              </a:spcAft>
              <a:buClr>
                <a:srgbClr val="000000"/>
              </a:buClr>
              <a:buSzPts val="2000"/>
              <a:buFont typeface="Comic Sans MS"/>
              <a:buNone/>
            </a:pPr>
            <a:r>
              <a:rPr lang="en-CA" sz="2400" b="1" i="1" dirty="0">
                <a:solidFill>
                  <a:srgbClr val="000000"/>
                </a:solidFill>
                <a:latin typeface="Comic Sans MS"/>
                <a:ea typeface="Comic Sans MS"/>
                <a:cs typeface="Comic Sans MS"/>
                <a:sym typeface="Comic Sans MS"/>
              </a:rPr>
              <a:t>“</a:t>
            </a:r>
            <a:r>
              <a:rPr lang="en-CA" sz="2400" b="1" i="1" dirty="0">
                <a:solidFill>
                  <a:srgbClr val="000000"/>
                </a:solidFill>
                <a:latin typeface="Calibri" panose="020F0502020204030204" pitchFamily="34" charset="0"/>
                <a:ea typeface="Comic Sans MS"/>
                <a:cs typeface="Calibri" panose="020F0502020204030204" pitchFamily="34" charset="0"/>
                <a:sym typeface="Comic Sans MS"/>
              </a:rPr>
              <a:t>Wanderer, your footsteps are</a:t>
            </a:r>
            <a:r>
              <a:rPr lang="en-CA" sz="2400" b="1" dirty="0">
                <a:latin typeface="Calibri" panose="020F0502020204030204" pitchFamily="34" charset="0"/>
                <a:ea typeface="Comic Sans MS"/>
                <a:cs typeface="Calibri" panose="020F0502020204030204" pitchFamily="34" charset="0"/>
                <a:sym typeface="Comic Sans MS"/>
              </a:rPr>
              <a:t> </a:t>
            </a:r>
            <a:r>
              <a:rPr lang="en-CA" sz="2400" b="1" i="1" dirty="0">
                <a:solidFill>
                  <a:srgbClr val="000000"/>
                </a:solidFill>
                <a:latin typeface="Calibri" panose="020F0502020204030204" pitchFamily="34" charset="0"/>
                <a:ea typeface="Comic Sans MS"/>
                <a:cs typeface="Calibri" panose="020F0502020204030204" pitchFamily="34" charset="0"/>
                <a:sym typeface="Comic Sans MS"/>
              </a:rPr>
              <a:t>the path, and </a:t>
            </a:r>
            <a:endParaRPr lang="en-CA" sz="2400" b="1" dirty="0">
              <a:latin typeface="Calibri" panose="020F0502020204030204" pitchFamily="34" charset="0"/>
              <a:cs typeface="Calibri" panose="020F0502020204030204" pitchFamily="34" charset="0"/>
            </a:endParaRPr>
          </a:p>
          <a:p>
            <a:pPr marL="0" lvl="0" indent="0" algn="ctr" rtl="0">
              <a:lnSpc>
                <a:spcPct val="100000"/>
              </a:lnSpc>
              <a:spcBef>
                <a:spcPts val="700"/>
              </a:spcBef>
              <a:spcAft>
                <a:spcPts val="0"/>
              </a:spcAft>
              <a:buClr>
                <a:srgbClr val="000000"/>
              </a:buClr>
              <a:buSzPts val="2000"/>
              <a:buFont typeface="Comic Sans MS"/>
              <a:buNone/>
            </a:pPr>
            <a:r>
              <a:rPr lang="en-CA" sz="2400" b="1" i="1" dirty="0">
                <a:solidFill>
                  <a:srgbClr val="000000"/>
                </a:solidFill>
                <a:latin typeface="Calibri" panose="020F0502020204030204" pitchFamily="34" charset="0"/>
                <a:ea typeface="Comic Sans MS"/>
                <a:cs typeface="Calibri" panose="020F0502020204030204" pitchFamily="34" charset="0"/>
                <a:sym typeface="Comic Sans MS"/>
              </a:rPr>
              <a:t>nothing else;</a:t>
            </a:r>
            <a:r>
              <a:rPr lang="en-CA" sz="2400" b="1" dirty="0">
                <a:latin typeface="Calibri" panose="020F0502020204030204" pitchFamily="34" charset="0"/>
                <a:ea typeface="Comic Sans MS"/>
                <a:cs typeface="Calibri" panose="020F0502020204030204" pitchFamily="34" charset="0"/>
                <a:sym typeface="Comic Sans MS"/>
              </a:rPr>
              <a:t> </a:t>
            </a:r>
            <a:r>
              <a:rPr lang="en-CA" sz="2400" b="1" i="1" dirty="0">
                <a:solidFill>
                  <a:srgbClr val="000000"/>
                </a:solidFill>
                <a:latin typeface="Calibri" panose="020F0502020204030204" pitchFamily="34" charset="0"/>
                <a:ea typeface="Comic Sans MS"/>
                <a:cs typeface="Calibri" panose="020F0502020204030204" pitchFamily="34" charset="0"/>
                <a:sym typeface="Comic Sans MS"/>
              </a:rPr>
              <a:t>Wanderer, there is no path,</a:t>
            </a:r>
            <a:r>
              <a:rPr lang="en-CA" sz="2400" b="1" dirty="0">
                <a:latin typeface="Calibri" panose="020F0502020204030204" pitchFamily="34" charset="0"/>
                <a:ea typeface="Comic Sans MS"/>
                <a:cs typeface="Calibri" panose="020F0502020204030204" pitchFamily="34" charset="0"/>
                <a:sym typeface="Comic Sans MS"/>
              </a:rPr>
              <a:t> </a:t>
            </a:r>
            <a:r>
              <a:rPr lang="en-CA" sz="2400" b="1" i="1" dirty="0">
                <a:solidFill>
                  <a:srgbClr val="000000"/>
                </a:solidFill>
                <a:latin typeface="Calibri" panose="020F0502020204030204" pitchFamily="34" charset="0"/>
                <a:ea typeface="Comic Sans MS"/>
                <a:cs typeface="Calibri" panose="020F0502020204030204" pitchFamily="34" charset="0"/>
                <a:sym typeface="Comic Sans MS"/>
              </a:rPr>
              <a:t>the path is made by walking.”</a:t>
            </a:r>
          </a:p>
          <a:p>
            <a:pPr marL="0" lvl="0" indent="0" algn="ctr" rtl="0">
              <a:lnSpc>
                <a:spcPct val="100000"/>
              </a:lnSpc>
              <a:spcBef>
                <a:spcPts val="700"/>
              </a:spcBef>
              <a:spcAft>
                <a:spcPts val="0"/>
              </a:spcAft>
              <a:buClr>
                <a:srgbClr val="E36C09"/>
              </a:buClr>
              <a:buSzPts val="2000"/>
              <a:buFont typeface="Comic Sans MS"/>
              <a:buNone/>
            </a:pP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Poutníku</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tvé</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kroky</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jsou</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cestou</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ničím</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jiným</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Poutníku</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není</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žádná</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cesta, cesta je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tvořena</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chůzí</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a:t>
            </a:r>
            <a:endParaRPr lang="en-CA" sz="2400" b="1" dirty="0">
              <a:latin typeface="Calibri" panose="020F0502020204030204" pitchFamily="34" charset="0"/>
              <a:cs typeface="Calibri" panose="020F0502020204030204" pitchFamily="34" charset="0"/>
            </a:endParaRPr>
          </a:p>
          <a:p>
            <a:pPr marL="0" lvl="0" indent="0" algn="ctr" rtl="0">
              <a:lnSpc>
                <a:spcPct val="100000"/>
              </a:lnSpc>
              <a:spcBef>
                <a:spcPts val="700"/>
              </a:spcBef>
              <a:spcAft>
                <a:spcPts val="0"/>
              </a:spcAft>
              <a:buClr>
                <a:srgbClr val="000000"/>
              </a:buClr>
              <a:buSzPts val="1000"/>
              <a:buFont typeface="Comic Sans MS"/>
              <a:buNone/>
            </a:pP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       </a:t>
            </a:r>
            <a:r>
              <a:rPr lang="en-CA" sz="1200" b="1" i="1" dirty="0">
                <a:solidFill>
                  <a:srgbClr val="000000"/>
                </a:solidFill>
                <a:latin typeface="Calibri" panose="020F0502020204030204" pitchFamily="34" charset="0"/>
                <a:ea typeface="Comic Sans MS"/>
                <a:cs typeface="Calibri" panose="020F0502020204030204" pitchFamily="34" charset="0"/>
                <a:sym typeface="Comic Sans MS"/>
              </a:rPr>
              <a:t>Antonio Machado</a:t>
            </a:r>
            <a:endParaRPr lang="en-CA" sz="1200" b="1" dirty="0">
              <a:latin typeface="Calibri" panose="020F0502020204030204" pitchFamily="34" charset="0"/>
              <a:cs typeface="Calibri" panose="020F0502020204030204" pitchFamily="34" charset="0"/>
            </a:endParaRPr>
          </a:p>
          <a:p>
            <a:pPr marL="0" lvl="0" indent="0" algn="ctr" rtl="0">
              <a:lnSpc>
                <a:spcPct val="100000"/>
              </a:lnSpc>
              <a:spcBef>
                <a:spcPts val="700"/>
              </a:spcBef>
              <a:spcAft>
                <a:spcPts val="0"/>
              </a:spcAft>
              <a:buClr>
                <a:srgbClr val="000000"/>
              </a:buClr>
              <a:buSzPts val="2400"/>
              <a:buFont typeface="Comic Sans MS"/>
              <a:buNone/>
            </a:pPr>
            <a:endParaRPr lang="en-CA" sz="2400" b="1" i="1" dirty="0">
              <a:latin typeface="Calibri" panose="020F0502020204030204" pitchFamily="34" charset="0"/>
              <a:ea typeface="Comic Sans MS"/>
              <a:cs typeface="Calibri" panose="020F0502020204030204" pitchFamily="34" charset="0"/>
              <a:sym typeface="Comic Sans MS"/>
            </a:endParaRPr>
          </a:p>
          <a:p>
            <a:pPr marL="0" lvl="0" indent="0" algn="ctr" rtl="0">
              <a:lnSpc>
                <a:spcPct val="100000"/>
              </a:lnSpc>
              <a:spcBef>
                <a:spcPts val="700"/>
              </a:spcBef>
              <a:spcAft>
                <a:spcPts val="0"/>
              </a:spcAft>
              <a:buClr>
                <a:srgbClr val="000000"/>
              </a:buClr>
              <a:buSzPts val="2000"/>
              <a:buFont typeface="Comic Sans MS"/>
              <a:buNone/>
            </a:pPr>
            <a:r>
              <a:rPr lang="en-CA" sz="2400" b="1" i="1" dirty="0">
                <a:latin typeface="Calibri" panose="020F0502020204030204" pitchFamily="34" charset="0"/>
                <a:ea typeface="Comic Sans MS"/>
                <a:cs typeface="Calibri" panose="020F0502020204030204" pitchFamily="34" charset="0"/>
                <a:sym typeface="Comic Sans MS"/>
              </a:rPr>
              <a:t>“Restorative Justice does not offer a blueprint… Rather  a compass. It points a direction that hopefully sparks a dialogue for each situation.”</a:t>
            </a:r>
          </a:p>
          <a:p>
            <a:pPr algn="ctr">
              <a:spcBef>
                <a:spcPts val="700"/>
              </a:spcBef>
              <a:buClr>
                <a:srgbClr val="E36C09"/>
              </a:buClr>
              <a:buSzPts val="2000"/>
            </a:pP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Restorativní</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spravedlnost</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nenabízí</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plán</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Spíše</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kompas</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Ukazuje</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směr</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který</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doufejme</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podnítí</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dialog pro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každou</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dirty="0" err="1">
                <a:solidFill>
                  <a:srgbClr val="E36C09"/>
                </a:solidFill>
                <a:latin typeface="Calibri" panose="020F0502020204030204" pitchFamily="34" charset="0"/>
                <a:ea typeface="Comic Sans MS"/>
                <a:cs typeface="Calibri" panose="020F0502020204030204" pitchFamily="34" charset="0"/>
                <a:sym typeface="Comic Sans MS"/>
              </a:rPr>
              <a:t>situaci</a:t>
            </a:r>
            <a:r>
              <a:rPr lang="en-CA" sz="2400" b="1" i="1" dirty="0">
                <a:solidFill>
                  <a:srgbClr val="E36C09"/>
                </a:solidFill>
                <a:latin typeface="Calibri" panose="020F0502020204030204" pitchFamily="34" charset="0"/>
                <a:ea typeface="Comic Sans MS"/>
                <a:cs typeface="Calibri" panose="020F0502020204030204" pitchFamily="34" charset="0"/>
                <a:sym typeface="Comic Sans MS"/>
              </a:rPr>
              <a:t>.“</a:t>
            </a:r>
            <a:endParaRPr lang="cs-CZ" sz="2400" b="1" i="1" dirty="0">
              <a:solidFill>
                <a:srgbClr val="E36C09"/>
              </a:solidFill>
              <a:latin typeface="Calibri" panose="020F0502020204030204" pitchFamily="34" charset="0"/>
              <a:ea typeface="Comic Sans MS"/>
              <a:cs typeface="Calibri" panose="020F0502020204030204" pitchFamily="34" charset="0"/>
              <a:sym typeface="Comic Sans MS"/>
            </a:endParaRPr>
          </a:p>
          <a:p>
            <a:pPr algn="ctr">
              <a:spcBef>
                <a:spcPts val="700"/>
              </a:spcBef>
              <a:buClr>
                <a:srgbClr val="E36C09"/>
              </a:buClr>
              <a:buSzPts val="2000"/>
            </a:pPr>
            <a:r>
              <a:rPr lang="en-CA" sz="1200" b="1" dirty="0" err="1">
                <a:latin typeface="Calibri" panose="020F0502020204030204" pitchFamily="34" charset="0"/>
                <a:ea typeface="Comic Sans MS"/>
                <a:cs typeface="Calibri" panose="020F0502020204030204" pitchFamily="34" charset="0"/>
                <a:sym typeface="Comic Sans MS"/>
              </a:rPr>
              <a:t>Zehr</a:t>
            </a:r>
            <a:r>
              <a:rPr lang="en-CA" sz="1200" b="1" dirty="0">
                <a:latin typeface="Calibri" panose="020F0502020204030204" pitchFamily="34" charset="0"/>
                <a:ea typeface="Comic Sans MS"/>
                <a:cs typeface="Calibri" panose="020F0502020204030204" pitchFamily="34" charset="0"/>
                <a:sym typeface="Comic Sans MS"/>
              </a:rPr>
              <a:t>, H., Restorative Justice-Insights and Stories from My Journey</a:t>
            </a:r>
            <a:endParaRPr lang="en-CA" sz="1200" b="1" dirty="0">
              <a:latin typeface="Calibri" panose="020F0502020204030204" pitchFamily="34" charset="0"/>
              <a:cs typeface="Calibri" panose="020F0502020204030204" pitchFamily="34" charset="0"/>
            </a:endParaRPr>
          </a:p>
          <a:p>
            <a:pPr marL="0" lvl="0" indent="0" algn="ctr" rtl="0">
              <a:lnSpc>
                <a:spcPct val="100000"/>
              </a:lnSpc>
              <a:spcBef>
                <a:spcPts val="700"/>
              </a:spcBef>
              <a:spcAft>
                <a:spcPts val="0"/>
              </a:spcAft>
              <a:buClr>
                <a:srgbClr val="E36C09"/>
              </a:buClr>
              <a:buSzPts val="2000"/>
              <a:buFont typeface="Comic Sans MS"/>
              <a:buNone/>
            </a:pPr>
            <a:endParaRPr lang="en-CA" sz="2400" b="1"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7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42190" y="248876"/>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Community Scan / </a:t>
            </a:r>
            <a:endParaRPr lang="cs-CZ"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Průzkum</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komunity</a:t>
            </a:r>
            <a:endPar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02035" y="1636891"/>
            <a:ext cx="9692196" cy="4510658"/>
          </a:xfrm>
          <a:prstGeom prst="rect">
            <a:avLst/>
          </a:prstGeom>
          <a:noFill/>
        </p:spPr>
        <p:txBody>
          <a:bodyPr wrap="square">
            <a:spAutoFit/>
          </a:bodyPr>
          <a:lstStyle/>
          <a:p>
            <a:pPr marL="342900" lvl="0" indent="-342900" algn="l" rtl="0">
              <a:lnSpc>
                <a:spcPct val="150000"/>
              </a:lnSpc>
              <a:spcBef>
                <a:spcPts val="0"/>
              </a:spcBef>
              <a:spcAft>
                <a:spcPts val="0"/>
              </a:spcAft>
              <a:buClr>
                <a:srgbClr val="000000"/>
              </a:buClr>
              <a:buSzPts val="2400"/>
              <a:buFont typeface="Arial"/>
              <a:buChar char="•"/>
            </a:pPr>
            <a:r>
              <a:rPr lang="en-CA" sz="2400" b="1" dirty="0"/>
              <a:t>Environmental scan of “who is doing what?” for elders in your community / </a:t>
            </a:r>
            <a:br>
              <a:rPr lang="cs-CZ" sz="2400" b="1" dirty="0"/>
            </a:br>
            <a:r>
              <a:rPr lang="en-CA" sz="2400" b="1" dirty="0" err="1">
                <a:solidFill>
                  <a:srgbClr val="E36C09"/>
                </a:solidFill>
              </a:rPr>
              <a:t>Environmentální</a:t>
            </a:r>
            <a:r>
              <a:rPr lang="en-CA" sz="2400" b="1" dirty="0">
                <a:solidFill>
                  <a:srgbClr val="E36C09"/>
                </a:solidFill>
              </a:rPr>
              <a:t> </a:t>
            </a:r>
            <a:r>
              <a:rPr lang="en-CA" sz="2400" b="1" dirty="0" err="1">
                <a:solidFill>
                  <a:srgbClr val="E36C09"/>
                </a:solidFill>
              </a:rPr>
              <a:t>průzkum</a:t>
            </a:r>
            <a:r>
              <a:rPr lang="en-CA" sz="2400" b="1" dirty="0">
                <a:solidFill>
                  <a:srgbClr val="E36C09"/>
                </a:solidFill>
              </a:rPr>
              <a:t> „</a:t>
            </a:r>
            <a:r>
              <a:rPr lang="en-CA" sz="2400" b="1" dirty="0" err="1">
                <a:solidFill>
                  <a:srgbClr val="E36C09"/>
                </a:solidFill>
              </a:rPr>
              <a:t>kdo</a:t>
            </a:r>
            <a:r>
              <a:rPr lang="en-CA" sz="2400" b="1" dirty="0">
                <a:solidFill>
                  <a:srgbClr val="E36C09"/>
                </a:solidFill>
              </a:rPr>
              <a:t> co </a:t>
            </a:r>
            <a:r>
              <a:rPr lang="en-CA" sz="2400" b="1" dirty="0" err="1">
                <a:solidFill>
                  <a:srgbClr val="E36C09"/>
                </a:solidFill>
              </a:rPr>
              <a:t>dělá</a:t>
            </a:r>
            <a:r>
              <a:rPr lang="en-CA" sz="2400" b="1" dirty="0">
                <a:solidFill>
                  <a:srgbClr val="E36C09"/>
                </a:solidFill>
              </a:rPr>
              <a:t>?“ pro </a:t>
            </a:r>
            <a:r>
              <a:rPr lang="en-CA" sz="2400" b="1" dirty="0" err="1">
                <a:solidFill>
                  <a:srgbClr val="E36C09"/>
                </a:solidFill>
              </a:rPr>
              <a:t>seniory</a:t>
            </a:r>
            <a:r>
              <a:rPr lang="en-CA" sz="2400" b="1" dirty="0">
                <a:solidFill>
                  <a:srgbClr val="E36C09"/>
                </a:solidFill>
              </a:rPr>
              <a:t> </a:t>
            </a:r>
            <a:r>
              <a:rPr lang="en-CA" sz="2400" b="1" dirty="0" err="1">
                <a:solidFill>
                  <a:srgbClr val="E36C09"/>
                </a:solidFill>
              </a:rPr>
              <a:t>ve</a:t>
            </a:r>
            <a:r>
              <a:rPr lang="en-CA" sz="2400" b="1" dirty="0">
                <a:solidFill>
                  <a:srgbClr val="E36C09"/>
                </a:solidFill>
              </a:rPr>
              <a:t> </a:t>
            </a:r>
            <a:r>
              <a:rPr lang="en-CA" sz="2400" b="1" dirty="0" err="1">
                <a:solidFill>
                  <a:srgbClr val="E36C09"/>
                </a:solidFill>
              </a:rPr>
              <a:t>vaší</a:t>
            </a:r>
            <a:r>
              <a:rPr lang="en-CA" sz="2400" b="1" dirty="0">
                <a:solidFill>
                  <a:srgbClr val="E36C09"/>
                </a:solidFill>
              </a:rPr>
              <a:t> </a:t>
            </a:r>
            <a:r>
              <a:rPr lang="en-CA" sz="2400" b="1" dirty="0" err="1">
                <a:solidFill>
                  <a:srgbClr val="E36C09"/>
                </a:solidFill>
              </a:rPr>
              <a:t>komunitě</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What are the gaps ? / </a:t>
            </a:r>
            <a:r>
              <a:rPr lang="en-CA" sz="2400" b="1" dirty="0" err="1">
                <a:solidFill>
                  <a:srgbClr val="E36C09"/>
                </a:solidFill>
              </a:rPr>
              <a:t>Jaké</a:t>
            </a:r>
            <a:r>
              <a:rPr lang="en-CA" sz="2400" b="1" dirty="0">
                <a:solidFill>
                  <a:srgbClr val="E36C09"/>
                </a:solidFill>
              </a:rPr>
              <a:t> </a:t>
            </a:r>
            <a:r>
              <a:rPr lang="en-CA" sz="2400" b="1" dirty="0" err="1">
                <a:solidFill>
                  <a:srgbClr val="E36C09"/>
                </a:solidFill>
              </a:rPr>
              <a:t>jsou</a:t>
            </a:r>
            <a:r>
              <a:rPr lang="en-CA" sz="2400" b="1" dirty="0">
                <a:solidFill>
                  <a:srgbClr val="E36C09"/>
                </a:solidFill>
              </a:rPr>
              <a:t> </a:t>
            </a:r>
            <a:r>
              <a:rPr lang="en-CA" sz="2400" b="1" dirty="0" err="1">
                <a:solidFill>
                  <a:srgbClr val="E36C09"/>
                </a:solidFill>
              </a:rPr>
              <a:t>mezery</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400"/>
              <a:buFont typeface="Arial"/>
              <a:buChar char="•"/>
            </a:pPr>
            <a:r>
              <a:rPr lang="en-CA" sz="2400" b="1" dirty="0"/>
              <a:t>How/who can address the gaps? / </a:t>
            </a:r>
            <a:r>
              <a:rPr lang="en-CA" sz="2400" b="1" dirty="0">
                <a:solidFill>
                  <a:srgbClr val="E36C09"/>
                </a:solidFill>
              </a:rPr>
              <a:t>Jak/</a:t>
            </a:r>
            <a:r>
              <a:rPr lang="en-CA" sz="2400" b="1" dirty="0" err="1">
                <a:solidFill>
                  <a:srgbClr val="E36C09"/>
                </a:solidFill>
              </a:rPr>
              <a:t>kdo</a:t>
            </a:r>
            <a:r>
              <a:rPr lang="en-CA" sz="2400" b="1" dirty="0">
                <a:solidFill>
                  <a:srgbClr val="E36C09"/>
                </a:solidFill>
              </a:rPr>
              <a:t> </a:t>
            </a:r>
            <a:r>
              <a:rPr lang="en-CA" sz="2400" b="1" dirty="0" err="1">
                <a:solidFill>
                  <a:srgbClr val="E36C09"/>
                </a:solidFill>
              </a:rPr>
              <a:t>může</a:t>
            </a:r>
            <a:r>
              <a:rPr lang="en-CA" sz="2400" b="1" dirty="0">
                <a:solidFill>
                  <a:srgbClr val="E36C09"/>
                </a:solidFill>
              </a:rPr>
              <a:t> </a:t>
            </a:r>
            <a:r>
              <a:rPr lang="en-CA" sz="2400" b="1" dirty="0" err="1">
                <a:solidFill>
                  <a:srgbClr val="E36C09"/>
                </a:solidFill>
              </a:rPr>
              <a:t>vyřešit</a:t>
            </a:r>
            <a:r>
              <a:rPr lang="en-CA" sz="2400" b="1" dirty="0">
                <a:solidFill>
                  <a:srgbClr val="E36C09"/>
                </a:solidFill>
              </a:rPr>
              <a:t> </a:t>
            </a:r>
            <a:r>
              <a:rPr lang="en-CA" sz="2400" b="1" dirty="0" err="1">
                <a:solidFill>
                  <a:srgbClr val="E36C09"/>
                </a:solidFill>
              </a:rPr>
              <a:t>mezery</a:t>
            </a:r>
            <a:r>
              <a:rPr lang="en-CA" sz="2400" b="1" dirty="0">
                <a:solidFill>
                  <a:srgbClr val="E36C09"/>
                </a:solidFill>
              </a:rPr>
              <a:t>?</a:t>
            </a:r>
          </a:p>
          <a:p>
            <a:pPr marL="342900" lvl="0" indent="-342900" algn="l" rtl="0">
              <a:lnSpc>
                <a:spcPct val="150000"/>
              </a:lnSpc>
              <a:spcBef>
                <a:spcPts val="500"/>
              </a:spcBef>
              <a:spcAft>
                <a:spcPts val="0"/>
              </a:spcAft>
              <a:buClr>
                <a:srgbClr val="000000"/>
              </a:buClr>
              <a:buSzPts val="2400"/>
              <a:buFont typeface="Arial"/>
              <a:buChar char="•"/>
            </a:pPr>
            <a:r>
              <a:rPr lang="en-CA" sz="2400" b="1" dirty="0"/>
              <a:t>Community resource guide: / </a:t>
            </a:r>
            <a:r>
              <a:rPr lang="en-CA" sz="2400" b="1" dirty="0" err="1">
                <a:solidFill>
                  <a:srgbClr val="E36C09"/>
                </a:solidFill>
              </a:rPr>
              <a:t>Průvodce</a:t>
            </a:r>
            <a:r>
              <a:rPr lang="en-CA" sz="2400" b="1" dirty="0">
                <a:solidFill>
                  <a:srgbClr val="E36C09"/>
                </a:solidFill>
              </a:rPr>
              <a:t> </a:t>
            </a:r>
            <a:r>
              <a:rPr lang="en-CA" sz="2400" b="1" dirty="0" err="1">
                <a:solidFill>
                  <a:srgbClr val="E36C09"/>
                </a:solidFill>
              </a:rPr>
              <a:t>komunitními</a:t>
            </a:r>
            <a:r>
              <a:rPr lang="en-CA" sz="2400" b="1" dirty="0">
                <a:solidFill>
                  <a:srgbClr val="E36C09"/>
                </a:solidFill>
              </a:rPr>
              <a:t> </a:t>
            </a:r>
            <a:r>
              <a:rPr lang="en-CA" sz="2400" b="1" dirty="0" err="1">
                <a:solidFill>
                  <a:srgbClr val="E36C09"/>
                </a:solidFill>
              </a:rPr>
              <a:t>zdroji</a:t>
            </a:r>
            <a:r>
              <a:rPr lang="en-CA" sz="2400" b="1" dirty="0">
                <a:solidFill>
                  <a:srgbClr val="E36C09"/>
                </a:solidFill>
              </a:rPr>
              <a:t>:</a:t>
            </a:r>
            <a:r>
              <a:rPr lang="en-CA" sz="2400" b="1" dirty="0"/>
              <a:t> </a:t>
            </a:r>
            <a:endParaRPr lang="en-CA" sz="4000" b="1" dirty="0"/>
          </a:p>
          <a:p>
            <a:pPr marL="0" lvl="0" indent="0" algn="l" rtl="0">
              <a:lnSpc>
                <a:spcPct val="150000"/>
              </a:lnSpc>
              <a:spcBef>
                <a:spcPts val="500"/>
              </a:spcBef>
              <a:spcAft>
                <a:spcPts val="0"/>
              </a:spcAft>
              <a:buClr>
                <a:srgbClr val="000000"/>
              </a:buClr>
              <a:buSzPts val="1050"/>
              <a:buFont typeface="Comic Sans MS"/>
              <a:buNone/>
            </a:pPr>
            <a:r>
              <a:rPr lang="en-CA" sz="1050" b="0" i="1" dirty="0"/>
              <a:t>	</a:t>
            </a:r>
            <a:r>
              <a:rPr lang="en-CA" sz="1200" b="0" i="1" dirty="0"/>
              <a:t>https://issuu.com/cityofwaterloo/docs/ageing_well_waterloo_directory</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203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0" u="none" strike="noStrike" kern="1200" cap="none" spc="0" normalizeH="0" baseline="0" noProof="0" dirty="0">
                <a:ln>
                  <a:noFill/>
                </a:ln>
                <a:solidFill>
                  <a:prstClr val="black"/>
                </a:solidFill>
                <a:effectLst/>
                <a:uLnTx/>
                <a:uFillTx/>
                <a:latin typeface="Comic Sans MS"/>
                <a:ea typeface="Comic Sans MS"/>
                <a:cs typeface="Comic Sans MS"/>
                <a:sym typeface="Comic Sans MS"/>
              </a:rPr>
              <a:t> </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68823" y="479695"/>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Mobilizing Your Community</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Mobilizace</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Vaší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komunity</a:t>
            </a:r>
            <a:endPar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81934" y="2293839"/>
            <a:ext cx="9692196" cy="3679662"/>
          </a:xfrm>
          <a:prstGeom prst="rect">
            <a:avLst/>
          </a:prstGeom>
          <a:noFill/>
        </p:spPr>
        <p:txBody>
          <a:bodyPr wrap="square">
            <a:spAutoFit/>
          </a:bodyPr>
          <a:lstStyle/>
          <a:p>
            <a:pPr marL="0" lvl="0" indent="0" algn="l" rtl="0">
              <a:lnSpc>
                <a:spcPct val="150000"/>
              </a:lnSpc>
              <a:spcBef>
                <a:spcPts val="0"/>
              </a:spcBef>
              <a:spcAft>
                <a:spcPts val="0"/>
              </a:spcAft>
              <a:buClr>
                <a:srgbClr val="000000"/>
              </a:buClr>
              <a:buSzPts val="2400"/>
              <a:buFont typeface="Comic Sans MS"/>
              <a:buNone/>
            </a:pPr>
            <a:r>
              <a:rPr lang="en-CA" sz="2400" b="1" dirty="0"/>
              <a:t>Key elements: / </a:t>
            </a:r>
            <a:r>
              <a:rPr lang="en-CA" sz="2400" b="1" dirty="0" err="1">
                <a:solidFill>
                  <a:srgbClr val="E36C09"/>
                </a:solidFill>
              </a:rPr>
              <a:t>Klíčové</a:t>
            </a:r>
            <a:r>
              <a:rPr lang="en-CA" sz="2400" b="1" dirty="0">
                <a:solidFill>
                  <a:srgbClr val="E36C09"/>
                </a:solidFill>
              </a:rPr>
              <a:t> </a:t>
            </a:r>
            <a:r>
              <a:rPr lang="en-CA" sz="2400" b="1" dirty="0" err="1">
                <a:solidFill>
                  <a:srgbClr val="E36C09"/>
                </a:solidFill>
              </a:rPr>
              <a:t>elementy</a:t>
            </a:r>
            <a:r>
              <a:rPr lang="en-CA" sz="2400" b="1" dirty="0">
                <a:solidFill>
                  <a:srgbClr val="C00000"/>
                </a:solidFill>
              </a:rPr>
              <a:t>:</a:t>
            </a:r>
          </a:p>
          <a:p>
            <a:pPr marL="342900" lvl="0" indent="-342900" algn="l" rtl="0">
              <a:lnSpc>
                <a:spcPct val="150000"/>
              </a:lnSpc>
              <a:spcBef>
                <a:spcPts val="500"/>
              </a:spcBef>
              <a:spcAft>
                <a:spcPts val="0"/>
              </a:spcAft>
              <a:buClr>
                <a:srgbClr val="000000"/>
              </a:buClr>
              <a:buSzPts val="2400"/>
              <a:buFont typeface="Arial"/>
              <a:buChar char="•"/>
            </a:pPr>
            <a:r>
              <a:rPr lang="en-CA" sz="2400" b="1" dirty="0"/>
              <a:t>Community Dialogue / </a:t>
            </a:r>
            <a:r>
              <a:rPr lang="en-CA" sz="2400" b="1" dirty="0" err="1">
                <a:solidFill>
                  <a:srgbClr val="E36C09"/>
                </a:solidFill>
              </a:rPr>
              <a:t>Komunitní</a:t>
            </a:r>
            <a:r>
              <a:rPr lang="en-CA" sz="2400" b="1" dirty="0">
                <a:solidFill>
                  <a:srgbClr val="E36C09"/>
                </a:solidFill>
              </a:rPr>
              <a:t> dialog</a:t>
            </a:r>
          </a:p>
          <a:p>
            <a:pPr marL="342900" lvl="0" indent="-342900" algn="l" rtl="0">
              <a:lnSpc>
                <a:spcPct val="150000"/>
              </a:lnSpc>
              <a:spcBef>
                <a:spcPts val="500"/>
              </a:spcBef>
              <a:spcAft>
                <a:spcPts val="0"/>
              </a:spcAft>
              <a:buClr>
                <a:srgbClr val="000000"/>
              </a:buClr>
              <a:buSzPts val="2400"/>
              <a:buFont typeface="Arial"/>
              <a:buChar char="•"/>
            </a:pPr>
            <a:r>
              <a:rPr lang="en-CA" sz="2400" b="1" dirty="0"/>
              <a:t>Efforts to involve victims/seniors / </a:t>
            </a:r>
            <a:r>
              <a:rPr lang="en-CA" sz="2400" b="1" dirty="0" err="1">
                <a:solidFill>
                  <a:srgbClr val="E36C09"/>
                </a:solidFill>
              </a:rPr>
              <a:t>Snaha</a:t>
            </a:r>
            <a:r>
              <a:rPr lang="en-CA" sz="2400" b="1" dirty="0">
                <a:solidFill>
                  <a:srgbClr val="E36C09"/>
                </a:solidFill>
              </a:rPr>
              <a:t> </a:t>
            </a:r>
            <a:r>
              <a:rPr lang="en-CA" sz="2400" b="1" dirty="0" err="1">
                <a:solidFill>
                  <a:srgbClr val="E36C09"/>
                </a:solidFill>
              </a:rPr>
              <a:t>zapojit</a:t>
            </a:r>
            <a:r>
              <a:rPr lang="en-CA" sz="2400" b="1" dirty="0">
                <a:solidFill>
                  <a:srgbClr val="E36C09"/>
                </a:solidFill>
              </a:rPr>
              <a:t> </a:t>
            </a:r>
            <a:r>
              <a:rPr lang="en-CA" sz="2400" b="1" dirty="0" err="1">
                <a:solidFill>
                  <a:srgbClr val="E36C09"/>
                </a:solidFill>
              </a:rPr>
              <a:t>obět</a:t>
            </a:r>
            <a:r>
              <a:rPr lang="cs-CZ" sz="2400" b="1" dirty="0">
                <a:solidFill>
                  <a:srgbClr val="E36C09"/>
                </a:solidFill>
              </a:rPr>
              <a:t>í</a:t>
            </a:r>
            <a:r>
              <a:rPr lang="en-CA" sz="2400" b="1" dirty="0">
                <a:solidFill>
                  <a:srgbClr val="E36C09"/>
                </a:solidFill>
              </a:rPr>
              <a:t>/senior</a:t>
            </a:r>
            <a:r>
              <a:rPr lang="cs-CZ" sz="2400" b="1" dirty="0">
                <a:solidFill>
                  <a:srgbClr val="E36C09"/>
                </a:solidFill>
              </a:rPr>
              <a:t>ů</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Build on existing foundation / </a:t>
            </a:r>
            <a:r>
              <a:rPr lang="en-CA" sz="2400" b="1" dirty="0" err="1">
                <a:solidFill>
                  <a:srgbClr val="E36C09"/>
                </a:solidFill>
              </a:rPr>
              <a:t>Stavět</a:t>
            </a:r>
            <a:r>
              <a:rPr lang="en-CA" sz="2400" b="1" dirty="0">
                <a:solidFill>
                  <a:srgbClr val="E36C09"/>
                </a:solidFill>
              </a:rPr>
              <a:t> </a:t>
            </a:r>
            <a:r>
              <a:rPr lang="en-CA" sz="2400" b="1" dirty="0" err="1">
                <a:solidFill>
                  <a:srgbClr val="E36C09"/>
                </a:solidFill>
              </a:rPr>
              <a:t>na</a:t>
            </a:r>
            <a:r>
              <a:rPr lang="en-CA" sz="2400" b="1" dirty="0">
                <a:solidFill>
                  <a:srgbClr val="E36C09"/>
                </a:solidFill>
              </a:rPr>
              <a:t> </a:t>
            </a:r>
            <a:r>
              <a:rPr lang="en-CA" sz="2400" b="1" dirty="0" err="1">
                <a:solidFill>
                  <a:srgbClr val="E36C09"/>
                </a:solidFill>
              </a:rPr>
              <a:t>stávajícím</a:t>
            </a:r>
            <a:r>
              <a:rPr lang="en-CA" sz="2400" b="1" dirty="0">
                <a:solidFill>
                  <a:srgbClr val="E36C09"/>
                </a:solidFill>
              </a:rPr>
              <a:t> </a:t>
            </a:r>
            <a:r>
              <a:rPr lang="en-CA" sz="2400" b="1" dirty="0" err="1">
                <a:solidFill>
                  <a:srgbClr val="E36C09"/>
                </a:solidFill>
              </a:rPr>
              <a:t>základu</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Secure funding / </a:t>
            </a:r>
            <a:r>
              <a:rPr lang="en-CA" sz="2400" b="1" dirty="0" err="1">
                <a:solidFill>
                  <a:srgbClr val="E36C09"/>
                </a:solidFill>
              </a:rPr>
              <a:t>Zajistit</a:t>
            </a:r>
            <a:r>
              <a:rPr lang="en-CA" sz="2400" b="1" dirty="0">
                <a:solidFill>
                  <a:srgbClr val="E36C09"/>
                </a:solidFill>
              </a:rPr>
              <a:t> </a:t>
            </a:r>
            <a:r>
              <a:rPr lang="en-CA" sz="2400" b="1" dirty="0" err="1">
                <a:solidFill>
                  <a:srgbClr val="E36C09"/>
                </a:solidFill>
              </a:rPr>
              <a:t>financování</a:t>
            </a:r>
            <a:endParaRPr lang="en-CA" sz="2400" b="1" dirty="0">
              <a:solidFill>
                <a:srgbClr val="E36C09"/>
              </a:solidFill>
            </a:endParaRP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61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0" u="none" strike="noStrike" kern="1200" cap="none" spc="0" normalizeH="0" baseline="0" noProof="0" dirty="0">
                <a:ln>
                  <a:noFill/>
                </a:ln>
                <a:solidFill>
                  <a:prstClr val="black"/>
                </a:solidFill>
                <a:effectLst/>
                <a:uLnTx/>
                <a:uFillTx/>
                <a:latin typeface="Comic Sans MS"/>
                <a:ea typeface="Comic Sans MS"/>
                <a:cs typeface="Comic Sans MS"/>
                <a:sym typeface="Comic Sans MS"/>
              </a:rPr>
              <a:t> </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68823" y="479695"/>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dirty="0"/>
              <a:t>Challenges for Implementation</a:t>
            </a:r>
            <a:br>
              <a:rPr lang="en-CA" sz="3600" b="1" dirty="0"/>
            </a:br>
            <a:r>
              <a:rPr lang="en-CA" sz="3600" b="1" dirty="0" err="1">
                <a:solidFill>
                  <a:srgbClr val="E36C09"/>
                </a:solidFill>
              </a:rPr>
              <a:t>Výzvy</a:t>
            </a:r>
            <a:r>
              <a:rPr lang="en-CA" sz="3600" b="1" dirty="0">
                <a:solidFill>
                  <a:srgbClr val="E36C09"/>
                </a:solidFill>
              </a:rPr>
              <a:t> pro </a:t>
            </a:r>
            <a:r>
              <a:rPr lang="en-CA" sz="3600" b="1" dirty="0" err="1">
                <a:solidFill>
                  <a:srgbClr val="E36C09"/>
                </a:solidFill>
              </a:rPr>
              <a:t>implementaci</a:t>
            </a:r>
            <a:endPar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205865" y="2016405"/>
            <a:ext cx="9692196" cy="4361900"/>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400"/>
              <a:buFont typeface="Arial"/>
              <a:buChar char="•"/>
            </a:pPr>
            <a:r>
              <a:rPr lang="en-CA" sz="2400" b="1" dirty="0">
                <a:latin typeface="Calibri" panose="020F0502020204030204" pitchFamily="34" charset="0"/>
                <a:ea typeface="Comic Sans MS"/>
                <a:cs typeface="Calibri" panose="020F0502020204030204" pitchFamily="34" charset="0"/>
                <a:sym typeface="Comic Sans MS"/>
              </a:rPr>
              <a:t>V</a:t>
            </a: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alues</a:t>
            </a:r>
            <a:r>
              <a:rPr lang="en-CA" sz="2400" b="1" dirty="0">
                <a:latin typeface="Calibri" panose="020F0502020204030204" pitchFamily="34" charset="0"/>
                <a:ea typeface="Comic Sans MS"/>
                <a:cs typeface="Calibri" panose="020F0502020204030204" pitchFamily="34" charset="0"/>
                <a:sym typeface="Comic Sans MS"/>
              </a:rPr>
              <a:t>, </a:t>
            </a: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guidelines, mission statement / </a:t>
            </a:r>
            <a:br>
              <a:rPr lang="cs-CZ" sz="2400" b="1" dirty="0">
                <a:solidFill>
                  <a:srgbClr val="000000"/>
                </a:solidFill>
                <a:latin typeface="Calibri" panose="020F0502020204030204" pitchFamily="34" charset="0"/>
                <a:ea typeface="Comic Sans MS"/>
                <a:cs typeface="Calibri" panose="020F0502020204030204" pitchFamily="34" charset="0"/>
                <a:sym typeface="Comic Sans MS"/>
              </a:rPr>
            </a:b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Hodnoty</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směrnice</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prohlášení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o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poslání</a:t>
            </a:r>
            <a:endParaRPr lang="en-CA" sz="24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lnSpc>
                <a:spcPct val="100000"/>
              </a:lnSpc>
              <a:spcBef>
                <a:spcPts val="600"/>
              </a:spcBef>
              <a:spcAft>
                <a:spcPts val="0"/>
              </a:spcAft>
              <a:buClr>
                <a:srgbClr val="000000"/>
              </a:buClr>
              <a:buSzPts val="2400"/>
              <a:buFont typeface="Arial"/>
              <a:buChar char="•"/>
            </a:pP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Point of entry…who takes calls, who screens, who provides services /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Vstupní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místo</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kdo</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přijímá</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hovory</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kdo</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promítá</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kdo</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poskytuje</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služby</a:t>
            </a:r>
          </a:p>
          <a:p>
            <a:pPr marL="342900" lvl="0" indent="-342900" algn="l" rtl="0">
              <a:lnSpc>
                <a:spcPct val="100000"/>
              </a:lnSpc>
              <a:spcBef>
                <a:spcPts val="600"/>
              </a:spcBef>
              <a:spcAft>
                <a:spcPts val="0"/>
              </a:spcAft>
              <a:buClr>
                <a:srgbClr val="000000"/>
              </a:buClr>
              <a:buSzPts val="2400"/>
              <a:buFont typeface="Arial"/>
              <a:buChar char="•"/>
            </a:pPr>
            <a:r>
              <a:rPr lang="en-CA" sz="2400" b="1" dirty="0">
                <a:latin typeface="Calibri" panose="020F0502020204030204" pitchFamily="34" charset="0"/>
                <a:ea typeface="Comic Sans MS"/>
                <a:cs typeface="Calibri" panose="020F0502020204030204" pitchFamily="34" charset="0"/>
                <a:sym typeface="Comic Sans MS"/>
              </a:rPr>
              <a:t>Who trains circle keepers /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Kdo</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trénuje</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strážce</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kruhu</a:t>
            </a:r>
            <a:endParaRPr lang="en-CA" sz="24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lnSpc>
                <a:spcPct val="100000"/>
              </a:lnSpc>
              <a:spcBef>
                <a:spcPts val="600"/>
              </a:spcBef>
              <a:spcAft>
                <a:spcPts val="0"/>
              </a:spcAft>
              <a:buClr>
                <a:srgbClr val="000000"/>
              </a:buClr>
              <a:buSzPts val="2400"/>
              <a:buFont typeface="Arial"/>
              <a:buChar char="•"/>
            </a:pPr>
            <a:r>
              <a:rPr lang="en-CA" sz="2400" b="1" dirty="0">
                <a:latin typeface="Calibri" panose="020F0502020204030204" pitchFamily="34" charset="0"/>
                <a:ea typeface="Comic Sans MS"/>
                <a:cs typeface="Calibri" panose="020F0502020204030204" pitchFamily="34" charset="0"/>
                <a:sym typeface="Comic Sans MS"/>
              </a:rPr>
              <a:t>Evaluation…practice and output /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Hodnocení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praxe</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výstup</a:t>
            </a:r>
            <a:endParaRPr lang="en-CA" sz="24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lnSpc>
                <a:spcPct val="100000"/>
              </a:lnSpc>
              <a:spcBef>
                <a:spcPts val="600"/>
              </a:spcBef>
              <a:spcAft>
                <a:spcPts val="0"/>
              </a:spcAft>
              <a:buClr>
                <a:srgbClr val="000000"/>
              </a:buClr>
              <a:buSzPts val="2400"/>
              <a:buFont typeface="Arial"/>
              <a:buChar char="•"/>
            </a:pP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 Privacy legislation/information sharing / </a:t>
            </a:r>
            <a:br>
              <a:rPr lang="cs-CZ" sz="2400" b="1" dirty="0">
                <a:solidFill>
                  <a:srgbClr val="000000"/>
                </a:solidFill>
                <a:latin typeface="Calibri" panose="020F0502020204030204" pitchFamily="34" charset="0"/>
                <a:ea typeface="Comic Sans MS"/>
                <a:cs typeface="Calibri" panose="020F0502020204030204" pitchFamily="34" charset="0"/>
                <a:sym typeface="Comic Sans MS"/>
              </a:rPr>
            </a:b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Právní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předpisy</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na</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ochranu</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soukromí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sdílení</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informací</a:t>
            </a:r>
            <a:endParaRPr lang="en-CA" sz="24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lvl="0" indent="-342900" algn="l" rtl="0">
              <a:lnSpc>
                <a:spcPct val="100000"/>
              </a:lnSpc>
              <a:spcBef>
                <a:spcPts val="600"/>
              </a:spcBef>
              <a:spcAft>
                <a:spcPts val="0"/>
              </a:spcAft>
              <a:buClr>
                <a:srgbClr val="000000"/>
              </a:buClr>
              <a:buSzPts val="2400"/>
              <a:buFont typeface="Arial"/>
              <a:buChar char="•"/>
            </a:pPr>
            <a:r>
              <a:rPr lang="en-CA" sz="2400" b="1" dirty="0">
                <a:latin typeface="Calibri" panose="020F0502020204030204" pitchFamily="34" charset="0"/>
                <a:ea typeface="Comic Sans MS"/>
                <a:cs typeface="Calibri" panose="020F0502020204030204" pitchFamily="34" charset="0"/>
                <a:sym typeface="Comic Sans MS"/>
              </a:rPr>
              <a:t>Ongoing c</a:t>
            </a:r>
            <a:r>
              <a:rPr lang="en-CA" sz="2400" b="1" dirty="0">
                <a:solidFill>
                  <a:srgbClr val="000000"/>
                </a:solidFill>
                <a:latin typeface="Calibri" panose="020F0502020204030204" pitchFamily="34" charset="0"/>
                <a:ea typeface="Comic Sans MS"/>
                <a:cs typeface="Calibri" panose="020F0502020204030204" pitchFamily="34" charset="0"/>
                <a:sym typeface="Comic Sans MS"/>
              </a:rPr>
              <a:t>ommunity support /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Průběžná</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podpora</a:t>
            </a:r>
            <a:r>
              <a:rPr lang="en-CA" sz="2400" b="1"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dirty="0" err="1">
                <a:solidFill>
                  <a:srgbClr val="E36C09"/>
                </a:solidFill>
                <a:latin typeface="Calibri" panose="020F0502020204030204" pitchFamily="34" charset="0"/>
                <a:ea typeface="Comic Sans MS"/>
                <a:cs typeface="Calibri" panose="020F0502020204030204" pitchFamily="34" charset="0"/>
                <a:sym typeface="Comic Sans MS"/>
              </a:rPr>
              <a:t>komunity</a:t>
            </a:r>
            <a:endParaRPr lang="en-CA" sz="2400" b="1" dirty="0">
              <a:solidFill>
                <a:srgbClr val="E36C09"/>
              </a:solidFill>
              <a:latin typeface="Calibri" panose="020F0502020204030204" pitchFamily="34" charset="0"/>
              <a:ea typeface="Comic Sans MS"/>
              <a:cs typeface="Calibri" panose="020F0502020204030204" pitchFamily="34" charset="0"/>
              <a:sym typeface="Comic Sans MS"/>
            </a:endParaRP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139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0" u="none" strike="noStrike" kern="1200" cap="none" spc="0" normalizeH="0" baseline="0" noProof="0" dirty="0">
                <a:ln>
                  <a:noFill/>
                </a:ln>
                <a:solidFill>
                  <a:prstClr val="black"/>
                </a:solidFill>
                <a:effectLst/>
                <a:uLnTx/>
                <a:uFillTx/>
                <a:latin typeface="Comic Sans MS"/>
                <a:ea typeface="Comic Sans MS"/>
                <a:cs typeface="Comic Sans MS"/>
                <a:sym typeface="Comic Sans MS"/>
              </a:rPr>
              <a:t> </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568823" y="479695"/>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Reflection Looking Back…</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Reflexe</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ohlédnutí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endPar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79588" y="1991998"/>
            <a:ext cx="9692196" cy="4482446"/>
          </a:xfrm>
          <a:prstGeom prst="rect">
            <a:avLst/>
          </a:prstGeom>
          <a:noFill/>
        </p:spPr>
        <p:txBody>
          <a:bodyPr wrap="square">
            <a:spAutoFit/>
          </a:bodyPr>
          <a:lstStyle/>
          <a:p>
            <a:pPr marL="342900" lvl="0" indent="-342900" algn="l" rtl="0">
              <a:lnSpc>
                <a:spcPct val="100000"/>
              </a:lnSpc>
              <a:spcBef>
                <a:spcPts val="0"/>
              </a:spcBef>
              <a:spcAft>
                <a:spcPts val="0"/>
              </a:spcAft>
              <a:buClr>
                <a:srgbClr val="000000"/>
              </a:buClr>
              <a:buSzPts val="2400"/>
              <a:buFont typeface="Comic Sans MS"/>
              <a:buNone/>
            </a:pPr>
            <a:r>
              <a:rPr lang="en-CA" sz="2400" b="1" dirty="0"/>
              <a:t>Restorative Justice Philosophy and Values Guided: / </a:t>
            </a:r>
            <a:r>
              <a:rPr lang="en-CA" sz="2400" b="1" dirty="0" err="1">
                <a:solidFill>
                  <a:srgbClr val="E36C09"/>
                </a:solidFill>
              </a:rPr>
              <a:t>Filozofie</a:t>
            </a:r>
            <a:r>
              <a:rPr lang="en-CA" sz="2400" b="1" dirty="0">
                <a:solidFill>
                  <a:srgbClr val="E36C09"/>
                </a:solidFill>
              </a:rPr>
              <a:t> a </a:t>
            </a:r>
            <a:r>
              <a:rPr lang="en-CA" sz="2400" b="1" dirty="0" err="1">
                <a:solidFill>
                  <a:srgbClr val="E36C09"/>
                </a:solidFill>
              </a:rPr>
              <a:t>hodnoty</a:t>
            </a:r>
            <a:r>
              <a:rPr lang="en-CA" sz="2400" b="1" dirty="0">
                <a:solidFill>
                  <a:srgbClr val="E36C09"/>
                </a:solidFill>
              </a:rPr>
              <a:t> </a:t>
            </a:r>
            <a:r>
              <a:rPr lang="en-CA" sz="2400" b="1" dirty="0" err="1">
                <a:solidFill>
                  <a:srgbClr val="E36C09"/>
                </a:solidFill>
              </a:rPr>
              <a:t>restorativní</a:t>
            </a:r>
            <a:r>
              <a:rPr lang="en-CA" sz="2400" b="1" dirty="0">
                <a:solidFill>
                  <a:srgbClr val="E36C09"/>
                </a:solidFill>
              </a:rPr>
              <a:t> justice:</a:t>
            </a:r>
          </a:p>
          <a:p>
            <a:pPr marL="342900" lvl="0" indent="-342900" algn="l" rtl="0">
              <a:lnSpc>
                <a:spcPct val="150000"/>
              </a:lnSpc>
              <a:spcBef>
                <a:spcPts val="500"/>
              </a:spcBef>
              <a:spcAft>
                <a:spcPts val="0"/>
              </a:spcAft>
              <a:buClr>
                <a:srgbClr val="000000"/>
              </a:buClr>
              <a:buSzPts val="2400"/>
              <a:buFont typeface="Arial"/>
              <a:buChar char="•"/>
            </a:pPr>
            <a:r>
              <a:rPr lang="en-CA" sz="2400" b="1" dirty="0"/>
              <a:t>Project development / </a:t>
            </a:r>
            <a:r>
              <a:rPr lang="en-CA" sz="2400" b="1" dirty="0" err="1">
                <a:solidFill>
                  <a:srgbClr val="E36C09"/>
                </a:solidFill>
              </a:rPr>
              <a:t>Vývoj</a:t>
            </a:r>
            <a:r>
              <a:rPr lang="en-CA" sz="2400" b="1" dirty="0">
                <a:solidFill>
                  <a:srgbClr val="E36C09"/>
                </a:solidFill>
              </a:rPr>
              <a:t> </a:t>
            </a:r>
            <a:r>
              <a:rPr lang="en-CA" sz="2400" b="1" dirty="0" err="1">
                <a:solidFill>
                  <a:srgbClr val="E36C09"/>
                </a:solidFill>
              </a:rPr>
              <a:t>projektu</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Practice / </a:t>
            </a:r>
            <a:r>
              <a:rPr lang="en-CA" sz="2400" b="1" dirty="0" err="1">
                <a:solidFill>
                  <a:srgbClr val="E36C09"/>
                </a:solidFill>
              </a:rPr>
              <a:t>Praxe</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How partners interacted / </a:t>
            </a:r>
            <a:r>
              <a:rPr lang="en-CA" sz="2400" b="1" dirty="0">
                <a:solidFill>
                  <a:srgbClr val="E36C09"/>
                </a:solidFill>
              </a:rPr>
              <a:t>Jak </a:t>
            </a:r>
            <a:r>
              <a:rPr lang="en-CA" sz="2400" b="1" dirty="0" err="1">
                <a:solidFill>
                  <a:srgbClr val="E36C09"/>
                </a:solidFill>
              </a:rPr>
              <a:t>partneři</a:t>
            </a:r>
            <a:r>
              <a:rPr lang="en-CA" sz="2400" b="1" dirty="0">
                <a:solidFill>
                  <a:srgbClr val="E36C09"/>
                </a:solidFill>
              </a:rPr>
              <a:t> </a:t>
            </a:r>
            <a:r>
              <a:rPr lang="en-CA" sz="2400" b="1" dirty="0" err="1">
                <a:solidFill>
                  <a:srgbClr val="E36C09"/>
                </a:solidFill>
              </a:rPr>
              <a:t>interagují</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How conflict was resolved / </a:t>
            </a:r>
            <a:r>
              <a:rPr lang="en-CA" sz="2400" b="1" dirty="0">
                <a:solidFill>
                  <a:srgbClr val="E36C09"/>
                </a:solidFill>
              </a:rPr>
              <a:t>Jak </a:t>
            </a:r>
            <a:r>
              <a:rPr lang="en-CA" sz="2400" b="1" dirty="0" err="1">
                <a:solidFill>
                  <a:srgbClr val="E36C09"/>
                </a:solidFill>
              </a:rPr>
              <a:t>byl</a:t>
            </a:r>
            <a:r>
              <a:rPr lang="en-CA" sz="2400" b="1" dirty="0">
                <a:solidFill>
                  <a:srgbClr val="E36C09"/>
                </a:solidFill>
              </a:rPr>
              <a:t> </a:t>
            </a:r>
            <a:r>
              <a:rPr lang="en-CA" sz="2400" b="1" dirty="0" err="1">
                <a:solidFill>
                  <a:srgbClr val="E36C09"/>
                </a:solidFill>
              </a:rPr>
              <a:t>konflikt</a:t>
            </a:r>
            <a:r>
              <a:rPr lang="en-CA" sz="2400" b="1" dirty="0">
                <a:solidFill>
                  <a:srgbClr val="E36C09"/>
                </a:solidFill>
              </a:rPr>
              <a:t> </a:t>
            </a:r>
            <a:r>
              <a:rPr lang="en-CA" sz="2400" b="1" dirty="0" err="1">
                <a:solidFill>
                  <a:srgbClr val="E36C09"/>
                </a:solidFill>
              </a:rPr>
              <a:t>vyřešen</a:t>
            </a:r>
            <a:endParaRPr lang="en-CA" sz="2400" b="1" dirty="0">
              <a:solidFill>
                <a:srgbClr val="E36C09"/>
              </a:solidFill>
            </a:endParaRPr>
          </a:p>
          <a:p>
            <a:pPr marL="342900" lvl="0" indent="-342900" algn="l" rtl="0">
              <a:lnSpc>
                <a:spcPct val="150000"/>
              </a:lnSpc>
              <a:spcBef>
                <a:spcPts val="500"/>
              </a:spcBef>
              <a:spcAft>
                <a:spcPts val="0"/>
              </a:spcAft>
              <a:buClr>
                <a:srgbClr val="000000"/>
              </a:buClr>
              <a:buSzPts val="2400"/>
              <a:buFont typeface="Arial"/>
              <a:buChar char="•"/>
            </a:pPr>
            <a:r>
              <a:rPr lang="en-CA" sz="2400" b="1" dirty="0"/>
              <a:t>Open dialogue / </a:t>
            </a:r>
            <a:r>
              <a:rPr lang="en-CA" sz="2400" b="1" dirty="0" err="1">
                <a:solidFill>
                  <a:srgbClr val="E36C09"/>
                </a:solidFill>
              </a:rPr>
              <a:t>Otevřený</a:t>
            </a:r>
            <a:r>
              <a:rPr lang="en-CA" sz="2400" b="1" dirty="0">
                <a:solidFill>
                  <a:srgbClr val="E36C09"/>
                </a:solidFill>
              </a:rPr>
              <a:t> dialog</a:t>
            </a: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76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35146"/>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spcBef>
                <a:spcPts val="200"/>
              </a:spcBef>
              <a:buClr>
                <a:srgbClr val="000000"/>
              </a:buClr>
              <a:buSzPct val="100000"/>
            </a:pPr>
            <a:r>
              <a:rPr lang="en-US" sz="1200" b="0" i="1" u="none" strike="noStrike" cap="none" dirty="0">
                <a:solidFill>
                  <a:srgbClr val="000000"/>
                </a:solidFill>
                <a:latin typeface="Comic Sans MS"/>
                <a:ea typeface="Comic Sans MS"/>
                <a:cs typeface="Comic Sans MS"/>
                <a:sym typeface="Comic Sans MS"/>
              </a:rPr>
              <a:t>H. </a:t>
            </a:r>
            <a:r>
              <a:rPr lang="en-US" sz="1200" b="0" i="1" u="none" strike="noStrike" cap="none" dirty="0" err="1">
                <a:solidFill>
                  <a:srgbClr val="000000"/>
                </a:solidFill>
                <a:latin typeface="Comic Sans MS"/>
                <a:ea typeface="Comic Sans MS"/>
                <a:cs typeface="Comic Sans MS"/>
                <a:sym typeface="Comic Sans MS"/>
              </a:rPr>
              <a:t>Zehr</a:t>
            </a:r>
            <a:r>
              <a:rPr lang="en-US" sz="1200" b="0" i="1" u="none" strike="noStrike" cap="none" dirty="0">
                <a:solidFill>
                  <a:srgbClr val="000000"/>
                </a:solidFill>
                <a:latin typeface="Comic Sans MS"/>
                <a:ea typeface="Comic Sans MS"/>
                <a:cs typeface="Comic Sans MS"/>
                <a:sym typeface="Comic Sans MS"/>
              </a:rPr>
              <a:t>, Little Book of Restorative Justice</a:t>
            </a:r>
            <a:r>
              <a:rPr kumimoji="0" lang="en-CA" sz="1200" b="0" i="0" u="none" strike="noStrike" kern="1200" cap="none" spc="0" normalizeH="0" baseline="0" noProof="0" dirty="0">
                <a:ln>
                  <a:noFill/>
                </a:ln>
                <a:solidFill>
                  <a:prstClr val="black"/>
                </a:solidFill>
                <a:effectLst/>
                <a:uLnTx/>
                <a:uFillTx/>
                <a:latin typeface="Comic Sans MS"/>
                <a:ea typeface="Comic Sans MS"/>
                <a:cs typeface="Comic Sans MS"/>
                <a:sym typeface="Comic Sans MS"/>
              </a:rPr>
              <a:t> </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59A8F5EB-8CDE-8EE7-4487-117E58D2C916}"/>
              </a:ext>
            </a:extLst>
          </p:cNvPr>
          <p:cNvSpPr txBox="1"/>
          <p:nvPr/>
        </p:nvSpPr>
        <p:spPr>
          <a:xfrm>
            <a:off x="3497802" y="595105"/>
            <a:ext cx="784129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omic Sans MS"/>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Moving Forward…</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Kupředu</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endParaRPr kumimoji="0" lang="en-US" sz="2400" b="1" i="0" u="none" strike="noStrike" kern="1200" cap="none" spc="0" normalizeH="0" baseline="0" noProof="0" dirty="0">
              <a:ln>
                <a:noFill/>
              </a:ln>
              <a:solidFill>
                <a:srgbClr val="ED7D31"/>
              </a:solidFill>
              <a:effectLst/>
              <a:uLnTx/>
              <a:uFillTx/>
              <a:latin typeface="Calibri" panose="020F0502020204030204" pitchFamily="34" charset="0"/>
              <a:ea typeface="Comic Sans MS"/>
              <a:cs typeface="Calibri" panose="020F0502020204030204" pitchFamily="34" charset="0"/>
              <a:sym typeface="Comic Sans MS"/>
            </a:endParaRPr>
          </a:p>
        </p:txBody>
      </p:sp>
      <p:sp>
        <p:nvSpPr>
          <p:cNvPr id="6" name="TextovéPole 5">
            <a:extLst>
              <a:ext uri="{FF2B5EF4-FFF2-40B4-BE49-F238E27FC236}">
                <a16:creationId xmlns:a16="http://schemas.microsoft.com/office/drawing/2014/main" id="{64A414E3-C50D-5695-B096-7FC8E2D45D9E}"/>
              </a:ext>
            </a:extLst>
          </p:cNvPr>
          <p:cNvSpPr txBox="1"/>
          <p:nvPr/>
        </p:nvSpPr>
        <p:spPr>
          <a:xfrm>
            <a:off x="2317444" y="2373738"/>
            <a:ext cx="9692196" cy="354629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Comic Sans MS"/>
              <a:buNone/>
            </a:pPr>
            <a:r>
              <a:rPr lang="en-CA" sz="24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“While the experiments, practices …from </a:t>
            </a:r>
            <a:endParaRPr lang="en-CA" sz="2400" dirty="0">
              <a:latin typeface="Calibri" panose="020F0502020204030204" pitchFamily="34" charset="0"/>
              <a:cs typeface="Calibri" panose="020F0502020204030204" pitchFamily="34" charset="0"/>
            </a:endParaRPr>
          </a:p>
          <a:p>
            <a:pPr marL="0" marR="0" lvl="0" indent="0" algn="ctr" rtl="0">
              <a:lnSpc>
                <a:spcPct val="100000"/>
              </a:lnSpc>
              <a:spcBef>
                <a:spcPts val="600"/>
              </a:spcBef>
              <a:spcAft>
                <a:spcPts val="0"/>
              </a:spcAft>
              <a:buClr>
                <a:srgbClr val="000000"/>
              </a:buClr>
              <a:buSzPts val="2400"/>
              <a:buFont typeface="Comic Sans MS"/>
              <a:buNone/>
            </a:pPr>
            <a:r>
              <a:rPr lang="en-CA" sz="24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many communities… are instructive, none can or should be copied….rather be an inspiration and a place to begin”</a:t>
            </a:r>
          </a:p>
          <a:p>
            <a:pPr marL="0" marR="0" lvl="0" indent="0" algn="ctr" rtl="0">
              <a:lnSpc>
                <a:spcPct val="100000"/>
              </a:lnSpc>
              <a:spcBef>
                <a:spcPts val="600"/>
              </a:spcBef>
              <a:spcAft>
                <a:spcPts val="0"/>
              </a:spcAft>
              <a:buClr>
                <a:srgbClr val="000000"/>
              </a:buClr>
              <a:buSzPts val="2400"/>
              <a:buFont typeface="Comic Sans MS"/>
              <a:buNone/>
            </a:pPr>
            <a:endParaRPr lang="en-CA" sz="2400" b="1" i="1"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100000"/>
              </a:lnSpc>
              <a:spcBef>
                <a:spcPts val="600"/>
              </a:spcBef>
              <a:spcAft>
                <a:spcPts val="0"/>
              </a:spcAft>
              <a:buClr>
                <a:srgbClr val="000000"/>
              </a:buClr>
              <a:buSzPts val="2400"/>
              <a:buFont typeface="Comic Sans MS"/>
              <a:buNone/>
            </a:pPr>
            <a:r>
              <a:rPr lang="en-CA" sz="2400" b="1" i="1" dirty="0">
                <a:solidFill>
                  <a:srgbClr val="E36C09"/>
                </a:solidFill>
                <a:latin typeface="Calibri" panose="020F0502020204030204" pitchFamily="34" charset="0"/>
                <a:cs typeface="Calibri" panose="020F0502020204030204" pitchFamily="34" charset="0"/>
                <a:sym typeface="Comic Sans MS"/>
              </a:rPr>
              <a:t>„</a:t>
            </a:r>
            <a:r>
              <a:rPr lang="en-CA" sz="2400" b="1" i="1" dirty="0" err="1">
                <a:solidFill>
                  <a:srgbClr val="E36C09"/>
                </a:solidFill>
                <a:latin typeface="Calibri" panose="020F0502020204030204" pitchFamily="34" charset="0"/>
                <a:cs typeface="Calibri" panose="020F0502020204030204" pitchFamily="34" charset="0"/>
                <a:sym typeface="Comic Sans MS"/>
              </a:rPr>
              <a:t>Zatímco</a:t>
            </a:r>
            <a:r>
              <a:rPr lang="en-CA" sz="2400" b="1" i="1" dirty="0">
                <a:solidFill>
                  <a:srgbClr val="E36C09"/>
                </a:solidFill>
                <a:latin typeface="Calibri" panose="020F0502020204030204" pitchFamily="34" charset="0"/>
                <a:cs typeface="Calibri" panose="020F0502020204030204" pitchFamily="34" charset="0"/>
                <a:sym typeface="Comic Sans MS"/>
              </a:rPr>
              <a:t> </a:t>
            </a:r>
            <a:r>
              <a:rPr lang="en-CA" sz="2400" b="1" i="1" dirty="0" err="1">
                <a:solidFill>
                  <a:srgbClr val="E36C09"/>
                </a:solidFill>
                <a:latin typeface="Calibri" panose="020F0502020204030204" pitchFamily="34" charset="0"/>
                <a:cs typeface="Calibri" panose="020F0502020204030204" pitchFamily="34" charset="0"/>
                <a:sym typeface="Comic Sans MS"/>
              </a:rPr>
              <a:t>experimenty</a:t>
            </a:r>
            <a:r>
              <a:rPr lang="en-CA" sz="2400" b="1" i="1" dirty="0">
                <a:solidFill>
                  <a:srgbClr val="E36C09"/>
                </a:solidFill>
                <a:latin typeface="Calibri" panose="020F0502020204030204" pitchFamily="34" charset="0"/>
                <a:cs typeface="Calibri" panose="020F0502020204030204" pitchFamily="34" charset="0"/>
                <a:sym typeface="Comic Sans MS"/>
              </a:rPr>
              <a:t>, </a:t>
            </a:r>
            <a:r>
              <a:rPr lang="en-CA" sz="2400" b="1" i="1" dirty="0" err="1">
                <a:solidFill>
                  <a:srgbClr val="E36C09"/>
                </a:solidFill>
                <a:latin typeface="Calibri" panose="020F0502020204030204" pitchFamily="34" charset="0"/>
                <a:cs typeface="Calibri" panose="020F0502020204030204" pitchFamily="34" charset="0"/>
                <a:sym typeface="Comic Sans MS"/>
              </a:rPr>
              <a:t>praktiky</a:t>
            </a:r>
            <a:r>
              <a:rPr lang="en-CA" sz="2400" b="1" i="1" dirty="0">
                <a:solidFill>
                  <a:srgbClr val="E36C09"/>
                </a:solidFill>
                <a:latin typeface="Calibri" panose="020F0502020204030204" pitchFamily="34" charset="0"/>
                <a:cs typeface="Calibri" panose="020F0502020204030204" pitchFamily="34" charset="0"/>
                <a:sym typeface="Comic Sans MS"/>
              </a:rPr>
              <a:t>...od</a:t>
            </a:r>
            <a:endParaRPr lang="en-CA" sz="2400" b="1" i="1" dirty="0">
              <a:solidFill>
                <a:srgbClr val="E36C09"/>
              </a:solidFill>
              <a:latin typeface="Calibri" panose="020F0502020204030204" pitchFamily="34" charset="0"/>
              <a:cs typeface="Calibri" panose="020F0502020204030204" pitchFamily="34" charset="0"/>
            </a:endParaRPr>
          </a:p>
          <a:p>
            <a:pPr marL="0" marR="0" lvl="0" indent="0" algn="ctr" rtl="0">
              <a:lnSpc>
                <a:spcPct val="100000"/>
              </a:lnSpc>
              <a:spcBef>
                <a:spcPts val="600"/>
              </a:spcBef>
              <a:spcAft>
                <a:spcPts val="0"/>
              </a:spcAft>
              <a:buClr>
                <a:srgbClr val="E36C09"/>
              </a:buClr>
              <a:buSzPts val="2400"/>
              <a:buFont typeface="Comic Sans MS"/>
              <a:buNone/>
            </a:pPr>
            <a:r>
              <a:rPr lang="en-CA" sz="2400" b="1" i="1" dirty="0" err="1">
                <a:solidFill>
                  <a:srgbClr val="E36C09"/>
                </a:solidFill>
                <a:latin typeface="Calibri" panose="020F0502020204030204" pitchFamily="34" charset="0"/>
                <a:cs typeface="Calibri" panose="020F0502020204030204" pitchFamily="34" charset="0"/>
                <a:sym typeface="Comic Sans MS"/>
              </a:rPr>
              <a:t>mnohých</a:t>
            </a:r>
            <a:r>
              <a:rPr lang="en-CA" sz="2400" b="1" i="1" dirty="0">
                <a:solidFill>
                  <a:srgbClr val="E36C09"/>
                </a:solidFill>
                <a:latin typeface="Calibri" panose="020F0502020204030204" pitchFamily="34" charset="0"/>
                <a:cs typeface="Calibri" panose="020F0502020204030204" pitchFamily="34" charset="0"/>
                <a:sym typeface="Comic Sans MS"/>
              </a:rPr>
              <a:t> </a:t>
            </a:r>
            <a:r>
              <a:rPr lang="en-CA" sz="2400" b="1" i="1" dirty="0" err="1">
                <a:solidFill>
                  <a:srgbClr val="E36C09"/>
                </a:solidFill>
                <a:latin typeface="Calibri" panose="020F0502020204030204" pitchFamily="34" charset="0"/>
                <a:cs typeface="Calibri" panose="020F0502020204030204" pitchFamily="34" charset="0"/>
                <a:sym typeface="Comic Sans MS"/>
              </a:rPr>
              <a:t>komunit</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jsou</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poučné</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žádné</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nemohou</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nebo</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by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neměly</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být</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kopírovány</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spíše</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by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měly</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být</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inspirací</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místem</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kde</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2400" b="1" i="1"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začít</a:t>
            </a:r>
            <a:r>
              <a:rPr lang="en-CA" sz="2400" b="1" i="1"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a:t>
            </a:r>
            <a:endParaRPr lang="en-CA" sz="24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500"/>
              </a:spcBef>
              <a:spcAft>
                <a:spcPts val="0"/>
              </a:spcAft>
              <a:buClr>
                <a:srgbClr val="000000"/>
              </a:buClr>
              <a:buSzPts val="2000"/>
              <a:buFont typeface="Arial"/>
              <a:buChar char="•"/>
              <a:tabLst/>
              <a:defRPr/>
            </a:pPr>
            <a:endParaRPr kumimoji="0" lang="en-CA" sz="24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48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6" name="TextovéPole 5">
            <a:extLst>
              <a:ext uri="{FF2B5EF4-FFF2-40B4-BE49-F238E27FC236}">
                <a16:creationId xmlns:a16="http://schemas.microsoft.com/office/drawing/2014/main" id="{3516BDF3-F0F8-FA91-32F1-8497746FF438}"/>
              </a:ext>
            </a:extLst>
          </p:cNvPr>
          <p:cNvSpPr txBox="1"/>
          <p:nvPr/>
        </p:nvSpPr>
        <p:spPr>
          <a:xfrm>
            <a:off x="2735282" y="226496"/>
            <a:ext cx="86333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latin typeface="Calibri" panose="020F0502020204030204" pitchFamily="34" charset="0"/>
                <a:ea typeface="Comic Sans MS"/>
                <a:cs typeface="Calibri" panose="020F0502020204030204" pitchFamily="34" charset="0"/>
                <a:sym typeface="Comic Sans MS"/>
              </a:rPr>
              <a:t>Our Journey…</a:t>
            </a:r>
            <a:br>
              <a:rPr lang="en-CA" sz="3600" b="1" i="0" u="none" strike="noStrike" cap="none" dirty="0">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chemeClr val="accent2">
                    <a:lumMod val="75000"/>
                  </a:schemeClr>
                </a:solidFill>
                <a:latin typeface="Calibri" panose="020F0502020204030204" pitchFamily="34" charset="0"/>
                <a:ea typeface="Comic Sans MS"/>
                <a:cs typeface="Calibri" panose="020F0502020204030204" pitchFamily="34" charset="0"/>
                <a:sym typeface="Comic Sans MS"/>
              </a:rPr>
              <a:t>Naše</a:t>
            </a:r>
            <a:r>
              <a:rPr lang="en-CA" sz="3600" b="1" i="0" u="none" strike="noStrike" cap="none" dirty="0">
                <a:solidFill>
                  <a:schemeClr val="accent2">
                    <a:lumMod val="75000"/>
                  </a:schemeClr>
                </a:solidFill>
                <a:latin typeface="Calibri" panose="020F0502020204030204" pitchFamily="34" charset="0"/>
                <a:ea typeface="Comic Sans MS"/>
                <a:cs typeface="Calibri" panose="020F0502020204030204" pitchFamily="34" charset="0"/>
                <a:sym typeface="Comic Sans MS"/>
              </a:rPr>
              <a:t> cesta…</a:t>
            </a:r>
            <a:endParaRPr kumimoji="0" lang="cs-CZ"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endParaRPr>
          </a:p>
        </p:txBody>
      </p:sp>
      <p:sp>
        <p:nvSpPr>
          <p:cNvPr id="7" name="TextovéPole 6">
            <a:extLst>
              <a:ext uri="{FF2B5EF4-FFF2-40B4-BE49-F238E27FC236}">
                <a16:creationId xmlns:a16="http://schemas.microsoft.com/office/drawing/2014/main" id="{F0798F95-A604-2FCF-BCCE-076B3BA804AB}"/>
              </a:ext>
            </a:extLst>
          </p:cNvPr>
          <p:cNvSpPr txBox="1"/>
          <p:nvPr/>
        </p:nvSpPr>
        <p:spPr>
          <a:xfrm>
            <a:off x="2024109" y="1536370"/>
            <a:ext cx="9942990" cy="5974071"/>
          </a:xfrm>
          <a:prstGeom prst="rect">
            <a:avLst/>
          </a:prstGeom>
          <a:noFill/>
        </p:spPr>
        <p:txBody>
          <a:bodyPr wrap="square" rtlCol="0">
            <a:spAutoFit/>
          </a:bodyPr>
          <a:lstStyle/>
          <a:p>
            <a:pPr marL="336042" lvl="0" indent="-336042" algn="l" rtl="0">
              <a:lnSpc>
                <a:spcPct val="120000"/>
              </a:lnSpc>
              <a:spcBef>
                <a:spcPts val="0"/>
              </a:spcBef>
              <a:spcAft>
                <a:spcPts val="0"/>
              </a:spcAft>
              <a:buClr>
                <a:srgbClr val="000000"/>
              </a:buClr>
              <a:buSzPct val="84375"/>
              <a:buFont typeface="Comic Sans MS"/>
              <a:buChar char="•"/>
            </a:pPr>
            <a:r>
              <a:rPr lang="en-CA" sz="2400" b="1" dirty="0"/>
              <a:t>1998 community similar to others / </a:t>
            </a:r>
            <a:endParaRPr lang="cs-CZ" sz="2400" b="1" dirty="0"/>
          </a:p>
          <a:p>
            <a:pPr lvl="0" algn="l" rtl="0">
              <a:lnSpc>
                <a:spcPct val="120000"/>
              </a:lnSpc>
              <a:spcBef>
                <a:spcPts val="0"/>
              </a:spcBef>
              <a:spcAft>
                <a:spcPts val="0"/>
              </a:spcAft>
              <a:buClr>
                <a:srgbClr val="000000"/>
              </a:buClr>
              <a:buSzPct val="84375"/>
            </a:pPr>
            <a:r>
              <a:rPr lang="cs-CZ" sz="2400" b="1" dirty="0"/>
              <a:t>      </a:t>
            </a:r>
            <a:r>
              <a:rPr lang="en-CA" sz="2800" b="1" dirty="0">
                <a:solidFill>
                  <a:srgbClr val="E36C09"/>
                </a:solidFill>
              </a:rPr>
              <a:t>1998 </a:t>
            </a:r>
            <a:r>
              <a:rPr lang="en-CA" sz="2800" b="1" dirty="0" err="1">
                <a:solidFill>
                  <a:srgbClr val="E36C09"/>
                </a:solidFill>
              </a:rPr>
              <a:t>komunita</a:t>
            </a:r>
            <a:r>
              <a:rPr lang="en-CA" sz="2800" b="1" dirty="0">
                <a:solidFill>
                  <a:srgbClr val="E36C09"/>
                </a:solidFill>
              </a:rPr>
              <a:t> </a:t>
            </a:r>
            <a:r>
              <a:rPr lang="en-CA" sz="2800" b="1" dirty="0" err="1">
                <a:solidFill>
                  <a:srgbClr val="E36C09"/>
                </a:solidFill>
              </a:rPr>
              <a:t>podobná</a:t>
            </a:r>
            <a:r>
              <a:rPr lang="cs-CZ" sz="2800" b="1" dirty="0">
                <a:solidFill>
                  <a:srgbClr val="E36C09"/>
                </a:solidFill>
              </a:rPr>
              <a:t> všem</a:t>
            </a:r>
            <a:r>
              <a:rPr lang="en-CA" sz="2800" b="1" dirty="0">
                <a:solidFill>
                  <a:srgbClr val="E36C09"/>
                </a:solidFill>
              </a:rPr>
              <a:t> </a:t>
            </a:r>
            <a:r>
              <a:rPr lang="en-CA" sz="2800" b="1" dirty="0" err="1">
                <a:solidFill>
                  <a:srgbClr val="E36C09"/>
                </a:solidFill>
              </a:rPr>
              <a:t>ostatním</a:t>
            </a:r>
            <a:endParaRPr lang="en-CA" sz="2800" b="1" dirty="0">
              <a:solidFill>
                <a:srgbClr val="E36C09"/>
              </a:solidFill>
            </a:endParaRPr>
          </a:p>
          <a:p>
            <a:pPr indent="-336042">
              <a:lnSpc>
                <a:spcPct val="120000"/>
              </a:lnSpc>
              <a:buClr>
                <a:srgbClr val="000000"/>
              </a:buClr>
              <a:buSzPct val="84375"/>
              <a:buFont typeface="Comic Sans MS"/>
              <a:buChar char="•"/>
            </a:pPr>
            <a:r>
              <a:rPr lang="en-CA" sz="2400" b="1" dirty="0"/>
              <a:t>Restorative Justice Approaches to Elder Abuse Project (2000-2004) </a:t>
            </a:r>
            <a:r>
              <a:rPr lang="cs-CZ" sz="2400" b="1" dirty="0"/>
              <a:t>/</a:t>
            </a:r>
            <a:r>
              <a:rPr lang="en-CA" sz="2400" b="1" dirty="0"/>
              <a:t> </a:t>
            </a:r>
            <a:r>
              <a:rPr lang="en-CA" sz="2800" b="1" dirty="0" err="1">
                <a:solidFill>
                  <a:srgbClr val="E36C09"/>
                </a:solidFill>
              </a:rPr>
              <a:t>Projekt</a:t>
            </a:r>
            <a:r>
              <a:rPr lang="en-CA" sz="2800" b="1" dirty="0">
                <a:solidFill>
                  <a:srgbClr val="E36C09"/>
                </a:solidFill>
              </a:rPr>
              <a:t> </a:t>
            </a:r>
            <a:r>
              <a:rPr lang="cs-CZ" sz="2800" b="1" dirty="0">
                <a:solidFill>
                  <a:srgbClr val="E36C09"/>
                </a:solidFill>
              </a:rPr>
              <a:t>„</a:t>
            </a:r>
            <a:r>
              <a:rPr lang="en-CA" sz="2800" b="1" dirty="0" err="1">
                <a:solidFill>
                  <a:srgbClr val="E36C09"/>
                </a:solidFill>
              </a:rPr>
              <a:t>Přístupy</a:t>
            </a:r>
            <a:r>
              <a:rPr lang="en-CA" sz="2800" b="1" dirty="0">
                <a:solidFill>
                  <a:srgbClr val="E36C09"/>
                </a:solidFill>
              </a:rPr>
              <a:t> </a:t>
            </a:r>
            <a:r>
              <a:rPr lang="en-CA" sz="2800" b="1" dirty="0" err="1">
                <a:solidFill>
                  <a:srgbClr val="E36C09"/>
                </a:solidFill>
              </a:rPr>
              <a:t>Restorativní</a:t>
            </a:r>
            <a:r>
              <a:rPr lang="en-CA" sz="2800" b="1" dirty="0">
                <a:solidFill>
                  <a:srgbClr val="E36C09"/>
                </a:solidFill>
              </a:rPr>
              <a:t> justice v </a:t>
            </a:r>
            <a:r>
              <a:rPr lang="en-CA" sz="2800" b="1" dirty="0" err="1">
                <a:solidFill>
                  <a:srgbClr val="E36C09"/>
                </a:solidFill>
              </a:rPr>
              <a:t>případech</a:t>
            </a:r>
            <a:r>
              <a:rPr lang="en-CA" sz="2800" b="1" dirty="0">
                <a:solidFill>
                  <a:srgbClr val="E36C09"/>
                </a:solidFill>
              </a:rPr>
              <a:t> </a:t>
            </a:r>
            <a:r>
              <a:rPr lang="en-CA" sz="2800" b="1" dirty="0" err="1">
                <a:solidFill>
                  <a:srgbClr val="E36C09"/>
                </a:solidFill>
              </a:rPr>
              <a:t>týrání</a:t>
            </a:r>
            <a:r>
              <a:rPr lang="en-CA" sz="2800" b="1" dirty="0">
                <a:solidFill>
                  <a:srgbClr val="E36C09"/>
                </a:solidFill>
              </a:rPr>
              <a:t> </a:t>
            </a:r>
            <a:r>
              <a:rPr lang="en-CA" sz="2800" b="1" dirty="0" err="1">
                <a:solidFill>
                  <a:srgbClr val="E36C09"/>
                </a:solidFill>
              </a:rPr>
              <a:t>seniorů</a:t>
            </a:r>
            <a:r>
              <a:rPr lang="cs-CZ" sz="2800" b="1" dirty="0">
                <a:solidFill>
                  <a:srgbClr val="E36C09"/>
                </a:solidFill>
              </a:rPr>
              <a:t>“</a:t>
            </a:r>
            <a:endParaRPr lang="en-CA" sz="2800" b="1" dirty="0">
              <a:solidFill>
                <a:srgbClr val="E36C09"/>
              </a:solidFill>
            </a:endParaRPr>
          </a:p>
          <a:p>
            <a:pPr marL="336042" lvl="0" indent="-336042" algn="l" rtl="0">
              <a:lnSpc>
                <a:spcPct val="130000"/>
              </a:lnSpc>
              <a:spcBef>
                <a:spcPts val="600"/>
              </a:spcBef>
              <a:spcAft>
                <a:spcPts val="0"/>
              </a:spcAft>
              <a:buClr>
                <a:srgbClr val="000000"/>
              </a:buClr>
              <a:buSzPct val="84375"/>
              <a:buFont typeface="Comic Sans MS"/>
              <a:buChar char="•"/>
            </a:pPr>
            <a:r>
              <a:rPr lang="en-CA" sz="2400" b="1" dirty="0"/>
              <a:t>Elder Abuse Response Team (Senior Support Team Waterloo Police Service/Home and Community Care) (2004 to present… / </a:t>
            </a:r>
            <a:endParaRPr lang="cs-CZ" sz="2400" b="1" dirty="0"/>
          </a:p>
          <a:p>
            <a:pPr lvl="0" algn="l" rtl="0">
              <a:lnSpc>
                <a:spcPct val="130000"/>
              </a:lnSpc>
              <a:spcBef>
                <a:spcPts val="600"/>
              </a:spcBef>
              <a:spcAft>
                <a:spcPts val="0"/>
              </a:spcAft>
              <a:buClr>
                <a:srgbClr val="000000"/>
              </a:buClr>
              <a:buSzPct val="84375"/>
            </a:pPr>
            <a:r>
              <a:rPr lang="cs-CZ" sz="2400" b="1" dirty="0"/>
              <a:t>  </a:t>
            </a:r>
            <a:r>
              <a:rPr lang="en-CA" sz="2800" b="1" dirty="0" err="1">
                <a:solidFill>
                  <a:srgbClr val="E36C09"/>
                </a:solidFill>
              </a:rPr>
              <a:t>Reakční</a:t>
            </a:r>
            <a:r>
              <a:rPr lang="en-CA" sz="2800" b="1" dirty="0">
                <a:solidFill>
                  <a:srgbClr val="E36C09"/>
                </a:solidFill>
              </a:rPr>
              <a:t> </a:t>
            </a:r>
            <a:r>
              <a:rPr lang="en-CA" sz="2800" b="1" dirty="0" err="1">
                <a:solidFill>
                  <a:srgbClr val="E36C09"/>
                </a:solidFill>
              </a:rPr>
              <a:t>tým</a:t>
            </a:r>
            <a:r>
              <a:rPr lang="en-CA" sz="2800" b="1" dirty="0">
                <a:solidFill>
                  <a:srgbClr val="E36C09"/>
                </a:solidFill>
              </a:rPr>
              <a:t> pro </a:t>
            </a:r>
            <a:r>
              <a:rPr lang="en-CA" sz="2800" b="1" dirty="0" err="1">
                <a:solidFill>
                  <a:srgbClr val="E36C09"/>
                </a:solidFill>
              </a:rPr>
              <a:t>týrání</a:t>
            </a:r>
            <a:r>
              <a:rPr lang="en-CA" sz="2800" b="1" dirty="0">
                <a:solidFill>
                  <a:srgbClr val="E36C09"/>
                </a:solidFill>
              </a:rPr>
              <a:t> </a:t>
            </a:r>
            <a:r>
              <a:rPr lang="en-CA" sz="2800" b="1" dirty="0" err="1">
                <a:solidFill>
                  <a:srgbClr val="E36C09"/>
                </a:solidFill>
              </a:rPr>
              <a:t>seniorů</a:t>
            </a:r>
            <a:r>
              <a:rPr lang="en-CA" sz="2800" b="1" dirty="0">
                <a:solidFill>
                  <a:srgbClr val="E36C09"/>
                </a:solidFill>
              </a:rPr>
              <a:t> (2004 – </a:t>
            </a:r>
            <a:r>
              <a:rPr lang="cs-CZ" sz="2800" b="1" dirty="0">
                <a:solidFill>
                  <a:srgbClr val="E36C09"/>
                </a:solidFill>
              </a:rPr>
              <a:t>do</a:t>
            </a:r>
            <a:r>
              <a:rPr lang="en-CA" sz="2800" b="1" dirty="0" err="1">
                <a:solidFill>
                  <a:srgbClr val="E36C09"/>
                </a:solidFill>
              </a:rPr>
              <a:t>dnes</a:t>
            </a:r>
            <a:r>
              <a:rPr lang="en-CA" sz="2800" b="1" dirty="0">
                <a:solidFill>
                  <a:srgbClr val="E36C09"/>
                </a:solidFill>
              </a:rPr>
              <a:t>…</a:t>
            </a:r>
          </a:p>
          <a:p>
            <a:pPr marL="336042" lvl="0" indent="-336042" algn="l" rtl="0">
              <a:lnSpc>
                <a:spcPct val="130000"/>
              </a:lnSpc>
              <a:spcBef>
                <a:spcPts val="600"/>
              </a:spcBef>
              <a:spcAft>
                <a:spcPts val="0"/>
              </a:spcAft>
              <a:buClr>
                <a:srgbClr val="000000"/>
              </a:buClr>
              <a:buSzPct val="84375"/>
              <a:buFont typeface="Comic Sans MS"/>
              <a:buChar char="•"/>
            </a:pPr>
            <a:r>
              <a:rPr lang="en-CA" sz="2400" b="1" dirty="0"/>
              <a:t> </a:t>
            </a:r>
            <a:r>
              <a:rPr lang="en-CA" sz="2400" b="1" i="1" dirty="0"/>
              <a:t>Compass: Restorative Justice Philosophy/Values / </a:t>
            </a:r>
            <a:endParaRPr lang="cs-CZ" sz="2400" b="1" i="1" dirty="0"/>
          </a:p>
          <a:p>
            <a:pPr lvl="0" algn="l" rtl="0">
              <a:lnSpc>
                <a:spcPct val="130000"/>
              </a:lnSpc>
              <a:spcBef>
                <a:spcPts val="600"/>
              </a:spcBef>
              <a:spcAft>
                <a:spcPts val="0"/>
              </a:spcAft>
              <a:buClr>
                <a:srgbClr val="000000"/>
              </a:buClr>
              <a:buSzPct val="84375"/>
            </a:pPr>
            <a:r>
              <a:rPr lang="en-CA" sz="2800" b="1" dirty="0">
                <a:solidFill>
                  <a:srgbClr val="E36C09"/>
                </a:solidFill>
              </a:rPr>
              <a:t>Kompas: </a:t>
            </a:r>
            <a:r>
              <a:rPr lang="en-CA" sz="2800" b="1" dirty="0" err="1">
                <a:solidFill>
                  <a:srgbClr val="E36C09"/>
                </a:solidFill>
              </a:rPr>
              <a:t>Filosofie</a:t>
            </a:r>
            <a:r>
              <a:rPr lang="en-CA" sz="2800" b="1" dirty="0">
                <a:solidFill>
                  <a:srgbClr val="E36C09"/>
                </a:solidFill>
              </a:rPr>
              <a:t>/</a:t>
            </a:r>
            <a:r>
              <a:rPr lang="en-CA" sz="2800" b="1" dirty="0" err="1">
                <a:solidFill>
                  <a:srgbClr val="E36C09"/>
                </a:solidFill>
              </a:rPr>
              <a:t>hodnoty</a:t>
            </a:r>
            <a:r>
              <a:rPr lang="en-CA" sz="2800" b="1" dirty="0">
                <a:solidFill>
                  <a:srgbClr val="E36C09"/>
                </a:solidFill>
              </a:rPr>
              <a:t> </a:t>
            </a:r>
            <a:r>
              <a:rPr lang="cs-CZ" sz="2800" b="1" dirty="0">
                <a:solidFill>
                  <a:srgbClr val="E36C09"/>
                </a:solidFill>
              </a:rPr>
              <a:t>r</a:t>
            </a:r>
            <a:r>
              <a:rPr lang="en-CA" sz="2800" b="1" dirty="0" err="1">
                <a:solidFill>
                  <a:srgbClr val="E36C09"/>
                </a:solidFill>
              </a:rPr>
              <a:t>estorativní</a:t>
            </a:r>
            <a:r>
              <a:rPr lang="en-CA" sz="2800" b="1" dirty="0">
                <a:solidFill>
                  <a:srgbClr val="E36C09"/>
                </a:solidFill>
              </a:rPr>
              <a:t> justice</a:t>
            </a:r>
          </a:p>
          <a:p>
            <a:pPr marL="0" marR="0" lvl="0" indent="0" algn="ctr" defTabSz="914400" rtl="0" eaLnBrk="1" fontAlgn="auto" latinLnBrk="0" hangingPunct="1">
              <a:lnSpc>
                <a:spcPct val="100000"/>
              </a:lnSpc>
              <a:spcBef>
                <a:spcPts val="600"/>
              </a:spcBef>
              <a:spcAft>
                <a:spcPts val="0"/>
              </a:spcAft>
              <a:buClr>
                <a:srgbClr val="000000"/>
              </a:buClr>
              <a:buSzPct val="100000"/>
              <a:buFont typeface="Comic Sans MS"/>
              <a:buNone/>
              <a:tabLst/>
              <a:defRPr/>
            </a:pPr>
            <a:endParaRPr kumimoji="0" lang="en-CA" sz="2400" b="1"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CA" sz="2400" b="0" i="1"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
                <a:srgbClr val="000000"/>
              </a:buClr>
              <a:buSzPts val="2400"/>
              <a:buFontTx/>
              <a:buNone/>
              <a:tabLst/>
              <a:defRPr/>
            </a:pPr>
            <a:endParaRPr kumimoji="0" lang="en-CA" sz="1200" b="0" i="0" u="none" strike="noStrike" kern="1200" cap="none" spc="0" normalizeH="0" baseline="0" noProof="0" dirty="0">
              <a:ln>
                <a:noFill/>
              </a:ln>
              <a:effectLst/>
              <a:uLnTx/>
              <a:uFillTx/>
              <a:latin typeface="Calibri" panose="020F0502020204030204"/>
              <a:ea typeface="+mn-ea"/>
              <a:cs typeface="+mn-cs"/>
            </a:endParaRPr>
          </a:p>
        </p:txBody>
      </p:sp>
      <p:sp>
        <p:nvSpPr>
          <p:cNvPr id="2" name="Obdélník 1">
            <a:extLst>
              <a:ext uri="{FF2B5EF4-FFF2-40B4-BE49-F238E27FC236}">
                <a16:creationId xmlns:a16="http://schemas.microsoft.com/office/drawing/2014/main" id="{262427F6-3EA7-AC8B-2287-94F0B5390EFC}"/>
              </a:ext>
            </a:extLst>
          </p:cNvPr>
          <p:cNvSpPr/>
          <p:nvPr/>
        </p:nvSpPr>
        <p:spPr>
          <a:xfrm>
            <a:off x="1911926" y="6198470"/>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chemeClr val="tx1"/>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66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35" y="0"/>
            <a:ext cx="1430791" cy="6862732"/>
          </a:xfrm>
          <a:prstGeom prst="rect">
            <a:avLst/>
          </a:prstGeom>
        </p:spPr>
      </p:pic>
      <p:pic>
        <p:nvPicPr>
          <p:cNvPr id="2" name="Grafický objekt 1">
            <a:extLst>
              <a:ext uri="{FF2B5EF4-FFF2-40B4-BE49-F238E27FC236}">
                <a16:creationId xmlns:a16="http://schemas.microsoft.com/office/drawing/2014/main" id="{20BA399F-CCB9-8BAF-0611-C7C835C8FC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902" y="6092544"/>
            <a:ext cx="1133475" cy="323850"/>
          </a:xfrm>
          <a:prstGeom prst="rect">
            <a:avLst/>
          </a:prstGeom>
        </p:spPr>
      </p:pic>
      <p:pic>
        <p:nvPicPr>
          <p:cNvPr id="3" name="Grafický objekt 2">
            <a:extLst>
              <a:ext uri="{FF2B5EF4-FFF2-40B4-BE49-F238E27FC236}">
                <a16:creationId xmlns:a16="http://schemas.microsoft.com/office/drawing/2014/main" id="{C1FC1E4B-DC8E-3B65-EED7-8FF1179E9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19913" y="6092544"/>
            <a:ext cx="1057275" cy="323850"/>
          </a:xfrm>
          <a:prstGeom prst="rect">
            <a:avLst/>
          </a:prstGeom>
        </p:spPr>
      </p:pic>
      <p:pic>
        <p:nvPicPr>
          <p:cNvPr id="4" name="Grafický objekt 3">
            <a:extLst>
              <a:ext uri="{FF2B5EF4-FFF2-40B4-BE49-F238E27FC236}">
                <a16:creationId xmlns:a16="http://schemas.microsoft.com/office/drawing/2014/main" id="{B8F4FD0A-9344-26FC-AF52-277B9DE19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724" y="6092544"/>
            <a:ext cx="352425" cy="323850"/>
          </a:xfrm>
          <a:prstGeom prst="rect">
            <a:avLst/>
          </a:prstGeom>
        </p:spPr>
      </p:pic>
      <p:pic>
        <p:nvPicPr>
          <p:cNvPr id="6" name="Grafický objekt 5">
            <a:extLst>
              <a:ext uri="{FF2B5EF4-FFF2-40B4-BE49-F238E27FC236}">
                <a16:creationId xmlns:a16="http://schemas.microsoft.com/office/drawing/2014/main" id="{1FB2093B-3065-C68F-C2D3-6497F5CFCD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9172" y="6092544"/>
            <a:ext cx="323850" cy="323850"/>
          </a:xfrm>
          <a:prstGeom prst="rect">
            <a:avLst/>
          </a:prstGeom>
        </p:spPr>
      </p:pic>
      <p:pic>
        <p:nvPicPr>
          <p:cNvPr id="7" name="Grafický objekt 6">
            <a:extLst>
              <a:ext uri="{FF2B5EF4-FFF2-40B4-BE49-F238E27FC236}">
                <a16:creationId xmlns:a16="http://schemas.microsoft.com/office/drawing/2014/main" id="{CC57A17E-18BB-738B-5FBF-E119F7997E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98615" y="6092544"/>
            <a:ext cx="1152525" cy="323850"/>
          </a:xfrm>
          <a:prstGeom prst="rect">
            <a:avLst/>
          </a:prstGeom>
        </p:spPr>
      </p:pic>
      <p:sp>
        <p:nvSpPr>
          <p:cNvPr id="9" name="TextovéPole 8">
            <a:extLst>
              <a:ext uri="{FF2B5EF4-FFF2-40B4-BE49-F238E27FC236}">
                <a16:creationId xmlns:a16="http://schemas.microsoft.com/office/drawing/2014/main" id="{97C71610-2F8B-06C8-1F08-D2F985792EC3}"/>
              </a:ext>
            </a:extLst>
          </p:cNvPr>
          <p:cNvSpPr txBox="1"/>
          <p:nvPr/>
        </p:nvSpPr>
        <p:spPr>
          <a:xfrm>
            <a:off x="2935109" y="225119"/>
            <a:ext cx="8416031" cy="3139321"/>
          </a:xfrm>
          <a:prstGeom prst="rect">
            <a:avLst/>
          </a:prstGeom>
          <a:noFill/>
        </p:spPr>
        <p:txBody>
          <a:bodyPr wrap="square">
            <a:spAutoFit/>
          </a:bodyPr>
          <a:lstStyle/>
          <a:p>
            <a:pPr algn="ctr"/>
            <a: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Thank you for your attention…</a:t>
            </a:r>
            <a:b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br>
            <a: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Questions???</a:t>
            </a:r>
            <a:b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br>
            <a:br>
              <a:rPr kumimoji="0" lang="en-CA"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b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Děkuji</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za </a:t>
            </a: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vaš</a:t>
            </a:r>
            <a:r>
              <a:rPr kumimoji="0" lang="cs-CZ"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i</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pozornost</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a:t>
            </a:r>
            <a:b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br>
            <a:r>
              <a:rPr kumimoji="0" lang="en-CA" sz="3600" b="1" i="0"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Otázky</a:t>
            </a:r>
            <a:r>
              <a:rPr kumimoji="0" lang="en-CA" sz="36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a:t>
            </a:r>
            <a:br>
              <a:rPr kumimoji="0" lang="en-CA" sz="4400" b="1" i="0"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br>
            <a:endParaRPr lang="cs-CZ" b="1" dirty="0">
              <a:latin typeface="Calibri" panose="020F0502020204030204" pitchFamily="34" charset="0"/>
              <a:cs typeface="Calibri" panose="020F0502020204030204" pitchFamily="34" charset="0"/>
            </a:endParaRPr>
          </a:p>
        </p:txBody>
      </p:sp>
      <p:sp>
        <p:nvSpPr>
          <p:cNvPr id="11" name="TextovéPole 10">
            <a:extLst>
              <a:ext uri="{FF2B5EF4-FFF2-40B4-BE49-F238E27FC236}">
                <a16:creationId xmlns:a16="http://schemas.microsoft.com/office/drawing/2014/main" id="{5D764B44-B58A-8F2F-48D2-0636AC985E2B}"/>
              </a:ext>
            </a:extLst>
          </p:cNvPr>
          <p:cNvSpPr txBox="1"/>
          <p:nvPr/>
        </p:nvSpPr>
        <p:spPr>
          <a:xfrm>
            <a:off x="2553743" y="3212934"/>
            <a:ext cx="8829882" cy="2601738"/>
          </a:xfrm>
          <a:prstGeom prst="rect">
            <a:avLst/>
          </a:prstGeom>
          <a:noFill/>
        </p:spPr>
        <p:txBody>
          <a:bodyPr wrap="square">
            <a:spAutoFit/>
          </a:bodyPr>
          <a:lstStyle/>
          <a:p>
            <a:pPr marL="0" marR="0" lvl="0" indent="0" algn="ctr" defTabSz="914400" rtl="0" eaLnBrk="1" fontAlgn="auto" latinLnBrk="0" hangingPunct="1">
              <a:lnSpc>
                <a:spcPct val="160000"/>
              </a:lnSpc>
              <a:spcBef>
                <a:spcPts val="0"/>
              </a:spcBef>
              <a:spcAft>
                <a:spcPts val="0"/>
              </a:spcAft>
              <a:buClr>
                <a:srgbClr val="000000"/>
              </a:buClr>
              <a:buSzPts val="3200"/>
              <a:buFont typeface="Comic Sans MS"/>
              <a:buNone/>
              <a:tabLst/>
              <a:defRPr/>
            </a:pPr>
            <a:r>
              <a:rPr kumimoji="0" lang="en-CA"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Arlene Groh </a:t>
            </a:r>
          </a:p>
          <a:p>
            <a:pPr marL="0" marR="0" lvl="0" indent="0" algn="ctr" defTabSz="914400" rtl="0" eaLnBrk="1" fontAlgn="auto" latinLnBrk="0" hangingPunct="1">
              <a:lnSpc>
                <a:spcPct val="90000"/>
              </a:lnSpc>
              <a:spcBef>
                <a:spcPts val="500"/>
              </a:spcBef>
              <a:spcAft>
                <a:spcPts val="0"/>
              </a:spcAft>
              <a:buClr>
                <a:srgbClr val="000000"/>
              </a:buClr>
              <a:buSzPts val="2000"/>
              <a:buFont typeface="Comic Sans MS"/>
              <a:buNone/>
              <a:tabLst/>
              <a:defRPr/>
            </a:pPr>
            <a:r>
              <a:rPr kumimoji="0" lang="en-CA"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 </a:t>
            </a:r>
            <a:r>
              <a:rPr kumimoji="0" lang="en-CA"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Retired Elder Abuse Restorative Justice Consultant</a:t>
            </a:r>
          </a:p>
          <a:p>
            <a:pPr marL="0" marR="0" lvl="0" indent="0" algn="ctr" defTabSz="914400" rtl="0" eaLnBrk="1" fontAlgn="auto" latinLnBrk="0" hangingPunct="1">
              <a:lnSpc>
                <a:spcPct val="90000"/>
              </a:lnSpc>
              <a:spcBef>
                <a:spcPts val="500"/>
              </a:spcBef>
              <a:spcAft>
                <a:spcPts val="0"/>
              </a:spcAft>
              <a:buClr>
                <a:srgbClr val="E36C09"/>
              </a:buClr>
              <a:buSzPts val="2400"/>
              <a:buFont typeface="Comic Sans MS"/>
              <a:buNone/>
              <a:tabLst/>
              <a:defRPr/>
            </a:pP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Emeritní</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konzultantka</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restorativní</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justice pro </a:t>
            </a: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případy</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seniorského</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r>
              <a:rPr kumimoji="0" lang="en-CA" sz="2400" b="0" i="1" u="none" strike="noStrike" kern="0" cap="none" spc="0" normalizeH="0" baseline="0" noProof="0" dirty="0" err="1">
                <a:ln>
                  <a:noFill/>
                </a:ln>
                <a:solidFill>
                  <a:srgbClr val="E36C09"/>
                </a:solidFill>
                <a:effectLst/>
                <a:uLnTx/>
                <a:uFillTx/>
                <a:latin typeface="Calibri" panose="020F0502020204030204" pitchFamily="34" charset="0"/>
                <a:cs typeface="Calibri" panose="020F0502020204030204" pitchFamily="34" charset="0"/>
                <a:sym typeface="Comic Sans MS"/>
              </a:rPr>
              <a:t>abusu</a:t>
            </a:r>
            <a:r>
              <a:rPr kumimoji="0" lang="en-CA" sz="2400" b="0" i="1" u="none" strike="noStrike" kern="0" cap="none" spc="0" normalizeH="0" baseline="0" noProof="0" dirty="0">
                <a:ln>
                  <a:noFill/>
                </a:ln>
                <a:solidFill>
                  <a:srgbClr val="E36C09"/>
                </a:solidFill>
                <a:effectLst/>
                <a:uLnTx/>
                <a:uFillTx/>
                <a:latin typeface="Calibri" panose="020F0502020204030204" pitchFamily="34" charset="0"/>
                <a:cs typeface="Calibri" panose="020F0502020204030204" pitchFamily="34" charset="0"/>
                <a:sym typeface="Comic Sans MS"/>
              </a:rPr>
              <a:t> </a:t>
            </a:r>
            <a:endParaRPr kumimoji="0" lang="en-CA"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endParaRPr>
          </a:p>
          <a:p>
            <a:pPr marL="0" marR="0" lvl="0" indent="0" algn="ctr" defTabSz="914400" rtl="0" eaLnBrk="1" fontAlgn="auto" latinLnBrk="0" hangingPunct="1">
              <a:lnSpc>
                <a:spcPct val="90000"/>
              </a:lnSpc>
              <a:spcBef>
                <a:spcPts val="500"/>
              </a:spcBef>
              <a:spcAft>
                <a:spcPts val="0"/>
              </a:spcAft>
              <a:buClr>
                <a:srgbClr val="000000"/>
              </a:buClr>
              <a:buSzPts val="3200"/>
              <a:buFont typeface="Comic Sans MS"/>
              <a:buNone/>
              <a:tabLst/>
              <a:defRPr/>
            </a:pP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endParaRPr>
          </a:p>
          <a:p>
            <a:pPr marL="0" marR="0" lvl="0" indent="0" algn="ctr" defTabSz="914400" rtl="0" eaLnBrk="1" fontAlgn="auto" latinLnBrk="0" hangingPunct="1">
              <a:lnSpc>
                <a:spcPct val="90000"/>
              </a:lnSpc>
              <a:spcBef>
                <a:spcPts val="500"/>
              </a:spcBef>
              <a:spcAft>
                <a:spcPts val="0"/>
              </a:spcAft>
              <a:buClr>
                <a:srgbClr val="000000"/>
              </a:buClr>
              <a:buSzPts val="2400"/>
              <a:buFont typeface="Comic Sans MS"/>
              <a:buNone/>
              <a:tabLst/>
              <a:defRPr/>
            </a:pPr>
            <a:r>
              <a:rPr kumimoji="0" lang="en-CA"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ic Sans MS"/>
              </a:rPr>
              <a:t>Arlene.Groh@sympatico.ca</a:t>
            </a:r>
            <a:endParaRPr lang="cs-CZ"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3427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35" y="0"/>
            <a:ext cx="1430791" cy="6862732"/>
          </a:xfrm>
          <a:prstGeom prst="rect">
            <a:avLst/>
          </a:prstGeom>
        </p:spPr>
      </p:pic>
      <p:pic>
        <p:nvPicPr>
          <p:cNvPr id="2" name="Grafický objekt 1">
            <a:extLst>
              <a:ext uri="{FF2B5EF4-FFF2-40B4-BE49-F238E27FC236}">
                <a16:creationId xmlns:a16="http://schemas.microsoft.com/office/drawing/2014/main" id="{20BA399F-CCB9-8BAF-0611-C7C835C8FC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902" y="6092544"/>
            <a:ext cx="1133475" cy="323850"/>
          </a:xfrm>
          <a:prstGeom prst="rect">
            <a:avLst/>
          </a:prstGeom>
        </p:spPr>
      </p:pic>
      <p:pic>
        <p:nvPicPr>
          <p:cNvPr id="3" name="Grafický objekt 2">
            <a:extLst>
              <a:ext uri="{FF2B5EF4-FFF2-40B4-BE49-F238E27FC236}">
                <a16:creationId xmlns:a16="http://schemas.microsoft.com/office/drawing/2014/main" id="{C1FC1E4B-DC8E-3B65-EED7-8FF1179E9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19913" y="6092544"/>
            <a:ext cx="1057275" cy="323850"/>
          </a:xfrm>
          <a:prstGeom prst="rect">
            <a:avLst/>
          </a:prstGeom>
        </p:spPr>
      </p:pic>
      <p:pic>
        <p:nvPicPr>
          <p:cNvPr id="4" name="Grafický objekt 3">
            <a:extLst>
              <a:ext uri="{FF2B5EF4-FFF2-40B4-BE49-F238E27FC236}">
                <a16:creationId xmlns:a16="http://schemas.microsoft.com/office/drawing/2014/main" id="{B8F4FD0A-9344-26FC-AF52-277B9DE19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724" y="6092544"/>
            <a:ext cx="352425" cy="323850"/>
          </a:xfrm>
          <a:prstGeom prst="rect">
            <a:avLst/>
          </a:prstGeom>
        </p:spPr>
      </p:pic>
      <p:pic>
        <p:nvPicPr>
          <p:cNvPr id="6" name="Grafický objekt 5">
            <a:extLst>
              <a:ext uri="{FF2B5EF4-FFF2-40B4-BE49-F238E27FC236}">
                <a16:creationId xmlns:a16="http://schemas.microsoft.com/office/drawing/2014/main" id="{1FB2093B-3065-C68F-C2D3-6497F5CFCD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9172" y="6092544"/>
            <a:ext cx="323850" cy="323850"/>
          </a:xfrm>
          <a:prstGeom prst="rect">
            <a:avLst/>
          </a:prstGeom>
        </p:spPr>
      </p:pic>
      <p:pic>
        <p:nvPicPr>
          <p:cNvPr id="7" name="Grafický objekt 6">
            <a:extLst>
              <a:ext uri="{FF2B5EF4-FFF2-40B4-BE49-F238E27FC236}">
                <a16:creationId xmlns:a16="http://schemas.microsoft.com/office/drawing/2014/main" id="{CC57A17E-18BB-738B-5FBF-E119F7997E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98615" y="6092544"/>
            <a:ext cx="1152525" cy="323850"/>
          </a:xfrm>
          <a:prstGeom prst="rect">
            <a:avLst/>
          </a:prstGeom>
        </p:spPr>
      </p:pic>
      <p:sp>
        <p:nvSpPr>
          <p:cNvPr id="9" name="TextovéPole 8">
            <a:extLst>
              <a:ext uri="{FF2B5EF4-FFF2-40B4-BE49-F238E27FC236}">
                <a16:creationId xmlns:a16="http://schemas.microsoft.com/office/drawing/2014/main" id="{97C71610-2F8B-06C8-1F08-D2F985792EC3}"/>
              </a:ext>
            </a:extLst>
          </p:cNvPr>
          <p:cNvSpPr txBox="1"/>
          <p:nvPr/>
        </p:nvSpPr>
        <p:spPr>
          <a:xfrm>
            <a:off x="2935109" y="225119"/>
            <a:ext cx="84160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Comic Sans MS"/>
              </a:rPr>
              <a:t>Bibliography</a:t>
            </a:r>
            <a:r>
              <a:rPr kumimoji="0" lang="cs-CZ"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omic Sans MS"/>
              </a:rPr>
              <a:t>:</a:t>
            </a:r>
            <a:endParaRPr kumimoji="0" lang="cs-CZ"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ovéPole 10">
            <a:extLst>
              <a:ext uri="{FF2B5EF4-FFF2-40B4-BE49-F238E27FC236}">
                <a16:creationId xmlns:a16="http://schemas.microsoft.com/office/drawing/2014/main" id="{5D764B44-B58A-8F2F-48D2-0636AC985E2B}"/>
              </a:ext>
            </a:extLst>
          </p:cNvPr>
          <p:cNvSpPr txBox="1"/>
          <p:nvPr/>
        </p:nvSpPr>
        <p:spPr>
          <a:xfrm>
            <a:off x="1911926" y="1022892"/>
            <a:ext cx="10280074" cy="4812215"/>
          </a:xfrm>
          <a:prstGeom prst="rect">
            <a:avLst/>
          </a:prstGeom>
          <a:noFill/>
        </p:spPr>
        <p:txBody>
          <a:bodyPr wrap="square">
            <a:spAutoFit/>
          </a:bodyPr>
          <a:lstStyle/>
          <a:p>
            <a:pPr marL="0" lvl="0" indent="0" algn="l" rtl="0">
              <a:lnSpc>
                <a:spcPct val="150000"/>
              </a:lnSpc>
              <a:spcBef>
                <a:spcPts val="0"/>
              </a:spcBef>
              <a:spcAft>
                <a:spcPts val="0"/>
              </a:spcAft>
              <a:buClr>
                <a:srgbClr val="000000"/>
              </a:buClr>
              <a:buSzPts val="1600"/>
              <a:buFont typeface="Comic Sans MS"/>
              <a:buNone/>
            </a:pPr>
            <a:r>
              <a:rPr lang="en-US" b="0" dirty="0" err="1"/>
              <a:t>Dussich</a:t>
            </a:r>
            <a:r>
              <a:rPr lang="en-US" b="0" dirty="0"/>
              <a:t>, J. and Schellenberg, J. (2010) (</a:t>
            </a:r>
            <a:r>
              <a:rPr lang="en-US" b="0" dirty="0" err="1"/>
              <a:t>A.Groh</a:t>
            </a:r>
            <a:r>
              <a:rPr lang="en-US" b="0" dirty="0"/>
              <a:t>, Contributor) The Promise of Restorative Justice: New Approaches for Criminal Justice and Beyond, Boulder, USA: Lynne </a:t>
            </a:r>
            <a:r>
              <a:rPr lang="en-US" b="0" dirty="0" err="1"/>
              <a:t>Rienner</a:t>
            </a:r>
            <a:r>
              <a:rPr lang="en-US" b="0" dirty="0"/>
              <a:t> Publishers, Inc.</a:t>
            </a:r>
            <a:endParaRPr lang="en-US" dirty="0"/>
          </a:p>
          <a:p>
            <a:pPr marL="0" lvl="0" indent="0" algn="l" rtl="0">
              <a:lnSpc>
                <a:spcPct val="150000"/>
              </a:lnSpc>
              <a:spcBef>
                <a:spcPts val="300"/>
              </a:spcBef>
              <a:spcAft>
                <a:spcPts val="0"/>
              </a:spcAft>
              <a:buClr>
                <a:srgbClr val="000000"/>
              </a:buClr>
              <a:buSzPts val="1600"/>
              <a:buFont typeface="Comic Sans MS"/>
              <a:buNone/>
            </a:pPr>
            <a:r>
              <a:rPr lang="en-US" b="0" dirty="0"/>
              <a:t>Edwards, A. and Haslett, J. (2011) Violence Is Not Conflict: Why It Matters In Restorative Justice Practice, Alberta Law Review (2011) 48:4 </a:t>
            </a:r>
            <a:endParaRPr lang="en-US" dirty="0"/>
          </a:p>
          <a:p>
            <a:pPr marL="0" lvl="0" indent="0" algn="l" rtl="0">
              <a:lnSpc>
                <a:spcPct val="150000"/>
              </a:lnSpc>
              <a:spcBef>
                <a:spcPts val="300"/>
              </a:spcBef>
              <a:spcAft>
                <a:spcPts val="0"/>
              </a:spcAft>
              <a:buClr>
                <a:srgbClr val="000000"/>
              </a:buClr>
              <a:buSzPts val="1600"/>
              <a:buFont typeface="Comic Sans MS"/>
              <a:buNone/>
            </a:pPr>
            <a:r>
              <a:rPr lang="en-US" b="0" dirty="0"/>
              <a:t>Gordon, R. and Elliot, E. (2005) (</a:t>
            </a:r>
            <a:r>
              <a:rPr lang="en-US" b="0" dirty="0" err="1"/>
              <a:t>A.Groh</a:t>
            </a:r>
            <a:r>
              <a:rPr lang="en-US" b="0" dirty="0"/>
              <a:t>, Contributor) New Directions in Restorative Justice: Issues, Practice, Evaluation, Devon, UK: William Publishing.</a:t>
            </a:r>
            <a:endParaRPr lang="en-US" dirty="0"/>
          </a:p>
          <a:p>
            <a:pPr marL="0" lvl="0" indent="0" algn="l" rtl="0">
              <a:lnSpc>
                <a:spcPct val="150000"/>
              </a:lnSpc>
              <a:spcBef>
                <a:spcPts val="300"/>
              </a:spcBef>
              <a:spcAft>
                <a:spcPts val="0"/>
              </a:spcAft>
              <a:buClr>
                <a:srgbClr val="000000"/>
              </a:buClr>
              <a:buSzPts val="1600"/>
              <a:buFont typeface="Comic Sans MS"/>
              <a:buNone/>
            </a:pPr>
            <a:r>
              <a:rPr lang="en-US" b="0" dirty="0"/>
              <a:t>Groh, A. (2003) A Healing Approach to Elder Abuse and Mistreatment: The Restorative Justice Approaches to Elder Abuse Project, Waterloo: Community Care Access Centre of Waterloo.</a:t>
            </a:r>
            <a:endParaRPr lang="en-US" dirty="0"/>
          </a:p>
          <a:p>
            <a:pPr marL="0" lvl="0" indent="0" algn="l" rtl="0">
              <a:lnSpc>
                <a:spcPct val="150000"/>
              </a:lnSpc>
              <a:spcBef>
                <a:spcPts val="300"/>
              </a:spcBef>
              <a:spcAft>
                <a:spcPts val="0"/>
              </a:spcAft>
              <a:buClr>
                <a:srgbClr val="000000"/>
              </a:buClr>
              <a:buSzPts val="1600"/>
              <a:buFont typeface="Comic Sans MS"/>
              <a:buNone/>
            </a:pPr>
            <a:r>
              <a:rPr lang="en-US" b="0" dirty="0"/>
              <a:t>Linden, R. and Groh, A. (2011) Addressing Elder Abuse: The Waterloo Restorative Justice Approach to Elder Abuse Project, Journal of Elder Abuse &amp; Neglect. </a:t>
            </a:r>
            <a:r>
              <a:rPr lang="en-US" b="0" u="sng" dirty="0">
                <a:solidFill>
                  <a:srgbClr val="009999"/>
                </a:solidFill>
                <a:hlinkClick r:id="rId14">
                  <a:extLst>
                    <a:ext uri="{A12FA001-AC4F-418D-AE19-62706E023703}">
                      <ahyp:hlinkClr xmlns:ahyp="http://schemas.microsoft.com/office/drawing/2018/hyperlinkcolor" val="tx"/>
                    </a:ext>
                  </a:extLst>
                </a:hlinkClick>
              </a:rPr>
              <a:t>http://www.tandf.co.uk/journals/WEAN</a:t>
            </a:r>
            <a:endParaRPr lang="en-US" dirty="0"/>
          </a:p>
          <a:p>
            <a:pPr marL="0" lvl="0" indent="0" algn="l" rtl="0">
              <a:lnSpc>
                <a:spcPct val="150000"/>
              </a:lnSpc>
              <a:spcBef>
                <a:spcPts val="300"/>
              </a:spcBef>
              <a:spcAft>
                <a:spcPts val="0"/>
              </a:spcAft>
              <a:buClr>
                <a:srgbClr val="000000"/>
              </a:buClr>
              <a:buSzPts val="1600"/>
              <a:buFont typeface="Comic Sans MS"/>
              <a:buNone/>
            </a:pPr>
            <a:r>
              <a:rPr lang="en-US" b="0" dirty="0" err="1"/>
              <a:t>Lederack</a:t>
            </a:r>
            <a:r>
              <a:rPr lang="en-US" b="0" dirty="0"/>
              <a:t>, J. (1999) The Journey Toward Reconciliation, Waterloo. ON: Harold Press</a:t>
            </a:r>
            <a:endParaRPr lang="en-US" dirty="0"/>
          </a:p>
        </p:txBody>
      </p:sp>
    </p:spTree>
    <p:extLst>
      <p:ext uri="{BB962C8B-B14F-4D97-AF65-F5344CB8AC3E}">
        <p14:creationId xmlns:p14="http://schemas.microsoft.com/office/powerpoint/2010/main" val="992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35" y="0"/>
            <a:ext cx="1430791" cy="6862732"/>
          </a:xfrm>
          <a:prstGeom prst="rect">
            <a:avLst/>
          </a:prstGeom>
        </p:spPr>
      </p:pic>
      <p:pic>
        <p:nvPicPr>
          <p:cNvPr id="2" name="Grafický objekt 1">
            <a:extLst>
              <a:ext uri="{FF2B5EF4-FFF2-40B4-BE49-F238E27FC236}">
                <a16:creationId xmlns:a16="http://schemas.microsoft.com/office/drawing/2014/main" id="{20BA399F-CCB9-8BAF-0611-C7C835C8FC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902" y="6092544"/>
            <a:ext cx="1133475" cy="323850"/>
          </a:xfrm>
          <a:prstGeom prst="rect">
            <a:avLst/>
          </a:prstGeom>
        </p:spPr>
      </p:pic>
      <p:pic>
        <p:nvPicPr>
          <p:cNvPr id="3" name="Grafický objekt 2">
            <a:extLst>
              <a:ext uri="{FF2B5EF4-FFF2-40B4-BE49-F238E27FC236}">
                <a16:creationId xmlns:a16="http://schemas.microsoft.com/office/drawing/2014/main" id="{C1FC1E4B-DC8E-3B65-EED7-8FF1179E9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19913" y="6092544"/>
            <a:ext cx="1057275" cy="323850"/>
          </a:xfrm>
          <a:prstGeom prst="rect">
            <a:avLst/>
          </a:prstGeom>
        </p:spPr>
      </p:pic>
      <p:pic>
        <p:nvPicPr>
          <p:cNvPr id="4" name="Grafický objekt 3">
            <a:extLst>
              <a:ext uri="{FF2B5EF4-FFF2-40B4-BE49-F238E27FC236}">
                <a16:creationId xmlns:a16="http://schemas.microsoft.com/office/drawing/2014/main" id="{B8F4FD0A-9344-26FC-AF52-277B9DE19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724" y="6092544"/>
            <a:ext cx="352425" cy="323850"/>
          </a:xfrm>
          <a:prstGeom prst="rect">
            <a:avLst/>
          </a:prstGeom>
        </p:spPr>
      </p:pic>
      <p:pic>
        <p:nvPicPr>
          <p:cNvPr id="6" name="Grafický objekt 5">
            <a:extLst>
              <a:ext uri="{FF2B5EF4-FFF2-40B4-BE49-F238E27FC236}">
                <a16:creationId xmlns:a16="http://schemas.microsoft.com/office/drawing/2014/main" id="{1FB2093B-3065-C68F-C2D3-6497F5CFCD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9172" y="6092544"/>
            <a:ext cx="323850" cy="323850"/>
          </a:xfrm>
          <a:prstGeom prst="rect">
            <a:avLst/>
          </a:prstGeom>
        </p:spPr>
      </p:pic>
      <p:pic>
        <p:nvPicPr>
          <p:cNvPr id="7" name="Grafický objekt 6">
            <a:extLst>
              <a:ext uri="{FF2B5EF4-FFF2-40B4-BE49-F238E27FC236}">
                <a16:creationId xmlns:a16="http://schemas.microsoft.com/office/drawing/2014/main" id="{CC57A17E-18BB-738B-5FBF-E119F7997E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98615" y="6092544"/>
            <a:ext cx="1152525" cy="323850"/>
          </a:xfrm>
          <a:prstGeom prst="rect">
            <a:avLst/>
          </a:prstGeom>
        </p:spPr>
      </p:pic>
      <p:sp>
        <p:nvSpPr>
          <p:cNvPr id="9" name="TextovéPole 8">
            <a:extLst>
              <a:ext uri="{FF2B5EF4-FFF2-40B4-BE49-F238E27FC236}">
                <a16:creationId xmlns:a16="http://schemas.microsoft.com/office/drawing/2014/main" id="{97C71610-2F8B-06C8-1F08-D2F985792EC3}"/>
              </a:ext>
            </a:extLst>
          </p:cNvPr>
          <p:cNvSpPr txBox="1"/>
          <p:nvPr/>
        </p:nvSpPr>
        <p:spPr>
          <a:xfrm>
            <a:off x="2935109" y="441606"/>
            <a:ext cx="84160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Comic Sans MS"/>
              </a:rPr>
              <a:t>Bibliography</a:t>
            </a:r>
            <a:r>
              <a:rPr kumimoji="0" lang="cs-CZ"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omic Sans MS"/>
              </a:rPr>
              <a:t>:</a:t>
            </a:r>
            <a:endParaRPr kumimoji="0" lang="cs-CZ"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ovéPole 10">
            <a:extLst>
              <a:ext uri="{FF2B5EF4-FFF2-40B4-BE49-F238E27FC236}">
                <a16:creationId xmlns:a16="http://schemas.microsoft.com/office/drawing/2014/main" id="{5D764B44-B58A-8F2F-48D2-0636AC985E2B}"/>
              </a:ext>
            </a:extLst>
          </p:cNvPr>
          <p:cNvSpPr txBox="1"/>
          <p:nvPr/>
        </p:nvSpPr>
        <p:spPr>
          <a:xfrm>
            <a:off x="2003087" y="1457627"/>
            <a:ext cx="10280074" cy="3942746"/>
          </a:xfrm>
          <a:prstGeom prst="rect">
            <a:avLst/>
          </a:prstGeom>
          <a:noFill/>
        </p:spPr>
        <p:txBody>
          <a:bodyPr wrap="square">
            <a:spAutoFit/>
          </a:bodyPr>
          <a:lstStyle/>
          <a:p>
            <a:pPr marL="0" lvl="0" indent="0" algn="l" rtl="0">
              <a:lnSpc>
                <a:spcPct val="150000"/>
              </a:lnSpc>
              <a:spcBef>
                <a:spcPts val="0"/>
              </a:spcBef>
              <a:spcAft>
                <a:spcPts val="0"/>
              </a:spcAft>
              <a:buClr>
                <a:srgbClr val="000000"/>
              </a:buClr>
              <a:buSzPts val="1600"/>
              <a:buFont typeface="Comic Sans MS"/>
              <a:buNone/>
            </a:pPr>
            <a:r>
              <a:rPr lang="en-US" sz="1800" b="0" dirty="0" err="1"/>
              <a:t>Pranis</a:t>
            </a:r>
            <a:r>
              <a:rPr lang="en-US" sz="1800" b="0" dirty="0"/>
              <a:t>, K. (2005). The Little Book of Circle Processes, A New/Old Approach to Peacemaking, Intercourse, Pa: Good Books.</a:t>
            </a:r>
            <a:endParaRPr lang="en-US" dirty="0"/>
          </a:p>
          <a:p>
            <a:pPr marL="0" lvl="0" indent="0" algn="l" rtl="0">
              <a:lnSpc>
                <a:spcPct val="150000"/>
              </a:lnSpc>
              <a:spcBef>
                <a:spcPts val="300"/>
              </a:spcBef>
              <a:spcAft>
                <a:spcPts val="0"/>
              </a:spcAft>
              <a:buClr>
                <a:srgbClr val="000000"/>
              </a:buClr>
              <a:buSzPts val="1600"/>
              <a:buFont typeface="Comic Sans MS"/>
              <a:buNone/>
            </a:pPr>
            <a:r>
              <a:rPr lang="en-US" sz="1800" b="0" dirty="0" err="1"/>
              <a:t>Pranis</a:t>
            </a:r>
            <a:r>
              <a:rPr lang="en-US" sz="1800" b="0" dirty="0"/>
              <a:t>, K., </a:t>
            </a:r>
            <a:r>
              <a:rPr lang="en-US" sz="1800" b="0" dirty="0" err="1"/>
              <a:t>Sturart</a:t>
            </a:r>
            <a:r>
              <a:rPr lang="en-US" sz="1800" b="0" dirty="0"/>
              <a:t>, B. &amp; Wedge, M. (2003). Peacemaking Circles, From Crime to Community., St. Paul, Minnesota: Living Justice Press</a:t>
            </a:r>
            <a:endParaRPr lang="en-US" dirty="0"/>
          </a:p>
          <a:p>
            <a:pPr marL="0" lvl="0" indent="0" algn="l" rtl="0">
              <a:lnSpc>
                <a:spcPct val="150000"/>
              </a:lnSpc>
              <a:spcBef>
                <a:spcPts val="300"/>
              </a:spcBef>
              <a:spcAft>
                <a:spcPts val="0"/>
              </a:spcAft>
              <a:buClr>
                <a:srgbClr val="000000"/>
              </a:buClr>
              <a:buSzPts val="1600"/>
              <a:buFont typeface="Comic Sans MS"/>
              <a:buNone/>
            </a:pPr>
            <a:r>
              <a:rPr lang="en-US" sz="1800" b="0" dirty="0" err="1"/>
              <a:t>Sharpe,S</a:t>
            </a:r>
            <a:r>
              <a:rPr lang="en-US" sz="1800" b="0" dirty="0"/>
              <a:t>. (2011). Walking the Talk: Developing Ethics Frameworks For the Practice of Restorative Justice. Community Justice initiatives Association, B.C. https://cjibc.org/resources-books/why-walking-the-talk-works-for-any-organisation</a:t>
            </a:r>
            <a:endParaRPr lang="en-US" dirty="0"/>
          </a:p>
          <a:p>
            <a:pPr marL="0" lvl="0" indent="0" algn="l" rtl="0">
              <a:lnSpc>
                <a:spcPct val="150000"/>
              </a:lnSpc>
              <a:spcBef>
                <a:spcPts val="300"/>
              </a:spcBef>
              <a:spcAft>
                <a:spcPts val="0"/>
              </a:spcAft>
              <a:buClr>
                <a:srgbClr val="000000"/>
              </a:buClr>
              <a:buSzPts val="1600"/>
              <a:buFont typeface="Comic Sans MS"/>
              <a:buNone/>
            </a:pPr>
            <a:r>
              <a:rPr lang="en-US" sz="1800" b="0" dirty="0" err="1"/>
              <a:t>Zehr</a:t>
            </a:r>
            <a:r>
              <a:rPr lang="en-US" sz="1800" b="0" dirty="0"/>
              <a:t>, H. (2002). The Little Book for Restorative Justice. Intercourse, Pa: Good Books.</a:t>
            </a:r>
            <a:endParaRPr lang="en-US" dirty="0"/>
          </a:p>
          <a:p>
            <a:pPr marL="273050" lvl="0" indent="-273050" algn="l" rtl="0">
              <a:lnSpc>
                <a:spcPct val="150000"/>
              </a:lnSpc>
              <a:spcBef>
                <a:spcPts val="300"/>
              </a:spcBef>
              <a:spcAft>
                <a:spcPts val="0"/>
              </a:spcAft>
              <a:buClr>
                <a:srgbClr val="000000"/>
              </a:buClr>
              <a:buSzPts val="1600"/>
              <a:buFont typeface="Comic Sans MS"/>
              <a:buNone/>
            </a:pPr>
            <a:r>
              <a:rPr lang="en-US" sz="1800" b="0" dirty="0" err="1"/>
              <a:t>Zehr</a:t>
            </a:r>
            <a:r>
              <a:rPr lang="en-US" sz="1800" b="0" dirty="0"/>
              <a:t>, H. (2023) Restorative Justice-Insights and Stories from My Journey, Lancaster Pa: Walnut Street Books</a:t>
            </a:r>
            <a:endParaRPr lang="en-US" dirty="0"/>
          </a:p>
        </p:txBody>
      </p:sp>
    </p:spTree>
    <p:extLst>
      <p:ext uri="{BB962C8B-B14F-4D97-AF65-F5344CB8AC3E}">
        <p14:creationId xmlns:p14="http://schemas.microsoft.com/office/powerpoint/2010/main" val="385131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6" name="TextovéPole 5">
            <a:extLst>
              <a:ext uri="{FF2B5EF4-FFF2-40B4-BE49-F238E27FC236}">
                <a16:creationId xmlns:a16="http://schemas.microsoft.com/office/drawing/2014/main" id="{3516BDF3-F0F8-FA91-32F1-8497746FF438}"/>
              </a:ext>
            </a:extLst>
          </p:cNvPr>
          <p:cNvSpPr txBox="1"/>
          <p:nvPr/>
        </p:nvSpPr>
        <p:spPr>
          <a:xfrm>
            <a:off x="2722418" y="185552"/>
            <a:ext cx="86333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t>Waterloo Regional Police Services</a:t>
            </a:r>
            <a:br>
              <a:rPr lang="en-CA" sz="3600" b="1" i="0" u="none" strike="noStrike" cap="none" dirty="0">
                <a:solidFill>
                  <a:srgbClr val="000000"/>
                </a:solidFill>
                <a:latin typeface="Calibri" panose="020F0502020204030204" pitchFamily="34" charset="0"/>
                <a:ea typeface="Comic Sans MS"/>
                <a:cs typeface="Calibri" panose="020F0502020204030204" pitchFamily="34" charset="0"/>
                <a:sym typeface="Comic Sans MS"/>
              </a:rPr>
            </a:b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Regionální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policejní</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a:t>
            </a:r>
            <a:r>
              <a:rPr lang="en-CA" sz="3600" b="1" i="0" u="none" strike="noStrike" cap="none" dirty="0" err="1">
                <a:solidFill>
                  <a:srgbClr val="E36C09"/>
                </a:solidFill>
                <a:latin typeface="Calibri" panose="020F0502020204030204" pitchFamily="34" charset="0"/>
                <a:ea typeface="Comic Sans MS"/>
                <a:cs typeface="Calibri" panose="020F0502020204030204" pitchFamily="34" charset="0"/>
                <a:sym typeface="Comic Sans MS"/>
              </a:rPr>
              <a:t>služba</a:t>
            </a:r>
            <a:r>
              <a:rPr lang="en-CA" sz="3600" b="1" i="0" u="none" strike="noStrike" cap="none" dirty="0">
                <a:solidFill>
                  <a:srgbClr val="E36C09"/>
                </a:solidFill>
                <a:latin typeface="Calibri" panose="020F0502020204030204" pitchFamily="34" charset="0"/>
                <a:ea typeface="Comic Sans MS"/>
                <a:cs typeface="Calibri" panose="020F0502020204030204" pitchFamily="34" charset="0"/>
                <a:sym typeface="Comic Sans MS"/>
              </a:rPr>
              <a:t> Waterloo</a:t>
            </a:r>
            <a:endParaRPr kumimoji="0" lang="cs-CZ" sz="3600" b="1" i="0" u="none" strike="noStrike" kern="1200" cap="none" spc="0" normalizeH="0" baseline="0" noProof="0" dirty="0">
              <a:ln>
                <a:noFill/>
              </a:ln>
              <a:solidFill>
                <a:srgbClr val="7B6C5F"/>
              </a:solidFill>
              <a:effectLst/>
              <a:uLnTx/>
              <a:uFillTx/>
              <a:latin typeface="Calibri" panose="020F0502020204030204" pitchFamily="34" charset="0"/>
              <a:cs typeface="Calibri" panose="020F0502020204030204" pitchFamily="34" charset="0"/>
            </a:endParaRPr>
          </a:p>
        </p:txBody>
      </p:sp>
      <p:sp>
        <p:nvSpPr>
          <p:cNvPr id="7" name="TextovéPole 6">
            <a:extLst>
              <a:ext uri="{FF2B5EF4-FFF2-40B4-BE49-F238E27FC236}">
                <a16:creationId xmlns:a16="http://schemas.microsoft.com/office/drawing/2014/main" id="{F0798F95-A604-2FCF-BCCE-076B3BA804AB}"/>
              </a:ext>
            </a:extLst>
          </p:cNvPr>
          <p:cNvSpPr txBox="1"/>
          <p:nvPr/>
        </p:nvSpPr>
        <p:spPr>
          <a:xfrm>
            <a:off x="2530433" y="1701904"/>
            <a:ext cx="9043060" cy="4930709"/>
          </a:xfrm>
          <a:prstGeom prst="rect">
            <a:avLst/>
          </a:prstGeom>
          <a:noFill/>
        </p:spPr>
        <p:txBody>
          <a:bodyPr wrap="square" rtlCol="0">
            <a:spAutoFit/>
          </a:bodyPr>
          <a:lstStyle/>
          <a:p>
            <a:pPr marL="315468" lvl="0" indent="-315468" algn="l" rtl="0">
              <a:lnSpc>
                <a:spcPct val="90000"/>
              </a:lnSpc>
              <a:spcBef>
                <a:spcPts val="0"/>
              </a:spcBef>
              <a:spcAft>
                <a:spcPts val="0"/>
              </a:spcAft>
              <a:buClr>
                <a:srgbClr val="000000"/>
              </a:buClr>
              <a:buSzPts val="2200"/>
              <a:buFont typeface="Comic Sans MS"/>
              <a:buChar char="•"/>
            </a:pPr>
            <a:r>
              <a:rPr lang="en-CA" sz="2200" b="1" dirty="0"/>
              <a:t>Preserves law and order / </a:t>
            </a:r>
            <a:r>
              <a:rPr lang="en-CA" sz="2200" b="1" dirty="0" err="1">
                <a:solidFill>
                  <a:srgbClr val="E36C09"/>
                </a:solidFill>
              </a:rPr>
              <a:t>Zachovává</a:t>
            </a:r>
            <a:r>
              <a:rPr lang="en-CA" sz="2200" b="1" dirty="0">
                <a:solidFill>
                  <a:srgbClr val="E36C09"/>
                </a:solidFill>
              </a:rPr>
              <a:t> </a:t>
            </a:r>
            <a:r>
              <a:rPr lang="en-CA" sz="2200" b="1" dirty="0" err="1">
                <a:solidFill>
                  <a:srgbClr val="E36C09"/>
                </a:solidFill>
              </a:rPr>
              <a:t>právo</a:t>
            </a:r>
            <a:r>
              <a:rPr lang="en-CA" sz="2200" b="1" dirty="0">
                <a:solidFill>
                  <a:srgbClr val="E36C09"/>
                </a:solidFill>
              </a:rPr>
              <a:t> a </a:t>
            </a:r>
            <a:r>
              <a:rPr lang="en-CA" sz="2200" b="1" dirty="0" err="1">
                <a:solidFill>
                  <a:srgbClr val="E36C09"/>
                </a:solidFill>
              </a:rPr>
              <a:t>pořádek</a:t>
            </a:r>
            <a:endParaRPr lang="en-CA" sz="2200" b="1" dirty="0">
              <a:solidFill>
                <a:srgbClr val="E36C09"/>
              </a:solidFill>
            </a:endParaRPr>
          </a:p>
          <a:p>
            <a:pPr marL="315468" lvl="0" indent="-315468" algn="l" rtl="0">
              <a:lnSpc>
                <a:spcPct val="110000"/>
              </a:lnSpc>
              <a:spcBef>
                <a:spcPts val="600"/>
              </a:spcBef>
              <a:spcAft>
                <a:spcPts val="0"/>
              </a:spcAft>
              <a:buClr>
                <a:srgbClr val="000000"/>
              </a:buClr>
              <a:buSzPts val="2200"/>
              <a:buFont typeface="Comic Sans MS"/>
              <a:buChar char="•"/>
            </a:pPr>
            <a:r>
              <a:rPr lang="en-CA" sz="2200" b="1" dirty="0"/>
              <a:t>Works to prevent crime / </a:t>
            </a:r>
            <a:r>
              <a:rPr lang="en-CA" sz="2200" b="1" dirty="0" err="1">
                <a:solidFill>
                  <a:srgbClr val="E36C09"/>
                </a:solidFill>
              </a:rPr>
              <a:t>Působí</a:t>
            </a:r>
            <a:r>
              <a:rPr lang="en-CA" sz="2200" b="1" dirty="0">
                <a:solidFill>
                  <a:srgbClr val="E36C09"/>
                </a:solidFill>
              </a:rPr>
              <a:t> </a:t>
            </a:r>
            <a:r>
              <a:rPr lang="en-CA" sz="2200" b="1" dirty="0" err="1">
                <a:solidFill>
                  <a:srgbClr val="E36C09"/>
                </a:solidFill>
              </a:rPr>
              <a:t>na</a:t>
            </a:r>
            <a:r>
              <a:rPr lang="en-CA" sz="2200" b="1" dirty="0">
                <a:solidFill>
                  <a:srgbClr val="E36C09"/>
                </a:solidFill>
              </a:rPr>
              <a:t> </a:t>
            </a:r>
            <a:r>
              <a:rPr lang="en-CA" sz="2200" b="1" dirty="0" err="1">
                <a:solidFill>
                  <a:srgbClr val="E36C09"/>
                </a:solidFill>
              </a:rPr>
              <a:t>prevenci</a:t>
            </a:r>
            <a:r>
              <a:rPr lang="en-CA" sz="2200" b="1" dirty="0">
                <a:solidFill>
                  <a:srgbClr val="E36C09"/>
                </a:solidFill>
              </a:rPr>
              <a:t> </a:t>
            </a:r>
            <a:r>
              <a:rPr lang="en-CA" sz="2200" b="1" dirty="0" err="1">
                <a:solidFill>
                  <a:srgbClr val="E36C09"/>
                </a:solidFill>
              </a:rPr>
              <a:t>kriminality</a:t>
            </a:r>
            <a:endParaRPr lang="en-CA" sz="2200" b="1" dirty="0">
              <a:solidFill>
                <a:srgbClr val="E36C09"/>
              </a:solidFill>
            </a:endParaRPr>
          </a:p>
          <a:p>
            <a:pPr marL="315468" lvl="0" indent="-315468" algn="l" rtl="0">
              <a:lnSpc>
                <a:spcPct val="120000"/>
              </a:lnSpc>
              <a:spcBef>
                <a:spcPts val="600"/>
              </a:spcBef>
              <a:spcAft>
                <a:spcPts val="0"/>
              </a:spcAft>
              <a:buClr>
                <a:srgbClr val="000000"/>
              </a:buClr>
              <a:buSzPts val="2200"/>
              <a:buFont typeface="Comic Sans MS"/>
              <a:buChar char="•"/>
            </a:pPr>
            <a:r>
              <a:rPr lang="en-CA" sz="2200" b="1" dirty="0"/>
              <a:t>Provides safety and security to people/property / </a:t>
            </a:r>
            <a:br>
              <a:rPr lang="cs-CZ" sz="2200" b="1" dirty="0"/>
            </a:br>
            <a:r>
              <a:rPr lang="en-CA" sz="2200" b="1" dirty="0" err="1">
                <a:solidFill>
                  <a:srgbClr val="E36C09"/>
                </a:solidFill>
              </a:rPr>
              <a:t>Poskytuje</a:t>
            </a:r>
            <a:r>
              <a:rPr lang="en-CA" sz="2200" b="1" dirty="0">
                <a:solidFill>
                  <a:srgbClr val="E36C09"/>
                </a:solidFill>
              </a:rPr>
              <a:t> </a:t>
            </a:r>
            <a:r>
              <a:rPr lang="en-CA" sz="2200" b="1" dirty="0" err="1">
                <a:solidFill>
                  <a:srgbClr val="E36C09"/>
                </a:solidFill>
              </a:rPr>
              <a:t>bezpečí</a:t>
            </a:r>
            <a:r>
              <a:rPr lang="en-CA" sz="2200" b="1" dirty="0">
                <a:solidFill>
                  <a:srgbClr val="E36C09"/>
                </a:solidFill>
              </a:rPr>
              <a:t> a </a:t>
            </a:r>
            <a:r>
              <a:rPr lang="en-CA" sz="2200" b="1" dirty="0" err="1">
                <a:solidFill>
                  <a:srgbClr val="E36C09"/>
                </a:solidFill>
              </a:rPr>
              <a:t>ochranu</a:t>
            </a:r>
            <a:r>
              <a:rPr lang="en-CA" sz="2200" b="1" dirty="0">
                <a:solidFill>
                  <a:srgbClr val="E36C09"/>
                </a:solidFill>
              </a:rPr>
              <a:t> </a:t>
            </a:r>
            <a:r>
              <a:rPr lang="en-CA" sz="2200" b="1" dirty="0" err="1">
                <a:solidFill>
                  <a:srgbClr val="E36C09"/>
                </a:solidFill>
              </a:rPr>
              <a:t>lidem</a:t>
            </a:r>
            <a:r>
              <a:rPr lang="en-CA" sz="2200" b="1" dirty="0">
                <a:solidFill>
                  <a:srgbClr val="E36C09"/>
                </a:solidFill>
              </a:rPr>
              <a:t>/</a:t>
            </a:r>
            <a:r>
              <a:rPr lang="en-CA" sz="2200" b="1" dirty="0" err="1">
                <a:solidFill>
                  <a:srgbClr val="E36C09"/>
                </a:solidFill>
              </a:rPr>
              <a:t>majetku</a:t>
            </a:r>
            <a:endParaRPr lang="en-CA" sz="2200" b="1" dirty="0">
              <a:solidFill>
                <a:srgbClr val="E36C09"/>
              </a:solidFill>
            </a:endParaRPr>
          </a:p>
          <a:p>
            <a:pPr marL="315468" lvl="0" indent="-315468" algn="l" rtl="0">
              <a:lnSpc>
                <a:spcPct val="120000"/>
              </a:lnSpc>
              <a:spcBef>
                <a:spcPts val="600"/>
              </a:spcBef>
              <a:spcAft>
                <a:spcPts val="0"/>
              </a:spcAft>
              <a:buClr>
                <a:srgbClr val="000000"/>
              </a:buClr>
              <a:buSzPts val="2200"/>
              <a:buFont typeface="Comic Sans MS"/>
              <a:buChar char="•"/>
            </a:pPr>
            <a:r>
              <a:rPr lang="en-CA" sz="2200" b="1" dirty="0"/>
              <a:t>Responds to elder abuse, even if charges are unlikely / </a:t>
            </a:r>
            <a:br>
              <a:rPr lang="cs-CZ" sz="2200" b="1" dirty="0"/>
            </a:br>
            <a:r>
              <a:rPr lang="en-CA" sz="2200" b="1" dirty="0" err="1">
                <a:solidFill>
                  <a:srgbClr val="E36C09"/>
                </a:solidFill>
              </a:rPr>
              <a:t>Reaguje</a:t>
            </a:r>
            <a:r>
              <a:rPr lang="en-CA" sz="2200" b="1" dirty="0">
                <a:solidFill>
                  <a:srgbClr val="E36C09"/>
                </a:solidFill>
              </a:rPr>
              <a:t> </a:t>
            </a:r>
            <a:r>
              <a:rPr lang="en-CA" sz="2200" b="1" dirty="0" err="1">
                <a:solidFill>
                  <a:srgbClr val="E36C09"/>
                </a:solidFill>
              </a:rPr>
              <a:t>na</a:t>
            </a:r>
            <a:r>
              <a:rPr lang="en-CA" sz="2200" b="1" dirty="0">
                <a:solidFill>
                  <a:srgbClr val="E36C09"/>
                </a:solidFill>
              </a:rPr>
              <a:t> </a:t>
            </a:r>
            <a:r>
              <a:rPr lang="en-CA" sz="2200" b="1" dirty="0" err="1">
                <a:solidFill>
                  <a:srgbClr val="E36C09"/>
                </a:solidFill>
              </a:rPr>
              <a:t>týrání</a:t>
            </a:r>
            <a:r>
              <a:rPr lang="en-CA" sz="2200" b="1" dirty="0">
                <a:solidFill>
                  <a:srgbClr val="E36C09"/>
                </a:solidFill>
              </a:rPr>
              <a:t> </a:t>
            </a:r>
            <a:r>
              <a:rPr lang="en-CA" sz="2200" b="1" dirty="0" err="1">
                <a:solidFill>
                  <a:srgbClr val="E36C09"/>
                </a:solidFill>
              </a:rPr>
              <a:t>seniorů</a:t>
            </a:r>
            <a:r>
              <a:rPr lang="en-CA" sz="2200" b="1" dirty="0">
                <a:solidFill>
                  <a:srgbClr val="E36C09"/>
                </a:solidFill>
              </a:rPr>
              <a:t>, </a:t>
            </a:r>
            <a:r>
              <a:rPr lang="en-CA" sz="2200" b="1" dirty="0" err="1">
                <a:solidFill>
                  <a:srgbClr val="E36C09"/>
                </a:solidFill>
              </a:rPr>
              <a:t>i</a:t>
            </a:r>
            <a:r>
              <a:rPr lang="en-CA" sz="2200" b="1" dirty="0">
                <a:solidFill>
                  <a:srgbClr val="E36C09"/>
                </a:solidFill>
              </a:rPr>
              <a:t> </a:t>
            </a:r>
            <a:r>
              <a:rPr lang="en-CA" sz="2200" b="1" dirty="0" err="1">
                <a:solidFill>
                  <a:srgbClr val="E36C09"/>
                </a:solidFill>
              </a:rPr>
              <a:t>když</a:t>
            </a:r>
            <a:r>
              <a:rPr lang="en-CA" sz="2200" b="1" dirty="0">
                <a:solidFill>
                  <a:srgbClr val="E36C09"/>
                </a:solidFill>
              </a:rPr>
              <a:t> je </a:t>
            </a:r>
            <a:r>
              <a:rPr lang="en-CA" sz="2200" b="1" dirty="0" err="1">
                <a:solidFill>
                  <a:srgbClr val="E36C09"/>
                </a:solidFill>
              </a:rPr>
              <a:t>obvinění</a:t>
            </a:r>
            <a:r>
              <a:rPr lang="en-CA" sz="2200" b="1" dirty="0">
                <a:solidFill>
                  <a:srgbClr val="E36C09"/>
                </a:solidFill>
              </a:rPr>
              <a:t> </a:t>
            </a:r>
            <a:r>
              <a:rPr lang="en-CA" sz="2200" b="1" dirty="0" err="1">
                <a:solidFill>
                  <a:srgbClr val="E36C09"/>
                </a:solidFill>
              </a:rPr>
              <a:t>nepravděpodobné</a:t>
            </a:r>
            <a:endParaRPr lang="en-CA" sz="2200" b="1" dirty="0">
              <a:solidFill>
                <a:srgbClr val="E36C09"/>
              </a:solidFill>
            </a:endParaRPr>
          </a:p>
          <a:p>
            <a:pPr marL="315468" lvl="0" indent="-315468" algn="l" rtl="0">
              <a:lnSpc>
                <a:spcPct val="110000"/>
              </a:lnSpc>
              <a:spcBef>
                <a:spcPts val="600"/>
              </a:spcBef>
              <a:spcAft>
                <a:spcPts val="0"/>
              </a:spcAft>
              <a:buClr>
                <a:srgbClr val="000000"/>
              </a:buClr>
              <a:buSzPts val="2200"/>
              <a:buFont typeface="Comic Sans MS"/>
              <a:buChar char="•"/>
            </a:pPr>
            <a:r>
              <a:rPr lang="en-CA" sz="2200" b="1" dirty="0">
                <a:ea typeface="Comic Sans MS"/>
                <a:cs typeface="Comic Sans MS"/>
                <a:sym typeface="Comic Sans MS"/>
              </a:rPr>
              <a:t>Works in partnership / </a:t>
            </a:r>
            <a:r>
              <a:rPr lang="en-CA" sz="2200" b="1" dirty="0" err="1">
                <a:solidFill>
                  <a:srgbClr val="E36C09"/>
                </a:solidFill>
                <a:ea typeface="Comic Sans MS"/>
                <a:cs typeface="Comic Sans MS"/>
                <a:sym typeface="Comic Sans MS"/>
              </a:rPr>
              <a:t>Pracuje</a:t>
            </a:r>
            <a:r>
              <a:rPr lang="en-CA" sz="2200" b="1" dirty="0">
                <a:solidFill>
                  <a:srgbClr val="E36C09"/>
                </a:solidFill>
                <a:ea typeface="Comic Sans MS"/>
                <a:cs typeface="Comic Sans MS"/>
                <a:sym typeface="Comic Sans MS"/>
              </a:rPr>
              <a:t> v </a:t>
            </a:r>
            <a:r>
              <a:rPr lang="en-CA" sz="2200" b="1" dirty="0" err="1">
                <a:solidFill>
                  <a:srgbClr val="E36C09"/>
                </a:solidFill>
                <a:ea typeface="Comic Sans MS"/>
                <a:cs typeface="Comic Sans MS"/>
                <a:sym typeface="Comic Sans MS"/>
              </a:rPr>
              <a:t>partnerství</a:t>
            </a:r>
            <a:endParaRPr lang="en-CA" sz="2200" b="1" dirty="0">
              <a:solidFill>
                <a:srgbClr val="E36C09"/>
              </a:solidFill>
              <a:ea typeface="Comic Sans MS"/>
              <a:cs typeface="Comic Sans MS"/>
              <a:sym typeface="Comic Sans MS"/>
            </a:endParaRPr>
          </a:p>
          <a:p>
            <a:pPr marL="315468" lvl="0" indent="-315468" algn="ctr" rtl="0">
              <a:lnSpc>
                <a:spcPct val="90000"/>
              </a:lnSpc>
              <a:spcBef>
                <a:spcPts val="600"/>
              </a:spcBef>
              <a:spcAft>
                <a:spcPts val="0"/>
              </a:spcAft>
              <a:buClr>
                <a:srgbClr val="000000"/>
              </a:buClr>
              <a:buSzPts val="2400"/>
              <a:buFont typeface="Comic Sans MS"/>
              <a:buNone/>
            </a:pPr>
            <a:r>
              <a:rPr lang="en-CA" sz="2800" b="1" dirty="0">
                <a:ea typeface="Comic Sans MS"/>
                <a:cs typeface="Comic Sans MS"/>
                <a:sym typeface="Comic Sans MS"/>
              </a:rPr>
              <a:t>	</a:t>
            </a:r>
            <a:endParaRPr lang="en-CA" sz="4000" b="1" dirty="0"/>
          </a:p>
          <a:p>
            <a:pPr marL="315468" lvl="0" indent="-315468" algn="ctr" rtl="0">
              <a:lnSpc>
                <a:spcPct val="40000"/>
              </a:lnSpc>
              <a:spcBef>
                <a:spcPts val="600"/>
              </a:spcBef>
              <a:spcAft>
                <a:spcPts val="0"/>
              </a:spcAft>
              <a:buClr>
                <a:srgbClr val="000000"/>
              </a:buClr>
              <a:buSzPts val="2400"/>
              <a:buFont typeface="Comic Sans MS"/>
              <a:buNone/>
            </a:pPr>
            <a:r>
              <a:rPr lang="en-CA" sz="2800" b="1" dirty="0">
                <a:ea typeface="Comic Sans MS"/>
                <a:cs typeface="Comic Sans MS"/>
                <a:sym typeface="Comic Sans MS"/>
              </a:rPr>
              <a:t>“People Helping People”</a:t>
            </a:r>
          </a:p>
          <a:p>
            <a:pPr marL="315468" lvl="0" indent="-315468" algn="ctr" rtl="0">
              <a:lnSpc>
                <a:spcPct val="40000"/>
              </a:lnSpc>
              <a:spcBef>
                <a:spcPts val="600"/>
              </a:spcBef>
              <a:spcAft>
                <a:spcPts val="0"/>
              </a:spcAft>
              <a:buClr>
                <a:srgbClr val="000000"/>
              </a:buClr>
              <a:buSzPts val="2400"/>
              <a:buFont typeface="Comic Sans MS"/>
              <a:buNone/>
            </a:pPr>
            <a:r>
              <a:rPr lang="en-CA" sz="2800" b="1" dirty="0">
                <a:ea typeface="Comic Sans MS"/>
                <a:cs typeface="Comic Sans MS"/>
                <a:sym typeface="Comic Sans MS"/>
              </a:rPr>
              <a:t> </a:t>
            </a:r>
          </a:p>
          <a:p>
            <a:pPr marL="315468" lvl="0" indent="-315468" algn="ctr" rtl="0">
              <a:lnSpc>
                <a:spcPct val="40000"/>
              </a:lnSpc>
              <a:spcBef>
                <a:spcPts val="600"/>
              </a:spcBef>
              <a:spcAft>
                <a:spcPts val="0"/>
              </a:spcAft>
              <a:buClr>
                <a:srgbClr val="E36C09"/>
              </a:buClr>
              <a:buSzPts val="2400"/>
              <a:buFont typeface="Comic Sans MS"/>
              <a:buNone/>
            </a:pPr>
            <a:r>
              <a:rPr lang="en-CA" sz="2800" b="1" dirty="0">
                <a:solidFill>
                  <a:srgbClr val="E36C09"/>
                </a:solidFill>
                <a:ea typeface="Comic Sans MS"/>
                <a:cs typeface="Comic Sans MS"/>
                <a:sym typeface="Comic Sans MS"/>
              </a:rPr>
              <a:t>„</a:t>
            </a:r>
            <a:r>
              <a:rPr lang="en-CA" sz="2800" b="1" dirty="0" err="1">
                <a:solidFill>
                  <a:srgbClr val="E36C09"/>
                </a:solidFill>
                <a:ea typeface="Comic Sans MS"/>
                <a:cs typeface="Comic Sans MS"/>
                <a:sym typeface="Comic Sans MS"/>
              </a:rPr>
              <a:t>Lidé</a:t>
            </a:r>
            <a:r>
              <a:rPr lang="en-CA" sz="2800" b="1" dirty="0">
                <a:solidFill>
                  <a:srgbClr val="E36C09"/>
                </a:solidFill>
                <a:ea typeface="Comic Sans MS"/>
                <a:cs typeface="Comic Sans MS"/>
                <a:sym typeface="Comic Sans MS"/>
              </a:rPr>
              <a:t> </a:t>
            </a:r>
            <a:r>
              <a:rPr lang="en-CA" sz="2800" b="1" dirty="0" err="1">
                <a:solidFill>
                  <a:srgbClr val="E36C09"/>
                </a:solidFill>
                <a:ea typeface="Comic Sans MS"/>
                <a:cs typeface="Comic Sans MS"/>
                <a:sym typeface="Comic Sans MS"/>
              </a:rPr>
              <a:t>pomáhají</a:t>
            </a:r>
            <a:r>
              <a:rPr lang="en-CA" sz="2800" b="1" dirty="0">
                <a:solidFill>
                  <a:srgbClr val="E36C09"/>
                </a:solidFill>
                <a:ea typeface="Comic Sans MS"/>
                <a:cs typeface="Comic Sans MS"/>
                <a:sym typeface="Comic Sans MS"/>
              </a:rPr>
              <a:t> </a:t>
            </a:r>
            <a:r>
              <a:rPr lang="en-CA" sz="2800" b="1" dirty="0" err="1">
                <a:solidFill>
                  <a:srgbClr val="E36C09"/>
                </a:solidFill>
                <a:ea typeface="Comic Sans MS"/>
                <a:cs typeface="Comic Sans MS"/>
                <a:sym typeface="Comic Sans MS"/>
              </a:rPr>
              <a:t>lidem</a:t>
            </a:r>
            <a:r>
              <a:rPr lang="en-CA" sz="2800" b="1" dirty="0">
                <a:solidFill>
                  <a:srgbClr val="E36C09"/>
                </a:solidFill>
                <a:ea typeface="Comic Sans MS"/>
                <a:cs typeface="Comic Sans MS"/>
                <a:sym typeface="Comic Sans MS"/>
              </a:rPr>
              <a:t>“</a:t>
            </a:r>
            <a:endParaRPr kumimoji="0" lang="en-CA" sz="2400" b="1"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CA"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
                <a:srgbClr val="000000"/>
              </a:buClr>
              <a:buSzPts val="2400"/>
              <a:buFontTx/>
              <a:buNone/>
              <a:tabLst/>
              <a:defRPr/>
            </a:pPr>
            <a:endParaRPr kumimoji="0" lang="en-CA" sz="12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7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6" name="TextovéPole 5">
            <a:extLst>
              <a:ext uri="{FF2B5EF4-FFF2-40B4-BE49-F238E27FC236}">
                <a16:creationId xmlns:a16="http://schemas.microsoft.com/office/drawing/2014/main" id="{3516BDF3-F0F8-FA91-32F1-8497746FF438}"/>
              </a:ext>
            </a:extLst>
          </p:cNvPr>
          <p:cNvSpPr txBox="1"/>
          <p:nvPr/>
        </p:nvSpPr>
        <p:spPr>
          <a:xfrm>
            <a:off x="1899062" y="0"/>
            <a:ext cx="102800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600" b="1" dirty="0"/>
              <a:t>Community Care Access Centre of Waterloo </a:t>
            </a:r>
            <a:br>
              <a:rPr lang="en-CA" sz="3600" b="1" dirty="0"/>
            </a:br>
            <a:r>
              <a:rPr lang="en-CA" sz="3600" b="1" dirty="0"/>
              <a:t>(Home and Community Care)</a:t>
            </a:r>
            <a:br>
              <a:rPr lang="en-CA" sz="3600" b="1" dirty="0"/>
            </a:br>
            <a:r>
              <a:rPr lang="en-CA" sz="3600" b="1" dirty="0">
                <a:solidFill>
                  <a:srgbClr val="E36C09"/>
                </a:solidFill>
              </a:rPr>
              <a:t>Centrum </a:t>
            </a:r>
            <a:r>
              <a:rPr lang="en-CA" sz="3600" b="1" dirty="0" err="1">
                <a:solidFill>
                  <a:srgbClr val="E36C09"/>
                </a:solidFill>
              </a:rPr>
              <a:t>přístupu</a:t>
            </a:r>
            <a:r>
              <a:rPr lang="en-CA" sz="3600" b="1" dirty="0">
                <a:solidFill>
                  <a:srgbClr val="E36C09"/>
                </a:solidFill>
              </a:rPr>
              <a:t> </a:t>
            </a:r>
            <a:r>
              <a:rPr lang="en-CA" sz="3600" b="1" dirty="0" err="1">
                <a:solidFill>
                  <a:srgbClr val="E36C09"/>
                </a:solidFill>
              </a:rPr>
              <a:t>ke</a:t>
            </a:r>
            <a:r>
              <a:rPr lang="en-CA" sz="3600" b="1" dirty="0">
                <a:solidFill>
                  <a:srgbClr val="E36C09"/>
                </a:solidFill>
              </a:rPr>
              <a:t> </a:t>
            </a:r>
            <a:r>
              <a:rPr lang="en-CA" sz="3600" b="1" dirty="0" err="1">
                <a:solidFill>
                  <a:srgbClr val="E36C09"/>
                </a:solidFill>
              </a:rPr>
              <a:t>komunitní</a:t>
            </a:r>
            <a:r>
              <a:rPr lang="en-CA" sz="3600" b="1" dirty="0">
                <a:solidFill>
                  <a:srgbClr val="E36C09"/>
                </a:solidFill>
              </a:rPr>
              <a:t> </a:t>
            </a:r>
            <a:r>
              <a:rPr lang="en-CA" sz="3600" b="1" dirty="0" err="1">
                <a:solidFill>
                  <a:srgbClr val="E36C09"/>
                </a:solidFill>
              </a:rPr>
              <a:t>péči</a:t>
            </a:r>
            <a:r>
              <a:rPr lang="en-CA" sz="3600" b="1" dirty="0">
                <a:solidFill>
                  <a:srgbClr val="E36C09"/>
                </a:solidFill>
              </a:rPr>
              <a:t> </a:t>
            </a:r>
            <a:r>
              <a:rPr lang="en-CA" sz="3600" b="1" dirty="0" err="1">
                <a:solidFill>
                  <a:srgbClr val="E36C09"/>
                </a:solidFill>
              </a:rPr>
              <a:t>ve</a:t>
            </a:r>
            <a:r>
              <a:rPr lang="en-CA" sz="3600" b="1" dirty="0">
                <a:solidFill>
                  <a:srgbClr val="E36C09"/>
                </a:solidFill>
              </a:rPr>
              <a:t> Waterloo</a:t>
            </a:r>
            <a:endParaRPr kumimoji="0" lang="cs-CZ" sz="3600" b="1" i="0" u="none" strike="noStrike" kern="1200" cap="none" spc="0" normalizeH="0" baseline="0" noProof="0" dirty="0">
              <a:ln>
                <a:noFill/>
              </a:ln>
              <a:solidFill>
                <a:srgbClr val="7B6C5F"/>
              </a:solidFill>
              <a:effectLst/>
              <a:uLnTx/>
              <a:uFillTx/>
              <a:latin typeface="Calibri" panose="020F0502020204030204" pitchFamily="34" charset="0"/>
              <a:ea typeface="+mn-ea"/>
              <a:cs typeface="Calibri" panose="020F0502020204030204" pitchFamily="34" charset="0"/>
            </a:endParaRPr>
          </a:p>
        </p:txBody>
      </p:sp>
      <p:sp>
        <p:nvSpPr>
          <p:cNvPr id="7" name="TextovéPole 6">
            <a:extLst>
              <a:ext uri="{FF2B5EF4-FFF2-40B4-BE49-F238E27FC236}">
                <a16:creationId xmlns:a16="http://schemas.microsoft.com/office/drawing/2014/main" id="{F0798F95-A604-2FCF-BCCE-076B3BA804AB}"/>
              </a:ext>
            </a:extLst>
          </p:cNvPr>
          <p:cNvSpPr txBox="1"/>
          <p:nvPr/>
        </p:nvSpPr>
        <p:spPr>
          <a:xfrm>
            <a:off x="1911926" y="1928255"/>
            <a:ext cx="10418890" cy="4911216"/>
          </a:xfrm>
          <a:prstGeom prst="rect">
            <a:avLst/>
          </a:prstGeom>
          <a:noFill/>
        </p:spPr>
        <p:txBody>
          <a:bodyPr wrap="square" rtlCol="0">
            <a:spAutoFit/>
          </a:bodyPr>
          <a:lstStyle/>
          <a:p>
            <a:pPr marL="322325" lvl="0" indent="-322325" algn="l" rtl="0">
              <a:lnSpc>
                <a:spcPct val="100000"/>
              </a:lnSpc>
              <a:spcBef>
                <a:spcPts val="0"/>
              </a:spcBef>
              <a:spcAft>
                <a:spcPts val="0"/>
              </a:spcAft>
              <a:buClr>
                <a:srgbClr val="000000"/>
              </a:buClr>
              <a:buSzPts val="2200"/>
              <a:buFont typeface="Comic Sans MS"/>
              <a:buChar char="•"/>
            </a:pPr>
            <a:r>
              <a:rPr lang="en-CA" sz="2200" b="1" dirty="0"/>
              <a:t>Government-funded community-based health services / </a:t>
            </a:r>
            <a:endParaRPr lang="cs-CZ" sz="2200" b="1" dirty="0"/>
          </a:p>
          <a:p>
            <a:pPr lvl="0" algn="l" rtl="0">
              <a:lnSpc>
                <a:spcPct val="100000"/>
              </a:lnSpc>
              <a:spcBef>
                <a:spcPts val="0"/>
              </a:spcBef>
              <a:spcAft>
                <a:spcPts val="0"/>
              </a:spcAft>
              <a:buClr>
                <a:srgbClr val="000000"/>
              </a:buClr>
              <a:buSzPts val="2200"/>
            </a:pPr>
            <a:r>
              <a:rPr lang="cs-CZ" sz="2200" b="1" dirty="0">
                <a:solidFill>
                  <a:srgbClr val="E36C09"/>
                </a:solidFill>
              </a:rPr>
              <a:t>     </a:t>
            </a:r>
            <a:r>
              <a:rPr lang="en-CA" sz="2200" b="1" dirty="0" err="1">
                <a:solidFill>
                  <a:srgbClr val="E36C09"/>
                </a:solidFill>
              </a:rPr>
              <a:t>Komunitní</a:t>
            </a:r>
            <a:r>
              <a:rPr lang="en-CA" sz="2200" b="1" dirty="0">
                <a:solidFill>
                  <a:srgbClr val="E36C09"/>
                </a:solidFill>
              </a:rPr>
              <a:t> </a:t>
            </a:r>
            <a:r>
              <a:rPr lang="en-CA" sz="2200" b="1" dirty="0" err="1">
                <a:solidFill>
                  <a:srgbClr val="E36C09"/>
                </a:solidFill>
              </a:rPr>
              <a:t>zdravotní</a:t>
            </a:r>
            <a:r>
              <a:rPr lang="en-CA" sz="2200" b="1" dirty="0">
                <a:solidFill>
                  <a:srgbClr val="E36C09"/>
                </a:solidFill>
              </a:rPr>
              <a:t> služby </a:t>
            </a:r>
            <a:r>
              <a:rPr lang="en-CA" sz="2200" b="1" dirty="0" err="1">
                <a:solidFill>
                  <a:srgbClr val="E36C09"/>
                </a:solidFill>
              </a:rPr>
              <a:t>financované</a:t>
            </a:r>
            <a:r>
              <a:rPr lang="en-CA" sz="2200" b="1" dirty="0">
                <a:solidFill>
                  <a:srgbClr val="E36C09"/>
                </a:solidFill>
              </a:rPr>
              <a:t> </a:t>
            </a:r>
            <a:r>
              <a:rPr lang="en-CA" sz="2200" b="1" dirty="0" err="1">
                <a:solidFill>
                  <a:srgbClr val="E36C09"/>
                </a:solidFill>
              </a:rPr>
              <a:t>vládou</a:t>
            </a:r>
            <a:endParaRPr lang="en-CA" sz="2200" b="1" dirty="0">
              <a:solidFill>
                <a:srgbClr val="E36C09"/>
              </a:solidFill>
            </a:endParaRPr>
          </a:p>
          <a:p>
            <a:pPr marL="322325" lvl="0" indent="-322325" algn="l" rtl="0">
              <a:lnSpc>
                <a:spcPct val="100000"/>
              </a:lnSpc>
              <a:spcBef>
                <a:spcPts val="600"/>
              </a:spcBef>
              <a:spcAft>
                <a:spcPts val="0"/>
              </a:spcAft>
              <a:buClr>
                <a:srgbClr val="000000"/>
              </a:buClr>
              <a:buSzPts val="2200"/>
              <a:buFont typeface="Comic Sans MS"/>
              <a:buChar char="•"/>
            </a:pPr>
            <a:r>
              <a:rPr lang="en-CA" sz="2200" b="1" dirty="0"/>
              <a:t> Co-ordinates nursing, physical therapy, occupational therapy and personal support for people recovering from illness or injury or living with chronic illness or disability </a:t>
            </a:r>
            <a:r>
              <a:rPr lang="cs-CZ" sz="2200" b="1" dirty="0"/>
              <a:t>/ </a:t>
            </a:r>
          </a:p>
          <a:p>
            <a:pPr lvl="0" algn="l" rtl="0">
              <a:lnSpc>
                <a:spcPct val="100000"/>
              </a:lnSpc>
              <a:spcBef>
                <a:spcPts val="600"/>
              </a:spcBef>
              <a:spcAft>
                <a:spcPts val="0"/>
              </a:spcAft>
              <a:buClr>
                <a:srgbClr val="000000"/>
              </a:buClr>
              <a:buSzPts val="2200"/>
            </a:pPr>
            <a:r>
              <a:rPr lang="cs-CZ" sz="2200" b="1" dirty="0">
                <a:solidFill>
                  <a:srgbClr val="E36C09"/>
                </a:solidFill>
              </a:rPr>
              <a:t>     </a:t>
            </a:r>
            <a:r>
              <a:rPr lang="en-CA" sz="2200" b="1" dirty="0" err="1">
                <a:solidFill>
                  <a:srgbClr val="E36C09"/>
                </a:solidFill>
              </a:rPr>
              <a:t>Koordinuje</a:t>
            </a:r>
            <a:r>
              <a:rPr lang="en-CA" sz="2200" b="1" dirty="0">
                <a:solidFill>
                  <a:srgbClr val="E36C09"/>
                </a:solidFill>
              </a:rPr>
              <a:t> </a:t>
            </a:r>
            <a:r>
              <a:rPr lang="en-CA" sz="2200" b="1" dirty="0" err="1">
                <a:solidFill>
                  <a:srgbClr val="E36C09"/>
                </a:solidFill>
              </a:rPr>
              <a:t>ošetřovatelství</a:t>
            </a:r>
            <a:r>
              <a:rPr lang="en-CA" sz="2200" b="1" dirty="0">
                <a:solidFill>
                  <a:srgbClr val="E36C09"/>
                </a:solidFill>
              </a:rPr>
              <a:t>, </a:t>
            </a:r>
            <a:r>
              <a:rPr lang="en-CA" sz="2200" b="1" dirty="0" err="1">
                <a:solidFill>
                  <a:srgbClr val="E36C09"/>
                </a:solidFill>
              </a:rPr>
              <a:t>tělesnou</a:t>
            </a:r>
            <a:r>
              <a:rPr lang="en-CA" sz="2200" b="1" dirty="0">
                <a:solidFill>
                  <a:srgbClr val="E36C09"/>
                </a:solidFill>
              </a:rPr>
              <a:t> </a:t>
            </a:r>
            <a:r>
              <a:rPr lang="en-CA" sz="2200" b="1" dirty="0" err="1">
                <a:solidFill>
                  <a:srgbClr val="E36C09"/>
                </a:solidFill>
              </a:rPr>
              <a:t>terapii</a:t>
            </a:r>
            <a:r>
              <a:rPr lang="en-CA" sz="2200" b="1" dirty="0">
                <a:solidFill>
                  <a:srgbClr val="E36C09"/>
                </a:solidFill>
              </a:rPr>
              <a:t>, </a:t>
            </a:r>
            <a:r>
              <a:rPr lang="en-CA" sz="2200" b="1" dirty="0" err="1">
                <a:solidFill>
                  <a:srgbClr val="E36C09"/>
                </a:solidFill>
              </a:rPr>
              <a:t>ergoterapii</a:t>
            </a:r>
            <a:r>
              <a:rPr lang="en-CA" sz="2200" b="1" dirty="0">
                <a:solidFill>
                  <a:srgbClr val="E36C09"/>
                </a:solidFill>
              </a:rPr>
              <a:t> a </a:t>
            </a:r>
            <a:r>
              <a:rPr lang="en-CA" sz="2200" b="1" dirty="0" err="1">
                <a:solidFill>
                  <a:srgbClr val="E36C09"/>
                </a:solidFill>
              </a:rPr>
              <a:t>osobní</a:t>
            </a:r>
            <a:r>
              <a:rPr lang="en-CA" sz="2200" b="1" dirty="0">
                <a:solidFill>
                  <a:srgbClr val="E36C09"/>
                </a:solidFill>
              </a:rPr>
              <a:t> </a:t>
            </a:r>
            <a:r>
              <a:rPr lang="cs-CZ" sz="2200" b="1" dirty="0">
                <a:solidFill>
                  <a:srgbClr val="E36C09"/>
                </a:solidFill>
              </a:rPr>
              <a:t>    </a:t>
            </a:r>
            <a:br>
              <a:rPr lang="cs-CZ" sz="2200" b="1" dirty="0">
                <a:solidFill>
                  <a:srgbClr val="E36C09"/>
                </a:solidFill>
              </a:rPr>
            </a:br>
            <a:r>
              <a:rPr lang="cs-CZ" sz="2200" b="1" dirty="0">
                <a:solidFill>
                  <a:srgbClr val="E36C09"/>
                </a:solidFill>
              </a:rPr>
              <a:t>     </a:t>
            </a:r>
            <a:r>
              <a:rPr lang="en-CA" sz="2200" b="1" dirty="0" err="1">
                <a:solidFill>
                  <a:srgbClr val="E36C09"/>
                </a:solidFill>
              </a:rPr>
              <a:t>podporu</a:t>
            </a:r>
            <a:r>
              <a:rPr lang="en-CA" sz="2200" b="1" dirty="0">
                <a:solidFill>
                  <a:srgbClr val="E36C09"/>
                </a:solidFill>
              </a:rPr>
              <a:t> pro </a:t>
            </a:r>
            <a:r>
              <a:rPr lang="en-CA" sz="2200" b="1" dirty="0" err="1">
                <a:solidFill>
                  <a:srgbClr val="E36C09"/>
                </a:solidFill>
              </a:rPr>
              <a:t>lidi</a:t>
            </a:r>
            <a:r>
              <a:rPr lang="en-CA" sz="2200" b="1" dirty="0">
                <a:solidFill>
                  <a:srgbClr val="E36C09"/>
                </a:solidFill>
              </a:rPr>
              <a:t>, </a:t>
            </a:r>
            <a:r>
              <a:rPr lang="en-CA" sz="2200" b="1" dirty="0" err="1">
                <a:solidFill>
                  <a:srgbClr val="E36C09"/>
                </a:solidFill>
              </a:rPr>
              <a:t>kteří</a:t>
            </a:r>
            <a:r>
              <a:rPr lang="en-CA" sz="2200" b="1" dirty="0">
                <a:solidFill>
                  <a:srgbClr val="E36C09"/>
                </a:solidFill>
              </a:rPr>
              <a:t> se </a:t>
            </a:r>
            <a:r>
              <a:rPr lang="en-CA" sz="2200" b="1" dirty="0" err="1">
                <a:solidFill>
                  <a:srgbClr val="E36C09"/>
                </a:solidFill>
              </a:rPr>
              <a:t>zotavují</a:t>
            </a:r>
            <a:r>
              <a:rPr lang="en-CA" sz="2200" b="1" dirty="0">
                <a:solidFill>
                  <a:srgbClr val="E36C09"/>
                </a:solidFill>
              </a:rPr>
              <a:t> z </a:t>
            </a:r>
            <a:r>
              <a:rPr lang="en-CA" sz="2200" b="1" dirty="0" err="1">
                <a:solidFill>
                  <a:srgbClr val="E36C09"/>
                </a:solidFill>
              </a:rPr>
              <a:t>nemoci</a:t>
            </a:r>
            <a:r>
              <a:rPr lang="en-CA" sz="2200" b="1" dirty="0">
                <a:solidFill>
                  <a:srgbClr val="E36C09"/>
                </a:solidFill>
              </a:rPr>
              <a:t> </a:t>
            </a:r>
            <a:r>
              <a:rPr lang="en-CA" sz="2200" b="1" dirty="0" err="1">
                <a:solidFill>
                  <a:srgbClr val="E36C09"/>
                </a:solidFill>
              </a:rPr>
              <a:t>nebo</a:t>
            </a:r>
            <a:r>
              <a:rPr lang="en-CA" sz="2200" b="1" dirty="0">
                <a:solidFill>
                  <a:srgbClr val="E36C09"/>
                </a:solidFill>
              </a:rPr>
              <a:t> </a:t>
            </a:r>
            <a:r>
              <a:rPr lang="en-CA" sz="2200" b="1" dirty="0" err="1">
                <a:solidFill>
                  <a:srgbClr val="E36C09"/>
                </a:solidFill>
              </a:rPr>
              <a:t>zranění</a:t>
            </a:r>
            <a:r>
              <a:rPr lang="en-CA" sz="2200" b="1" dirty="0">
                <a:solidFill>
                  <a:srgbClr val="E36C09"/>
                </a:solidFill>
              </a:rPr>
              <a:t> </a:t>
            </a:r>
            <a:r>
              <a:rPr lang="en-CA" sz="2200" b="1" dirty="0" err="1">
                <a:solidFill>
                  <a:srgbClr val="E36C09"/>
                </a:solidFill>
              </a:rPr>
              <a:t>nebo</a:t>
            </a:r>
            <a:r>
              <a:rPr lang="en-CA" sz="2200" b="1" dirty="0">
                <a:solidFill>
                  <a:srgbClr val="E36C09"/>
                </a:solidFill>
              </a:rPr>
              <a:t> </a:t>
            </a:r>
            <a:r>
              <a:rPr lang="en-CA" sz="2200" b="1" dirty="0" err="1">
                <a:solidFill>
                  <a:srgbClr val="E36C09"/>
                </a:solidFill>
              </a:rPr>
              <a:t>žijí</a:t>
            </a:r>
            <a:r>
              <a:rPr lang="en-CA" sz="2200" b="1" dirty="0">
                <a:solidFill>
                  <a:srgbClr val="E36C09"/>
                </a:solidFill>
              </a:rPr>
              <a:t> s </a:t>
            </a:r>
            <a:br>
              <a:rPr lang="cs-CZ" sz="2200" b="1" dirty="0">
                <a:solidFill>
                  <a:srgbClr val="E36C09"/>
                </a:solidFill>
              </a:rPr>
            </a:br>
            <a:r>
              <a:rPr lang="cs-CZ" sz="2200" b="1" dirty="0">
                <a:solidFill>
                  <a:srgbClr val="E36C09"/>
                </a:solidFill>
              </a:rPr>
              <a:t>     </a:t>
            </a:r>
            <a:r>
              <a:rPr lang="en-CA" sz="2200" b="1" dirty="0" err="1">
                <a:solidFill>
                  <a:srgbClr val="E36C09"/>
                </a:solidFill>
              </a:rPr>
              <a:t>chronickým</a:t>
            </a:r>
            <a:r>
              <a:rPr lang="en-CA" sz="2200" b="1" dirty="0">
                <a:solidFill>
                  <a:srgbClr val="E36C09"/>
                </a:solidFill>
              </a:rPr>
              <a:t> </a:t>
            </a:r>
            <a:r>
              <a:rPr lang="en-CA" sz="2200" b="1" dirty="0" err="1">
                <a:solidFill>
                  <a:srgbClr val="E36C09"/>
                </a:solidFill>
              </a:rPr>
              <a:t>onemocněním</a:t>
            </a:r>
            <a:r>
              <a:rPr lang="en-CA" sz="2200" b="1" dirty="0">
                <a:solidFill>
                  <a:srgbClr val="E36C09"/>
                </a:solidFill>
              </a:rPr>
              <a:t> </a:t>
            </a:r>
            <a:r>
              <a:rPr lang="en-CA" sz="2200" b="1" dirty="0" err="1">
                <a:solidFill>
                  <a:srgbClr val="E36C09"/>
                </a:solidFill>
              </a:rPr>
              <a:t>nebo</a:t>
            </a:r>
            <a:r>
              <a:rPr lang="en-CA" sz="2200" b="1" dirty="0">
                <a:solidFill>
                  <a:srgbClr val="E36C09"/>
                </a:solidFill>
              </a:rPr>
              <a:t> </a:t>
            </a:r>
            <a:r>
              <a:rPr lang="en-CA" sz="2200" b="1" dirty="0" err="1">
                <a:solidFill>
                  <a:srgbClr val="E36C09"/>
                </a:solidFill>
              </a:rPr>
              <a:t>postižením</a:t>
            </a:r>
            <a:endParaRPr lang="en-CA" sz="2200" b="1" dirty="0">
              <a:solidFill>
                <a:srgbClr val="E36C09"/>
              </a:solidFill>
            </a:endParaRPr>
          </a:p>
          <a:p>
            <a:pPr marL="322325" lvl="0" indent="-322325" algn="l" rtl="0">
              <a:lnSpc>
                <a:spcPct val="100000"/>
              </a:lnSpc>
              <a:spcBef>
                <a:spcPts val="600"/>
              </a:spcBef>
              <a:spcAft>
                <a:spcPts val="0"/>
              </a:spcAft>
              <a:buClr>
                <a:srgbClr val="000000"/>
              </a:buClr>
              <a:buSzPts val="2200"/>
              <a:buFont typeface="Comic Sans MS"/>
              <a:buChar char="•"/>
            </a:pPr>
            <a:r>
              <a:rPr lang="en-CA" sz="2200" b="1" dirty="0"/>
              <a:t>Facilitates the placement process into long-term care homes / </a:t>
            </a:r>
            <a:r>
              <a:rPr lang="en-CA" sz="2200" b="1" dirty="0" err="1">
                <a:solidFill>
                  <a:srgbClr val="E36C09"/>
                </a:solidFill>
              </a:rPr>
              <a:t>Usnadňuje</a:t>
            </a:r>
            <a:r>
              <a:rPr lang="en-CA" sz="2200" b="1" dirty="0">
                <a:solidFill>
                  <a:srgbClr val="E36C09"/>
                </a:solidFill>
              </a:rPr>
              <a:t> </a:t>
            </a:r>
            <a:r>
              <a:rPr lang="en-CA" sz="2200" b="1" dirty="0" err="1">
                <a:solidFill>
                  <a:srgbClr val="E36C09"/>
                </a:solidFill>
              </a:rPr>
              <a:t>proces</a:t>
            </a:r>
            <a:r>
              <a:rPr lang="en-CA" sz="2200" b="1" dirty="0">
                <a:solidFill>
                  <a:srgbClr val="E36C09"/>
                </a:solidFill>
              </a:rPr>
              <a:t> </a:t>
            </a:r>
            <a:r>
              <a:rPr lang="en-CA" sz="2200" b="1" dirty="0" err="1">
                <a:solidFill>
                  <a:srgbClr val="E36C09"/>
                </a:solidFill>
              </a:rPr>
              <a:t>umístění</a:t>
            </a:r>
            <a:r>
              <a:rPr lang="en-CA" sz="2200" b="1" dirty="0">
                <a:solidFill>
                  <a:srgbClr val="E36C09"/>
                </a:solidFill>
              </a:rPr>
              <a:t> do </a:t>
            </a:r>
            <a:r>
              <a:rPr lang="en-CA" sz="2200" b="1" dirty="0" err="1">
                <a:solidFill>
                  <a:srgbClr val="E36C09"/>
                </a:solidFill>
              </a:rPr>
              <a:t>léčebny</a:t>
            </a:r>
            <a:r>
              <a:rPr lang="en-CA" sz="2200" b="1" dirty="0">
                <a:solidFill>
                  <a:srgbClr val="E36C09"/>
                </a:solidFill>
              </a:rPr>
              <a:t> </a:t>
            </a:r>
            <a:r>
              <a:rPr lang="en-CA" sz="2200" b="1" dirty="0" err="1">
                <a:solidFill>
                  <a:srgbClr val="E36C09"/>
                </a:solidFill>
              </a:rPr>
              <a:t>dlouhodobě</a:t>
            </a:r>
            <a:r>
              <a:rPr lang="en-CA" sz="2200" b="1" dirty="0">
                <a:solidFill>
                  <a:srgbClr val="E36C09"/>
                </a:solidFill>
              </a:rPr>
              <a:t> </a:t>
            </a:r>
            <a:r>
              <a:rPr lang="en-CA" sz="2200" b="1" dirty="0" err="1">
                <a:solidFill>
                  <a:srgbClr val="E36C09"/>
                </a:solidFill>
              </a:rPr>
              <a:t>nemocných</a:t>
            </a:r>
            <a:br>
              <a:rPr lang="cs-CZ" sz="2200" b="1" dirty="0">
                <a:solidFill>
                  <a:srgbClr val="E36C09"/>
                </a:solidFill>
              </a:rPr>
            </a:br>
            <a:endParaRPr lang="en-CA" sz="2200" b="1" dirty="0">
              <a:solidFill>
                <a:srgbClr val="E36C09"/>
              </a:solidFill>
            </a:endParaRPr>
          </a:p>
          <a:p>
            <a:pPr marL="0" lvl="0" indent="0" algn="ctr" rtl="0">
              <a:lnSpc>
                <a:spcPct val="100000"/>
              </a:lnSpc>
              <a:spcBef>
                <a:spcPts val="600"/>
              </a:spcBef>
              <a:spcAft>
                <a:spcPts val="0"/>
              </a:spcAft>
              <a:buClr>
                <a:srgbClr val="000000"/>
              </a:buClr>
              <a:buSzPts val="2200"/>
              <a:buFont typeface="Comic Sans MS"/>
              <a:buNone/>
            </a:pPr>
            <a:r>
              <a:rPr lang="en-CA" sz="2400" b="1" dirty="0"/>
              <a:t>Mandate to respond to abuse</a:t>
            </a:r>
          </a:p>
          <a:p>
            <a:pPr marL="0" lvl="0" indent="0" algn="ctr" rtl="0">
              <a:lnSpc>
                <a:spcPct val="100000"/>
              </a:lnSpc>
              <a:spcBef>
                <a:spcPts val="600"/>
              </a:spcBef>
              <a:spcAft>
                <a:spcPts val="0"/>
              </a:spcAft>
              <a:buClr>
                <a:srgbClr val="E36C09"/>
              </a:buClr>
              <a:buSzPts val="2200"/>
              <a:buFont typeface="Comic Sans MS"/>
              <a:buNone/>
            </a:pPr>
            <a:r>
              <a:rPr lang="en-CA" sz="2400" b="1" dirty="0" err="1">
                <a:solidFill>
                  <a:srgbClr val="E36C09"/>
                </a:solidFill>
              </a:rPr>
              <a:t>Mandát</a:t>
            </a:r>
            <a:r>
              <a:rPr lang="en-CA" sz="2400" b="1" dirty="0">
                <a:solidFill>
                  <a:srgbClr val="E36C09"/>
                </a:solidFill>
              </a:rPr>
              <a:t> k </a:t>
            </a:r>
            <a:r>
              <a:rPr lang="en-CA" sz="2400" b="1" dirty="0" err="1">
                <a:solidFill>
                  <a:srgbClr val="E36C09"/>
                </a:solidFill>
              </a:rPr>
              <a:t>reagování</a:t>
            </a:r>
            <a:r>
              <a:rPr lang="en-CA" sz="2400" b="1" dirty="0">
                <a:solidFill>
                  <a:srgbClr val="E36C09"/>
                </a:solidFill>
              </a:rPr>
              <a:t> </a:t>
            </a:r>
            <a:r>
              <a:rPr lang="en-CA" sz="2400" b="1" dirty="0" err="1">
                <a:solidFill>
                  <a:srgbClr val="E36C09"/>
                </a:solidFill>
              </a:rPr>
              <a:t>na</a:t>
            </a:r>
            <a:r>
              <a:rPr lang="en-CA" sz="2400" b="1" dirty="0">
                <a:solidFill>
                  <a:srgbClr val="E36C09"/>
                </a:solidFill>
              </a:rPr>
              <a:t> </a:t>
            </a:r>
            <a:r>
              <a:rPr lang="en-CA" sz="2400" b="1" dirty="0" err="1">
                <a:solidFill>
                  <a:srgbClr val="E36C09"/>
                </a:solidFill>
              </a:rPr>
              <a:t>týrání</a:t>
            </a:r>
            <a:r>
              <a:rPr lang="en-CA" sz="2400" b="1" dirty="0">
                <a:solidFill>
                  <a:srgbClr val="E36C09"/>
                </a:solidFill>
              </a:rPr>
              <a:t> </a:t>
            </a:r>
            <a:endParaRPr kumimoji="0" lang="en-CA" sz="2400" b="1"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
                <a:srgbClr val="000000"/>
              </a:buClr>
              <a:buSzPts val="2400"/>
              <a:buFontTx/>
              <a:buNone/>
              <a:tabLst/>
              <a:defRPr/>
            </a:pPr>
            <a:endParaRPr kumimoji="0" lang="en-CA" sz="1200" b="0" i="0" u="none" strike="noStrike" kern="1200" cap="none" spc="0" normalizeH="0" baseline="0" noProof="0" dirty="0">
              <a:ln>
                <a:noFill/>
              </a:ln>
              <a:solidFill>
                <a:srgbClr val="E36C0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39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90;p8">
            <a:extLst>
              <a:ext uri="{FF2B5EF4-FFF2-40B4-BE49-F238E27FC236}">
                <a16:creationId xmlns:a16="http://schemas.microsoft.com/office/drawing/2014/main" id="{6CE78E6B-A146-A84D-CD78-4A477028337B}"/>
              </a:ext>
            </a:extLst>
          </p:cNvPr>
          <p:cNvSpPr txBox="1">
            <a:spLocks/>
          </p:cNvSpPr>
          <p:nvPr/>
        </p:nvSpPr>
        <p:spPr>
          <a:xfrm>
            <a:off x="4036619" y="1550997"/>
            <a:ext cx="6495309" cy="3167960"/>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kumimoji="0" lang="en-CA" sz="3600" b="1" i="0" u="none" strike="noStrike" kern="0" cap="none" spc="0" normalizeH="0" baseline="0" noProof="0" dirty="0">
                <a:ln>
                  <a:noFill/>
                </a:ln>
                <a:solidFill>
                  <a:srgbClr val="000000"/>
                </a:solidFill>
                <a:effectLst/>
                <a:uLnTx/>
                <a:uFillTx/>
                <a:latin typeface="+mn-lt"/>
                <a:cs typeface="Calibri" panose="020F0502020204030204" pitchFamily="34" charset="0"/>
                <a:sym typeface="Comic Sans MS"/>
              </a:rPr>
              <a:t>Project Genesis</a:t>
            </a:r>
            <a:endParaRPr kumimoji="0" lang="cs-CZ" sz="3600" b="1" i="0" u="none" strike="noStrike" kern="0" cap="none" spc="0" normalizeH="0" baseline="0" noProof="0" dirty="0">
              <a:ln>
                <a:noFill/>
              </a:ln>
              <a:solidFill>
                <a:schemeClr val="accent2"/>
              </a:solidFill>
              <a:effectLst/>
              <a:uLnTx/>
              <a:uFillTx/>
              <a:latin typeface="+mn-lt"/>
              <a:cs typeface="Calibri" panose="020F0502020204030204" pitchFamily="34" charset="0"/>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kern="0" dirty="0">
              <a:solidFill>
                <a:schemeClr val="accent2"/>
              </a:solidFill>
              <a:latin typeface="+mn-lt"/>
              <a:cs typeface="Calibri" panose="020F0502020204030204" pitchFamily="34" charset="0"/>
            </a:endParaRPr>
          </a:p>
          <a:p>
            <a:pPr>
              <a:lnSpc>
                <a:spcPct val="20000"/>
              </a:lnSpc>
              <a:buSzPts val="4000"/>
            </a:pPr>
            <a:endParaRPr lang="cs-CZ" sz="3600" b="1" i="0" u="none" strike="noStrike" cap="none" dirty="0">
              <a:solidFill>
                <a:schemeClr val="accent2"/>
              </a:solidFill>
              <a:latin typeface="+mn-lt"/>
              <a:ea typeface="Comic Sans MS"/>
              <a:cs typeface="Comic Sans MS"/>
              <a:sym typeface="Comic Sans MS"/>
            </a:endParaRPr>
          </a:p>
          <a:p>
            <a:pPr>
              <a:lnSpc>
                <a:spcPct val="20000"/>
              </a:lnSpc>
              <a:buSzPts val="4000"/>
            </a:pPr>
            <a:endParaRPr lang="cs-CZ" sz="3600" b="1" dirty="0">
              <a:solidFill>
                <a:schemeClr val="accent2"/>
              </a:solidFill>
              <a:latin typeface="+mn-lt"/>
            </a:endParaRPr>
          </a:p>
          <a:p>
            <a:pPr>
              <a:lnSpc>
                <a:spcPct val="20000"/>
              </a:lnSpc>
              <a:buSzPts val="4000"/>
            </a:pPr>
            <a:endParaRPr lang="cs-CZ" sz="3600" b="1" i="0" u="none" strike="noStrike" cap="none" dirty="0">
              <a:solidFill>
                <a:schemeClr val="accent2"/>
              </a:solidFill>
              <a:latin typeface="+mn-lt"/>
              <a:ea typeface="Comic Sans MS"/>
              <a:cs typeface="Comic Sans MS"/>
              <a:sym typeface="Comic Sans MS"/>
            </a:endParaRPr>
          </a:p>
          <a:p>
            <a:pPr>
              <a:lnSpc>
                <a:spcPct val="20000"/>
              </a:lnSpc>
              <a:buSzPts val="4000"/>
            </a:pPr>
            <a:endParaRPr lang="cs-CZ" sz="3600" b="1" dirty="0">
              <a:solidFill>
                <a:schemeClr val="accent2"/>
              </a:solidFill>
              <a:latin typeface="+mn-lt"/>
            </a:endParaRPr>
          </a:p>
          <a:p>
            <a:pPr>
              <a:lnSpc>
                <a:spcPct val="20000"/>
              </a:lnSpc>
              <a:buSzPts val="4000"/>
            </a:pPr>
            <a:endParaRPr lang="cs-CZ" sz="3600" b="1" i="0" u="none" strike="noStrike" cap="none" dirty="0">
              <a:solidFill>
                <a:schemeClr val="accent2"/>
              </a:solidFill>
              <a:latin typeface="+mn-lt"/>
              <a:ea typeface="Comic Sans MS"/>
              <a:cs typeface="Comic Sans MS"/>
              <a:sym typeface="Comic Sans MS"/>
            </a:endParaRPr>
          </a:p>
          <a:p>
            <a:pPr>
              <a:lnSpc>
                <a:spcPct val="20000"/>
              </a:lnSpc>
              <a:buSzPts val="4000"/>
            </a:pPr>
            <a:endParaRPr lang="cs-CZ" sz="3600" b="1" dirty="0">
              <a:solidFill>
                <a:schemeClr val="accent2"/>
              </a:solidFill>
              <a:latin typeface="+mn-lt"/>
            </a:endParaRPr>
          </a:p>
          <a:p>
            <a:pPr>
              <a:lnSpc>
                <a:spcPct val="20000"/>
              </a:lnSpc>
              <a:buSzPts val="4000"/>
            </a:pPr>
            <a:endParaRPr lang="cs-CZ" sz="3600" b="1" i="0" u="none" strike="noStrike" cap="none" dirty="0">
              <a:solidFill>
                <a:schemeClr val="accent2"/>
              </a:solidFill>
              <a:latin typeface="+mn-lt"/>
              <a:cs typeface="Calibri Light" panose="020F0302020204030204" pitchFamily="34" charset="0"/>
              <a:sym typeface="Comic Sans MS"/>
            </a:endParaRPr>
          </a:p>
          <a:p>
            <a:pPr>
              <a:lnSpc>
                <a:spcPct val="20000"/>
              </a:lnSpc>
              <a:buSzPts val="4000"/>
            </a:pPr>
            <a:r>
              <a:rPr lang="en-CA" sz="3600" b="1" i="0" u="none" strike="noStrike" cap="none" dirty="0">
                <a:solidFill>
                  <a:schemeClr val="accent2"/>
                </a:solidFill>
                <a:latin typeface="+mn-lt"/>
                <a:ea typeface="Comic Sans MS"/>
                <a:cs typeface="Comic Sans MS"/>
                <a:sym typeface="Comic Sans MS"/>
              </a:rPr>
              <a:t>Consider Mrs. Smith</a:t>
            </a:r>
            <a:endParaRPr lang="en-CA" sz="2400"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br>
              <a:rPr kumimoji="0" lang="en-CA" sz="3600" b="1" i="0" u="none" strike="noStrike" kern="0" cap="none" spc="0" normalizeH="0" baseline="0" noProof="0" dirty="0">
                <a:ln>
                  <a:noFill/>
                </a:ln>
                <a:solidFill>
                  <a:schemeClr val="accent2"/>
                </a:solidFill>
                <a:effectLst/>
                <a:uLnTx/>
                <a:uFillTx/>
                <a:latin typeface="+mn-lt"/>
                <a:cs typeface="Calibri" panose="020F0502020204030204" pitchFamily="34" charset="0"/>
                <a:sym typeface="Comic Sans MS"/>
              </a:rPr>
            </a:br>
            <a:endParaRPr kumimoji="0" lang="en-CA" sz="3600" b="1" i="0" u="none" strike="noStrike" kern="0" cap="none" spc="0" normalizeH="0" baseline="0" noProof="0" dirty="0">
              <a:ln>
                <a:noFill/>
              </a:ln>
              <a:solidFill>
                <a:schemeClr val="accent2"/>
              </a:solidFill>
              <a:effectLst/>
              <a:uLnTx/>
              <a:uFillTx/>
              <a:latin typeface="+mn-lt"/>
              <a:cs typeface="Calibri" panose="020F0502020204030204" pitchFamily="34" charset="0"/>
              <a:sym typeface="Comic Sans MS"/>
            </a:endParaRPr>
          </a:p>
        </p:txBody>
      </p:sp>
    </p:spTree>
    <p:extLst>
      <p:ext uri="{BB962C8B-B14F-4D97-AF65-F5344CB8AC3E}">
        <p14:creationId xmlns:p14="http://schemas.microsoft.com/office/powerpoint/2010/main" val="406852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D1B031C2-3CD5-ADF4-1085-B7F3CE70B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135" y="0"/>
            <a:ext cx="1430791" cy="6862732"/>
          </a:xfrm>
          <a:prstGeom prst="rect">
            <a:avLst/>
          </a:prstGeom>
        </p:spPr>
      </p:pic>
      <p:sp>
        <p:nvSpPr>
          <p:cNvPr id="2" name="Obdélník 1">
            <a:extLst>
              <a:ext uri="{FF2B5EF4-FFF2-40B4-BE49-F238E27FC236}">
                <a16:creationId xmlns:a16="http://schemas.microsoft.com/office/drawing/2014/main" id="{262427F6-3EA7-AC8B-2287-94F0B5390EFC}"/>
              </a:ext>
            </a:extLst>
          </p:cNvPr>
          <p:cNvSpPr/>
          <p:nvPr/>
        </p:nvSpPr>
        <p:spPr>
          <a:xfrm>
            <a:off x="1911926" y="6105987"/>
            <a:ext cx="10280074" cy="947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200"/>
              </a:spcBef>
              <a:spcAft>
                <a:spcPts val="0"/>
              </a:spcAft>
              <a:buClr>
                <a:srgbClr val="000000"/>
              </a:buClr>
              <a:buSzPct val="100000"/>
              <a:buFontTx/>
              <a:buNone/>
              <a:tabLst/>
              <a:defRPr/>
            </a:pPr>
            <a:r>
              <a:rPr kumimoji="0" lang="en-CA" sz="1200" b="0" i="1" u="none" strike="noStrike" kern="1200" cap="none" spc="0" normalizeH="0" baseline="0" noProof="0" dirty="0">
                <a:ln>
                  <a:noFill/>
                </a:ln>
                <a:solidFill>
                  <a:srgbClr val="000000"/>
                </a:solidFill>
                <a:effectLst/>
                <a:uLnTx/>
                <a:uFillTx/>
                <a:latin typeface="Comic Sans MS"/>
                <a:ea typeface="Comic Sans MS"/>
                <a:cs typeface="Comic Sans MS"/>
                <a:sym typeface="Comic Sans MS"/>
              </a:rPr>
              <a:t>Arlene Groh, Retired Elder Abuse Restorative Justice Consultant</a:t>
            </a:r>
            <a:endParaRPr kumimoji="0" lang="en-CA"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200"/>
              </a:spcBef>
              <a:spcAft>
                <a:spcPts val="0"/>
              </a:spcAft>
              <a:buClr>
                <a:srgbClr val="000000"/>
              </a:buClr>
              <a:buSzPct val="100000"/>
              <a:buFont typeface="Comic Sans MS"/>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90;p8">
            <a:extLst>
              <a:ext uri="{FF2B5EF4-FFF2-40B4-BE49-F238E27FC236}">
                <a16:creationId xmlns:a16="http://schemas.microsoft.com/office/drawing/2014/main" id="{6CE78E6B-A146-A84D-CD78-4A477028337B}"/>
              </a:ext>
            </a:extLst>
          </p:cNvPr>
          <p:cNvSpPr txBox="1">
            <a:spLocks/>
          </p:cNvSpPr>
          <p:nvPr/>
        </p:nvSpPr>
        <p:spPr>
          <a:xfrm>
            <a:off x="3956719" y="224769"/>
            <a:ext cx="6563320" cy="1331650"/>
          </a:xfrm>
          <a:prstGeom prst="rect">
            <a:avLst/>
          </a:prstGeom>
          <a:noFill/>
          <a:ln>
            <a:noFill/>
          </a:ln>
        </p:spPr>
        <p:txBody>
          <a:bodyPr spcFirstLastPara="1" wrap="square" lIns="45700" tIns="45700" rIns="45700" bIns="45700" anchor="ctr" anchorCtr="0">
            <a:normAutofit fontScale="9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1pPr>
            <a:lvl2pPr marR="0" lvl="1"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2pPr>
            <a:lvl3pPr marR="0" lvl="2"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3pPr>
            <a:lvl4pPr marR="0" lvl="3"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4pPr>
            <a:lvl5pPr marR="0" lvl="4"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5pPr>
            <a:lvl6pPr marR="0" lvl="5"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800"/>
              <a:buFont typeface="Comic Sans MS"/>
              <a:buNone/>
              <a:defRPr sz="4400" b="0" i="0" u="none" strike="noStrike" cap="none">
                <a:solidFill>
                  <a:srgbClr val="000000"/>
                </a:solidFill>
                <a:latin typeface="Comic Sans MS"/>
                <a:ea typeface="Comic Sans MS"/>
                <a:cs typeface="Comic Sans MS"/>
                <a:sym typeface="Comic Sans MS"/>
              </a:defRPr>
            </a:lvl9pPr>
          </a:lstStyle>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lang="en-CA" sz="3600" b="1" i="0" u="none" strike="noStrike" cap="none" dirty="0">
                <a:solidFill>
                  <a:srgbClr val="000000"/>
                </a:solidFill>
                <a:latin typeface="+mn-lt"/>
                <a:ea typeface="Comic Sans MS"/>
                <a:cs typeface="Comic Sans MS"/>
                <a:sym typeface="Comic Sans MS"/>
              </a:rPr>
              <a:t>Mobilizing The Community</a:t>
            </a: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rgbClr val="000000"/>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chemeClr val="accent2"/>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chemeClr val="accent2"/>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chemeClr val="accent2"/>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dirty="0">
              <a:solidFill>
                <a:schemeClr val="accent2"/>
              </a:solidFill>
              <a:latin typeface="+mn-lt"/>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r>
              <a:rPr lang="cs-CZ" sz="3600" b="1" i="0" u="none" strike="noStrike" cap="none" dirty="0">
                <a:solidFill>
                  <a:schemeClr val="accent2"/>
                </a:solidFill>
                <a:latin typeface="+mn-lt"/>
                <a:ea typeface="Comic Sans MS"/>
                <a:cs typeface="Comic Sans MS"/>
                <a:sym typeface="Comic Sans MS"/>
              </a:rPr>
              <a:t>Mobilizace komunity</a:t>
            </a: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endParaRPr lang="cs-CZ" sz="3600" b="1" i="0" u="none" strike="noStrike" cap="none" dirty="0">
              <a:solidFill>
                <a:schemeClr val="accent2"/>
              </a:solidFill>
              <a:latin typeface="+mn-lt"/>
              <a:ea typeface="Comic Sans MS"/>
              <a:cs typeface="Comic Sans MS"/>
              <a:sym typeface="Comic Sans MS"/>
            </a:endParaRPr>
          </a:p>
          <a:p>
            <a:pPr marL="0" marR="0" lvl="0" indent="0" algn="ctr" defTabSz="914400" rtl="0" eaLnBrk="1" fontAlgn="auto" latinLnBrk="0" hangingPunct="1">
              <a:lnSpc>
                <a:spcPct val="20000"/>
              </a:lnSpc>
              <a:spcBef>
                <a:spcPts val="0"/>
              </a:spcBef>
              <a:spcAft>
                <a:spcPts val="0"/>
              </a:spcAft>
              <a:buClr>
                <a:srgbClr val="000000"/>
              </a:buClr>
              <a:buSzPts val="4000"/>
              <a:buFont typeface="Comic Sans MS"/>
              <a:buNone/>
              <a:tabLst/>
              <a:defRPr/>
            </a:pPr>
            <a:br>
              <a:rPr lang="en-CA" sz="3600" b="1" i="0" u="none" strike="noStrike" cap="none" dirty="0">
                <a:solidFill>
                  <a:schemeClr val="accent2"/>
                </a:solidFill>
                <a:latin typeface="+mn-lt"/>
                <a:ea typeface="Comic Sans MS"/>
                <a:cs typeface="Comic Sans MS"/>
                <a:sym typeface="Comic Sans MS"/>
              </a:rPr>
            </a:br>
            <a:br>
              <a:rPr kumimoji="0" lang="en-CA" sz="3600" b="1" i="0" u="none" strike="noStrike" kern="0" cap="none" spc="0" normalizeH="0" baseline="0" noProof="0" dirty="0">
                <a:ln>
                  <a:noFill/>
                </a:ln>
                <a:solidFill>
                  <a:schemeClr val="accent2"/>
                </a:solidFill>
                <a:effectLst/>
                <a:uLnTx/>
                <a:uFillTx/>
                <a:latin typeface="+mn-lt"/>
                <a:cs typeface="Calibri" panose="020F0502020204030204" pitchFamily="34" charset="0"/>
                <a:sym typeface="Comic Sans MS"/>
              </a:rPr>
            </a:br>
            <a:endParaRPr kumimoji="0" lang="en-CA" sz="3600" b="1" i="0" u="none" strike="noStrike" kern="0" cap="none" spc="0" normalizeH="0" baseline="0" noProof="0" dirty="0">
              <a:ln>
                <a:noFill/>
              </a:ln>
              <a:solidFill>
                <a:schemeClr val="accent2"/>
              </a:solidFill>
              <a:effectLst/>
              <a:uLnTx/>
              <a:uFillTx/>
              <a:latin typeface="+mn-lt"/>
              <a:cs typeface="Calibri" panose="020F0502020204030204" pitchFamily="34" charset="0"/>
              <a:sym typeface="Comic Sans MS"/>
            </a:endParaRPr>
          </a:p>
        </p:txBody>
      </p:sp>
      <p:sp>
        <p:nvSpPr>
          <p:cNvPr id="4" name="TextovéPole 3">
            <a:extLst>
              <a:ext uri="{FF2B5EF4-FFF2-40B4-BE49-F238E27FC236}">
                <a16:creationId xmlns:a16="http://schemas.microsoft.com/office/drawing/2014/main" id="{8FF9C78C-9412-6542-AD35-00D541AD5D9B}"/>
              </a:ext>
            </a:extLst>
          </p:cNvPr>
          <p:cNvSpPr txBox="1"/>
          <p:nvPr/>
        </p:nvSpPr>
        <p:spPr>
          <a:xfrm>
            <a:off x="1911926" y="1579622"/>
            <a:ext cx="10093911" cy="5000343"/>
          </a:xfrm>
          <a:prstGeom prst="rect">
            <a:avLst/>
          </a:prstGeom>
          <a:noFill/>
        </p:spPr>
        <p:txBody>
          <a:bodyPr wrap="square" rtlCol="0">
            <a:spAutoFit/>
          </a:bodyPr>
          <a:lstStyle/>
          <a:p>
            <a:pPr marL="342900" lvl="0" indent="-342900" algn="l" rtl="0">
              <a:lnSpc>
                <a:spcPct val="120000"/>
              </a:lnSpc>
              <a:spcBef>
                <a:spcPts val="0"/>
              </a:spcBef>
              <a:spcAft>
                <a:spcPts val="0"/>
              </a:spcAft>
              <a:buClr>
                <a:srgbClr val="008000"/>
              </a:buClr>
              <a:buSzPts val="2200"/>
              <a:buFont typeface="Arial"/>
              <a:buChar char="•"/>
            </a:pPr>
            <a:r>
              <a:rPr lang="en-US" sz="2400" b="1" dirty="0"/>
              <a:t>Community Justice Initiatives </a:t>
            </a:r>
            <a:r>
              <a:rPr lang="cs-CZ" sz="1400" dirty="0"/>
              <a:t>h</a:t>
            </a:r>
            <a:r>
              <a:rPr lang="en-US" sz="1400" b="0" dirty="0"/>
              <a:t>ttps://cjiwr.com/ems/</a:t>
            </a:r>
            <a:endParaRPr lang="en-US" sz="1400" dirty="0"/>
          </a:p>
          <a:p>
            <a:pPr marL="342900" lvl="0" indent="-342900" algn="l" rtl="0">
              <a:lnSpc>
                <a:spcPct val="120000"/>
              </a:lnSpc>
              <a:spcBef>
                <a:spcPts val="500"/>
              </a:spcBef>
              <a:spcAft>
                <a:spcPts val="0"/>
              </a:spcAft>
              <a:buClr>
                <a:srgbClr val="008000"/>
              </a:buClr>
              <a:buSzPts val="2200"/>
              <a:buFont typeface="Arial"/>
              <a:buChar char="•"/>
            </a:pPr>
            <a:r>
              <a:rPr lang="en-US" sz="2400" b="1" dirty="0"/>
              <a:t>Mennonite Central Committee </a:t>
            </a:r>
            <a:r>
              <a:rPr lang="en-US" sz="1400" b="0" dirty="0"/>
              <a:t>https://mcccanada.ca/learn/what/restorative-justice</a:t>
            </a:r>
          </a:p>
          <a:p>
            <a:pPr marL="342900" lvl="0" indent="-342900" algn="l" rtl="0">
              <a:lnSpc>
                <a:spcPct val="120000"/>
              </a:lnSpc>
              <a:spcBef>
                <a:spcPts val="500"/>
              </a:spcBef>
              <a:spcAft>
                <a:spcPts val="0"/>
              </a:spcAft>
              <a:buClr>
                <a:srgbClr val="008000"/>
              </a:buClr>
              <a:buSzPts val="2200"/>
              <a:buFont typeface="Arial"/>
              <a:buChar char="•"/>
            </a:pPr>
            <a:r>
              <a:rPr lang="en-US" sz="2400" b="1" dirty="0"/>
              <a:t>Native Elder (White Owl) </a:t>
            </a:r>
            <a:r>
              <a:rPr lang="en-US" sz="1400" b="0" dirty="0"/>
              <a:t>https://wonaa.ca/about-us</a:t>
            </a:r>
          </a:p>
          <a:p>
            <a:pPr marL="342900" lvl="0" indent="-342900" algn="l" rtl="0">
              <a:lnSpc>
                <a:spcPct val="130000"/>
              </a:lnSpc>
              <a:spcBef>
                <a:spcPts val="500"/>
              </a:spcBef>
              <a:spcAft>
                <a:spcPts val="0"/>
              </a:spcAft>
              <a:buClr>
                <a:srgbClr val="008000"/>
              </a:buClr>
              <a:buSzPts val="2200"/>
              <a:buFont typeface="Arial"/>
              <a:buChar char="•"/>
            </a:pPr>
            <a:r>
              <a:rPr lang="en-US" sz="2400" b="1" dirty="0"/>
              <a:t>Seniors (Seniors Advisory Council)</a:t>
            </a:r>
          </a:p>
          <a:p>
            <a:pPr marL="342900" lvl="0" indent="-342900" algn="l" rtl="0">
              <a:lnSpc>
                <a:spcPct val="120000"/>
              </a:lnSpc>
              <a:spcBef>
                <a:spcPts val="500"/>
              </a:spcBef>
              <a:spcAft>
                <a:spcPts val="0"/>
              </a:spcAft>
              <a:buClr>
                <a:srgbClr val="008000"/>
              </a:buClr>
              <a:buSzPts val="2200"/>
              <a:buFont typeface="Arial"/>
              <a:buChar char="•"/>
            </a:pPr>
            <a:r>
              <a:rPr lang="en-US" sz="2400" b="1" dirty="0"/>
              <a:t>Waterloo Regional Police  </a:t>
            </a:r>
            <a:r>
              <a:rPr lang="en-US" sz="1400" b="0" dirty="0"/>
              <a:t>https://www.wrps.on.ca/en/staying-safe/elder-abuse.aspx</a:t>
            </a:r>
          </a:p>
          <a:p>
            <a:pPr marL="342900" lvl="0" indent="-342900" algn="l" rtl="0">
              <a:lnSpc>
                <a:spcPct val="120000"/>
              </a:lnSpc>
              <a:spcBef>
                <a:spcPts val="500"/>
              </a:spcBef>
              <a:spcAft>
                <a:spcPts val="0"/>
              </a:spcAft>
              <a:buClr>
                <a:srgbClr val="008000"/>
              </a:buClr>
              <a:buSzPts val="2200"/>
              <a:buFont typeface="Arial"/>
              <a:buChar char="•"/>
            </a:pPr>
            <a:r>
              <a:rPr lang="en-US" sz="2400" b="1" dirty="0"/>
              <a:t>Crown (Elder Abuse Crown)</a:t>
            </a:r>
          </a:p>
          <a:p>
            <a:pPr marL="342900" lvl="0" indent="-342900" algn="l" rtl="0">
              <a:lnSpc>
                <a:spcPct val="120000"/>
              </a:lnSpc>
              <a:spcBef>
                <a:spcPts val="500"/>
              </a:spcBef>
              <a:spcAft>
                <a:spcPts val="0"/>
              </a:spcAft>
              <a:buClr>
                <a:srgbClr val="008000"/>
              </a:buClr>
              <a:buSzPts val="2200"/>
              <a:buFont typeface="Arial"/>
              <a:buChar char="•"/>
            </a:pPr>
            <a:r>
              <a:rPr lang="en-US" sz="2400" b="1" dirty="0"/>
              <a:t>Health Care Professionals </a:t>
            </a:r>
            <a:r>
              <a:rPr lang="en-US" sz="1400" b="0" dirty="0"/>
              <a:t>https://healthcareathome.ca/region/waterloo-wellington/</a:t>
            </a:r>
          </a:p>
          <a:p>
            <a:pPr marL="342900" lvl="0" indent="-342900" algn="l" rtl="0">
              <a:lnSpc>
                <a:spcPct val="120000"/>
              </a:lnSpc>
              <a:spcBef>
                <a:spcPts val="500"/>
              </a:spcBef>
              <a:spcAft>
                <a:spcPts val="0"/>
              </a:spcAft>
              <a:buClr>
                <a:srgbClr val="008000"/>
              </a:buClr>
              <a:buSzPts val="2200"/>
              <a:buFont typeface="Arial"/>
              <a:buChar char="•"/>
            </a:pPr>
            <a:r>
              <a:rPr lang="en-US" sz="2400" b="1" dirty="0"/>
              <a:t>Faith and Cultural Leaders </a:t>
            </a:r>
            <a:r>
              <a:rPr lang="en-US" sz="1400" b="0" dirty="0"/>
              <a:t>https://kwmulticultural.ca</a:t>
            </a:r>
          </a:p>
          <a:p>
            <a:pPr marL="342900" lvl="0" indent="-342900" algn="l" rtl="0">
              <a:lnSpc>
                <a:spcPct val="120000"/>
              </a:lnSpc>
              <a:spcBef>
                <a:spcPts val="500"/>
              </a:spcBef>
              <a:spcAft>
                <a:spcPts val="0"/>
              </a:spcAft>
              <a:buClr>
                <a:srgbClr val="008000"/>
              </a:buClr>
              <a:buSzPts val="2200"/>
              <a:buFont typeface="Arial"/>
              <a:buChar char="•"/>
            </a:pPr>
            <a:r>
              <a:rPr lang="en-US" sz="2400" b="1" dirty="0"/>
              <a:t>Volunteer Committee Member</a:t>
            </a:r>
            <a:r>
              <a:rPr lang="en-US" sz="2400" b="0" dirty="0"/>
              <a:t>s </a:t>
            </a:r>
            <a:r>
              <a:rPr lang="en-US" sz="1400" b="0" dirty="0"/>
              <a:t>https://eapc.ca</a:t>
            </a:r>
          </a:p>
          <a:p>
            <a:endParaRPr lang="cs-CZ" sz="2400" dirty="0"/>
          </a:p>
        </p:txBody>
      </p:sp>
    </p:spTree>
    <p:extLst>
      <p:ext uri="{BB962C8B-B14F-4D97-AF65-F5344CB8AC3E}">
        <p14:creationId xmlns:p14="http://schemas.microsoft.com/office/powerpoint/2010/main" val="163635088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2183</TotalTime>
  <Words>10127</Words>
  <Application>Microsoft Office PowerPoint</Application>
  <PresentationFormat>Širokoúhlá obrazovka</PresentationFormat>
  <Paragraphs>958</Paragraphs>
  <Slides>52</Slides>
  <Notes>49</Notes>
  <HiddenSlides>0</HiddenSlides>
  <MMClips>0</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52</vt:i4>
      </vt:variant>
    </vt:vector>
  </HeadingPairs>
  <TitlesOfParts>
    <vt:vector size="65" baseType="lpstr">
      <vt:lpstr>Arial</vt:lpstr>
      <vt:lpstr>Arimo</vt:lpstr>
      <vt:lpstr>Calibri</vt:lpstr>
      <vt:lpstr>Calibri Light</vt:lpstr>
      <vt:lpstr>Comic Sans MS</vt:lpstr>
      <vt:lpstr>Helvetica Neue</vt:lpstr>
      <vt:lpstr>Merriweather Sans</vt:lpstr>
      <vt:lpstr>Open Sans</vt:lpstr>
      <vt:lpstr>Quattrocento Sans</vt:lpstr>
      <vt:lpstr>Times</vt:lpstr>
      <vt:lpstr>Times New Roman</vt:lpstr>
      <vt:lpstr>Verdana</vt:lpstr>
      <vt:lpstr>Motiv Office</vt:lpstr>
      <vt:lpstr>A Restorative Justice Response to Elder Abuse and Mistreatment  Odpověď restorativní justice na problém týrání a zneužívání starších osob  Arlene Groh  Retired Elder Abuse Restorative Justice Consultant Emeritní konzultantka restorativní justice pro případy seniorského abusu   Arlene.Groh@sympatico.ca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Týrání a zneužívání seniorů a možnosti využití restorativních přístupů v jejich řešení</dc:title>
  <dc:creator>Pavel Kamrla</dc:creator>
  <cp:lastModifiedBy>Lucie Vidovićová</cp:lastModifiedBy>
  <cp:revision>14</cp:revision>
  <dcterms:created xsi:type="dcterms:W3CDTF">2023-04-06T18:19:48Z</dcterms:created>
  <dcterms:modified xsi:type="dcterms:W3CDTF">2023-04-25T06:22:07Z</dcterms:modified>
</cp:coreProperties>
</file>